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4" r:id="rId5"/>
    <p:sldId id="315" r:id="rId6"/>
    <p:sldId id="265" r:id="rId7"/>
    <p:sldId id="262" r:id="rId8"/>
    <p:sldId id="263" r:id="rId9"/>
    <p:sldId id="259" r:id="rId10"/>
    <p:sldId id="261" r:id="rId11"/>
    <p:sldId id="260" r:id="rId12"/>
    <p:sldId id="321" r:id="rId13"/>
    <p:sldId id="268" r:id="rId14"/>
    <p:sldId id="269" r:id="rId15"/>
    <p:sldId id="270" r:id="rId16"/>
    <p:sldId id="271" r:id="rId17"/>
    <p:sldId id="272" r:id="rId18"/>
    <p:sldId id="273" r:id="rId19"/>
    <p:sldId id="274" r:id="rId20"/>
    <p:sldId id="277" r:id="rId21"/>
    <p:sldId id="276" r:id="rId22"/>
    <p:sldId id="283" r:id="rId23"/>
    <p:sldId id="282" r:id="rId24"/>
    <p:sldId id="281" r:id="rId25"/>
    <p:sldId id="279" r:id="rId26"/>
    <p:sldId id="285" r:id="rId27"/>
    <p:sldId id="286" r:id="rId28"/>
    <p:sldId id="287" r:id="rId29"/>
    <p:sldId id="292" r:id="rId30"/>
    <p:sldId id="293" r:id="rId31"/>
    <p:sldId id="288" r:id="rId32"/>
    <p:sldId id="289" r:id="rId33"/>
    <p:sldId id="291" r:id="rId34"/>
    <p:sldId id="295" r:id="rId35"/>
    <p:sldId id="290" r:id="rId36"/>
    <p:sldId id="294" r:id="rId37"/>
    <p:sldId id="297" r:id="rId38"/>
    <p:sldId id="296" r:id="rId39"/>
    <p:sldId id="298" r:id="rId40"/>
    <p:sldId id="301" r:id="rId41"/>
    <p:sldId id="284" r:id="rId42"/>
    <p:sldId id="299" r:id="rId43"/>
    <p:sldId id="300" r:id="rId44"/>
    <p:sldId id="302" r:id="rId45"/>
    <p:sldId id="304" r:id="rId46"/>
    <p:sldId id="303" r:id="rId47"/>
    <p:sldId id="309" r:id="rId48"/>
    <p:sldId id="310" r:id="rId49"/>
    <p:sldId id="308" r:id="rId50"/>
    <p:sldId id="306" r:id="rId51"/>
    <p:sldId id="307" r:id="rId52"/>
    <p:sldId id="314" r:id="rId53"/>
    <p:sldId id="312" r:id="rId54"/>
    <p:sldId id="313" r:id="rId55"/>
    <p:sldId id="311" r:id="rId56"/>
    <p:sldId id="266" r:id="rId57"/>
    <p:sldId id="267" r:id="rId58"/>
    <p:sldId id="317" r:id="rId59"/>
    <p:sldId id="316" r:id="rId60"/>
    <p:sldId id="278" r:id="rId61"/>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kku Valjakka" initials="MV" lastIdx="2" clrIdx="0">
    <p:extLst>
      <p:ext uri="{19B8F6BF-5375-455C-9EA6-DF929625EA0E}">
        <p15:presenceInfo xmlns:p15="http://schemas.microsoft.com/office/powerpoint/2012/main" userId="14223170686a8f3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2-01T19:22:14.487" idx="1">
    <p:pos x="2721" y="2288"/>
    <p:text/>
    <p:extLst>
      <p:ext uri="{C676402C-5697-4E1C-873F-D02D1690AC5C}">
        <p15:threadingInfo xmlns:p15="http://schemas.microsoft.com/office/powerpoint/2012/main" timeZoneBias="-120"/>
      </p:ext>
    </p:extLst>
  </p:cm>
  <p:cm authorId="1" dt="2022-02-01T19:22:24.812" idx="2">
    <p:pos x="2717" y="2665"/>
    <p:text/>
    <p:extLst>
      <p:ext uri="{C676402C-5697-4E1C-873F-D02D1690AC5C}">
        <p15:threadingInfo xmlns:p15="http://schemas.microsoft.com/office/powerpoint/2012/main" timeZoneBias="-120"/>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447FB80-99EE-4C8C-A752-1932E6D717FE}"/>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E29B895B-FD08-4CE4-A62B-1DCA1CC613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747F5E5E-E9E5-47D6-B5F9-F876E67E0395}"/>
              </a:ext>
            </a:extLst>
          </p:cNvPr>
          <p:cNvSpPr>
            <a:spLocks noGrp="1"/>
          </p:cNvSpPr>
          <p:nvPr>
            <p:ph type="dt" sz="half" idx="10"/>
          </p:nvPr>
        </p:nvSpPr>
        <p:spPr/>
        <p:txBody>
          <a:bodyPr/>
          <a:lstStyle/>
          <a:p>
            <a:fld id="{EF3ED00C-06BB-4B8C-8745-8291849C1E08}" type="datetimeFigureOut">
              <a:rPr lang="fi-FI" smtClean="0"/>
              <a:t>10.3.2022</a:t>
            </a:fld>
            <a:endParaRPr lang="fi-FI"/>
          </a:p>
        </p:txBody>
      </p:sp>
      <p:sp>
        <p:nvSpPr>
          <p:cNvPr id="5" name="Alatunnisteen paikkamerkki 4">
            <a:extLst>
              <a:ext uri="{FF2B5EF4-FFF2-40B4-BE49-F238E27FC236}">
                <a16:creationId xmlns:a16="http://schemas.microsoft.com/office/drawing/2014/main" id="{16514FD2-D798-4C1D-9418-00F792D5D223}"/>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95324282-982E-41F2-8418-D2FD69A0CCEF}"/>
              </a:ext>
            </a:extLst>
          </p:cNvPr>
          <p:cNvSpPr>
            <a:spLocks noGrp="1"/>
          </p:cNvSpPr>
          <p:nvPr>
            <p:ph type="sldNum" sz="quarter" idx="12"/>
          </p:nvPr>
        </p:nvSpPr>
        <p:spPr/>
        <p:txBody>
          <a:bodyPr/>
          <a:lstStyle/>
          <a:p>
            <a:fld id="{1B0D07EA-A92B-4223-9BC7-D3E2A3683DB8}" type="slidenum">
              <a:rPr lang="fi-FI" smtClean="0"/>
              <a:t>‹#›</a:t>
            </a:fld>
            <a:endParaRPr lang="fi-FI"/>
          </a:p>
        </p:txBody>
      </p:sp>
    </p:spTree>
    <p:extLst>
      <p:ext uri="{BB962C8B-B14F-4D97-AF65-F5344CB8AC3E}">
        <p14:creationId xmlns:p14="http://schemas.microsoft.com/office/powerpoint/2010/main" val="5558292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B681DDB-95C7-4370-B8CC-6C98F25C55C3}"/>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82943BC2-DD7F-48AD-B7D5-823B1A09E55D}"/>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403004BF-70D6-4396-A1F6-8B8F6467F98D}"/>
              </a:ext>
            </a:extLst>
          </p:cNvPr>
          <p:cNvSpPr>
            <a:spLocks noGrp="1"/>
          </p:cNvSpPr>
          <p:nvPr>
            <p:ph type="dt" sz="half" idx="10"/>
          </p:nvPr>
        </p:nvSpPr>
        <p:spPr/>
        <p:txBody>
          <a:bodyPr/>
          <a:lstStyle/>
          <a:p>
            <a:fld id="{EF3ED00C-06BB-4B8C-8745-8291849C1E08}" type="datetimeFigureOut">
              <a:rPr lang="fi-FI" smtClean="0"/>
              <a:t>10.3.2022</a:t>
            </a:fld>
            <a:endParaRPr lang="fi-FI"/>
          </a:p>
        </p:txBody>
      </p:sp>
      <p:sp>
        <p:nvSpPr>
          <p:cNvPr id="5" name="Alatunnisteen paikkamerkki 4">
            <a:extLst>
              <a:ext uri="{FF2B5EF4-FFF2-40B4-BE49-F238E27FC236}">
                <a16:creationId xmlns:a16="http://schemas.microsoft.com/office/drawing/2014/main" id="{CDE2A3BD-7AC4-4525-B46F-5A04D319F19C}"/>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E009B3B0-66E0-4494-ADC3-BEB5EED89DA8}"/>
              </a:ext>
            </a:extLst>
          </p:cNvPr>
          <p:cNvSpPr>
            <a:spLocks noGrp="1"/>
          </p:cNvSpPr>
          <p:nvPr>
            <p:ph type="sldNum" sz="quarter" idx="12"/>
          </p:nvPr>
        </p:nvSpPr>
        <p:spPr/>
        <p:txBody>
          <a:bodyPr/>
          <a:lstStyle/>
          <a:p>
            <a:fld id="{1B0D07EA-A92B-4223-9BC7-D3E2A3683DB8}" type="slidenum">
              <a:rPr lang="fi-FI" smtClean="0"/>
              <a:t>‹#›</a:t>
            </a:fld>
            <a:endParaRPr lang="fi-FI"/>
          </a:p>
        </p:txBody>
      </p:sp>
    </p:spTree>
    <p:extLst>
      <p:ext uri="{BB962C8B-B14F-4D97-AF65-F5344CB8AC3E}">
        <p14:creationId xmlns:p14="http://schemas.microsoft.com/office/powerpoint/2010/main" val="12885718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CC11C250-1E7E-4E85-A243-12EEC6D688B4}"/>
              </a:ext>
            </a:extLst>
          </p:cNvPr>
          <p:cNvSpPr>
            <a:spLocks noGrp="1"/>
          </p:cNvSpPr>
          <p:nvPr>
            <p:ph type="title" orient="vert"/>
          </p:nvPr>
        </p:nvSpPr>
        <p:spPr>
          <a:xfrm>
            <a:off x="8724900" y="365125"/>
            <a:ext cx="2628900" cy="5811838"/>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24B72FF3-8F6E-4C3D-A189-7FC95BEA26D9}"/>
              </a:ext>
            </a:extLst>
          </p:cNvPr>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53D28C64-26EA-4514-83BC-753851A034AC}"/>
              </a:ext>
            </a:extLst>
          </p:cNvPr>
          <p:cNvSpPr>
            <a:spLocks noGrp="1"/>
          </p:cNvSpPr>
          <p:nvPr>
            <p:ph type="dt" sz="half" idx="10"/>
          </p:nvPr>
        </p:nvSpPr>
        <p:spPr/>
        <p:txBody>
          <a:bodyPr/>
          <a:lstStyle/>
          <a:p>
            <a:fld id="{EF3ED00C-06BB-4B8C-8745-8291849C1E08}" type="datetimeFigureOut">
              <a:rPr lang="fi-FI" smtClean="0"/>
              <a:t>10.3.2022</a:t>
            </a:fld>
            <a:endParaRPr lang="fi-FI"/>
          </a:p>
        </p:txBody>
      </p:sp>
      <p:sp>
        <p:nvSpPr>
          <p:cNvPr id="5" name="Alatunnisteen paikkamerkki 4">
            <a:extLst>
              <a:ext uri="{FF2B5EF4-FFF2-40B4-BE49-F238E27FC236}">
                <a16:creationId xmlns:a16="http://schemas.microsoft.com/office/drawing/2014/main" id="{9C0BECCA-4CEB-4E91-A9B4-CB51B255A39F}"/>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85053633-F2A8-4828-9650-7ECD8601B7CE}"/>
              </a:ext>
            </a:extLst>
          </p:cNvPr>
          <p:cNvSpPr>
            <a:spLocks noGrp="1"/>
          </p:cNvSpPr>
          <p:nvPr>
            <p:ph type="sldNum" sz="quarter" idx="12"/>
          </p:nvPr>
        </p:nvSpPr>
        <p:spPr/>
        <p:txBody>
          <a:bodyPr/>
          <a:lstStyle/>
          <a:p>
            <a:fld id="{1B0D07EA-A92B-4223-9BC7-D3E2A3683DB8}" type="slidenum">
              <a:rPr lang="fi-FI" smtClean="0"/>
              <a:t>‹#›</a:t>
            </a:fld>
            <a:endParaRPr lang="fi-FI"/>
          </a:p>
        </p:txBody>
      </p:sp>
    </p:spTree>
    <p:extLst>
      <p:ext uri="{BB962C8B-B14F-4D97-AF65-F5344CB8AC3E}">
        <p14:creationId xmlns:p14="http://schemas.microsoft.com/office/powerpoint/2010/main" val="2686230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BEE2B34-5D72-438C-BD1F-EFD9F0149138}"/>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5631870F-C9B9-436C-B82B-A1DA8755580E}"/>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25CFCE67-4FE5-4EC9-8661-7439AE3AB404}"/>
              </a:ext>
            </a:extLst>
          </p:cNvPr>
          <p:cNvSpPr>
            <a:spLocks noGrp="1"/>
          </p:cNvSpPr>
          <p:nvPr>
            <p:ph type="dt" sz="half" idx="10"/>
          </p:nvPr>
        </p:nvSpPr>
        <p:spPr/>
        <p:txBody>
          <a:bodyPr/>
          <a:lstStyle/>
          <a:p>
            <a:fld id="{EF3ED00C-06BB-4B8C-8745-8291849C1E08}" type="datetimeFigureOut">
              <a:rPr lang="fi-FI" smtClean="0"/>
              <a:t>10.3.2022</a:t>
            </a:fld>
            <a:endParaRPr lang="fi-FI"/>
          </a:p>
        </p:txBody>
      </p:sp>
      <p:sp>
        <p:nvSpPr>
          <p:cNvPr id="5" name="Alatunnisteen paikkamerkki 4">
            <a:extLst>
              <a:ext uri="{FF2B5EF4-FFF2-40B4-BE49-F238E27FC236}">
                <a16:creationId xmlns:a16="http://schemas.microsoft.com/office/drawing/2014/main" id="{24CC11D3-985B-4E23-9C5C-92FE467D520C}"/>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CB7D98FF-11EE-4E1C-BAE9-0769881D9D48}"/>
              </a:ext>
            </a:extLst>
          </p:cNvPr>
          <p:cNvSpPr>
            <a:spLocks noGrp="1"/>
          </p:cNvSpPr>
          <p:nvPr>
            <p:ph type="sldNum" sz="quarter" idx="12"/>
          </p:nvPr>
        </p:nvSpPr>
        <p:spPr/>
        <p:txBody>
          <a:bodyPr/>
          <a:lstStyle/>
          <a:p>
            <a:fld id="{1B0D07EA-A92B-4223-9BC7-D3E2A3683DB8}" type="slidenum">
              <a:rPr lang="fi-FI" smtClean="0"/>
              <a:t>‹#›</a:t>
            </a:fld>
            <a:endParaRPr lang="fi-FI"/>
          </a:p>
        </p:txBody>
      </p:sp>
    </p:spTree>
    <p:extLst>
      <p:ext uri="{BB962C8B-B14F-4D97-AF65-F5344CB8AC3E}">
        <p14:creationId xmlns:p14="http://schemas.microsoft.com/office/powerpoint/2010/main" val="2510923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1F0006B-DB3B-4D27-B36E-1E1F21713981}"/>
              </a:ext>
            </a:extLst>
          </p:cNvPr>
          <p:cNvSpPr>
            <a:spLocks noGrp="1"/>
          </p:cNvSpPr>
          <p:nvPr>
            <p:ph type="title"/>
          </p:nvPr>
        </p:nvSpPr>
        <p:spPr>
          <a:xfrm>
            <a:off x="831850" y="1709738"/>
            <a:ext cx="10515600" cy="2852737"/>
          </a:xfrm>
        </p:spPr>
        <p:txBody>
          <a:bodyPr anchor="b"/>
          <a:lstStyle>
            <a:lvl1pPr>
              <a:defRPr sz="6000"/>
            </a:lvl1pPr>
          </a:lstStyle>
          <a:p>
            <a:r>
              <a:rPr lang="fi-FI"/>
              <a:t>Muokkaa ots. perustyyl. napsautt.</a:t>
            </a:r>
          </a:p>
        </p:txBody>
      </p:sp>
      <p:sp>
        <p:nvSpPr>
          <p:cNvPr id="3" name="Tekstin paikkamerkki 2">
            <a:extLst>
              <a:ext uri="{FF2B5EF4-FFF2-40B4-BE49-F238E27FC236}">
                <a16:creationId xmlns:a16="http://schemas.microsoft.com/office/drawing/2014/main" id="{36C4EC64-A105-4E60-B348-C7236EA7AE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C8CD4A79-57F7-429E-9D03-129A8A28D389}"/>
              </a:ext>
            </a:extLst>
          </p:cNvPr>
          <p:cNvSpPr>
            <a:spLocks noGrp="1"/>
          </p:cNvSpPr>
          <p:nvPr>
            <p:ph type="dt" sz="half" idx="10"/>
          </p:nvPr>
        </p:nvSpPr>
        <p:spPr/>
        <p:txBody>
          <a:bodyPr/>
          <a:lstStyle/>
          <a:p>
            <a:fld id="{EF3ED00C-06BB-4B8C-8745-8291849C1E08}" type="datetimeFigureOut">
              <a:rPr lang="fi-FI" smtClean="0"/>
              <a:t>10.3.2022</a:t>
            </a:fld>
            <a:endParaRPr lang="fi-FI"/>
          </a:p>
        </p:txBody>
      </p:sp>
      <p:sp>
        <p:nvSpPr>
          <p:cNvPr id="5" name="Alatunnisteen paikkamerkki 4">
            <a:extLst>
              <a:ext uri="{FF2B5EF4-FFF2-40B4-BE49-F238E27FC236}">
                <a16:creationId xmlns:a16="http://schemas.microsoft.com/office/drawing/2014/main" id="{7345BCFB-2721-4946-AF8E-EAB30814E011}"/>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913CC0D7-BD11-4974-B696-4CC4D7A5F84E}"/>
              </a:ext>
            </a:extLst>
          </p:cNvPr>
          <p:cNvSpPr>
            <a:spLocks noGrp="1"/>
          </p:cNvSpPr>
          <p:nvPr>
            <p:ph type="sldNum" sz="quarter" idx="12"/>
          </p:nvPr>
        </p:nvSpPr>
        <p:spPr/>
        <p:txBody>
          <a:bodyPr/>
          <a:lstStyle/>
          <a:p>
            <a:fld id="{1B0D07EA-A92B-4223-9BC7-D3E2A3683DB8}" type="slidenum">
              <a:rPr lang="fi-FI" smtClean="0"/>
              <a:t>‹#›</a:t>
            </a:fld>
            <a:endParaRPr lang="fi-FI"/>
          </a:p>
        </p:txBody>
      </p:sp>
    </p:spTree>
    <p:extLst>
      <p:ext uri="{BB962C8B-B14F-4D97-AF65-F5344CB8AC3E}">
        <p14:creationId xmlns:p14="http://schemas.microsoft.com/office/powerpoint/2010/main" val="11183225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56A7333-C587-4F6E-995C-A7CFEC525A0C}"/>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9AD13955-9FC6-48BE-BA16-04DCD8ECC505}"/>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B43B6646-C0B7-4A58-A197-A4D21C48BD5B}"/>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429DDFD0-76F5-41D7-84EA-1B0005333BF3}"/>
              </a:ext>
            </a:extLst>
          </p:cNvPr>
          <p:cNvSpPr>
            <a:spLocks noGrp="1"/>
          </p:cNvSpPr>
          <p:nvPr>
            <p:ph type="dt" sz="half" idx="10"/>
          </p:nvPr>
        </p:nvSpPr>
        <p:spPr/>
        <p:txBody>
          <a:bodyPr/>
          <a:lstStyle/>
          <a:p>
            <a:fld id="{EF3ED00C-06BB-4B8C-8745-8291849C1E08}" type="datetimeFigureOut">
              <a:rPr lang="fi-FI" smtClean="0"/>
              <a:t>10.3.2022</a:t>
            </a:fld>
            <a:endParaRPr lang="fi-FI"/>
          </a:p>
        </p:txBody>
      </p:sp>
      <p:sp>
        <p:nvSpPr>
          <p:cNvPr id="6" name="Alatunnisteen paikkamerkki 5">
            <a:extLst>
              <a:ext uri="{FF2B5EF4-FFF2-40B4-BE49-F238E27FC236}">
                <a16:creationId xmlns:a16="http://schemas.microsoft.com/office/drawing/2014/main" id="{34A3C5A3-FF67-47D6-902B-952E6DCC1F3A}"/>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EF632525-7AEE-4EC4-8837-CFE94DAE0941}"/>
              </a:ext>
            </a:extLst>
          </p:cNvPr>
          <p:cNvSpPr>
            <a:spLocks noGrp="1"/>
          </p:cNvSpPr>
          <p:nvPr>
            <p:ph type="sldNum" sz="quarter" idx="12"/>
          </p:nvPr>
        </p:nvSpPr>
        <p:spPr/>
        <p:txBody>
          <a:bodyPr/>
          <a:lstStyle/>
          <a:p>
            <a:fld id="{1B0D07EA-A92B-4223-9BC7-D3E2A3683DB8}" type="slidenum">
              <a:rPr lang="fi-FI" smtClean="0"/>
              <a:t>‹#›</a:t>
            </a:fld>
            <a:endParaRPr lang="fi-FI"/>
          </a:p>
        </p:txBody>
      </p:sp>
    </p:spTree>
    <p:extLst>
      <p:ext uri="{BB962C8B-B14F-4D97-AF65-F5344CB8AC3E}">
        <p14:creationId xmlns:p14="http://schemas.microsoft.com/office/powerpoint/2010/main" val="22631538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364B273-03D1-436D-B76F-0B7EBF3D7A83}"/>
              </a:ext>
            </a:extLst>
          </p:cNvPr>
          <p:cNvSpPr>
            <a:spLocks noGrp="1"/>
          </p:cNvSpPr>
          <p:nvPr>
            <p:ph type="title"/>
          </p:nvPr>
        </p:nvSpPr>
        <p:spPr>
          <a:xfrm>
            <a:off x="839788" y="365125"/>
            <a:ext cx="10515600" cy="132556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6ABDBF29-AB10-432E-BD27-3B95D6E6D2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949E7932-DFB8-4A51-8E9A-E1C433992FFB}"/>
              </a:ext>
            </a:extLst>
          </p:cNvPr>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2F91A31D-26B0-4B80-BFA5-2DB2CBF919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C8C86255-462A-4971-B038-A1BCA4BED7B0}"/>
              </a:ext>
            </a:extLst>
          </p:cNvPr>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731BC794-5AAC-4AA9-8F0A-B02353BF9342}"/>
              </a:ext>
            </a:extLst>
          </p:cNvPr>
          <p:cNvSpPr>
            <a:spLocks noGrp="1"/>
          </p:cNvSpPr>
          <p:nvPr>
            <p:ph type="dt" sz="half" idx="10"/>
          </p:nvPr>
        </p:nvSpPr>
        <p:spPr/>
        <p:txBody>
          <a:bodyPr/>
          <a:lstStyle/>
          <a:p>
            <a:fld id="{EF3ED00C-06BB-4B8C-8745-8291849C1E08}" type="datetimeFigureOut">
              <a:rPr lang="fi-FI" smtClean="0"/>
              <a:t>10.3.2022</a:t>
            </a:fld>
            <a:endParaRPr lang="fi-FI"/>
          </a:p>
        </p:txBody>
      </p:sp>
      <p:sp>
        <p:nvSpPr>
          <p:cNvPr id="8" name="Alatunnisteen paikkamerkki 7">
            <a:extLst>
              <a:ext uri="{FF2B5EF4-FFF2-40B4-BE49-F238E27FC236}">
                <a16:creationId xmlns:a16="http://schemas.microsoft.com/office/drawing/2014/main" id="{B6ACC630-7714-4C58-838D-6D84D7B905B2}"/>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596B459B-FBB3-4E8B-AA63-8006B27EF777}"/>
              </a:ext>
            </a:extLst>
          </p:cNvPr>
          <p:cNvSpPr>
            <a:spLocks noGrp="1"/>
          </p:cNvSpPr>
          <p:nvPr>
            <p:ph type="sldNum" sz="quarter" idx="12"/>
          </p:nvPr>
        </p:nvSpPr>
        <p:spPr/>
        <p:txBody>
          <a:bodyPr/>
          <a:lstStyle/>
          <a:p>
            <a:fld id="{1B0D07EA-A92B-4223-9BC7-D3E2A3683DB8}" type="slidenum">
              <a:rPr lang="fi-FI" smtClean="0"/>
              <a:t>‹#›</a:t>
            </a:fld>
            <a:endParaRPr lang="fi-FI"/>
          </a:p>
        </p:txBody>
      </p:sp>
    </p:spTree>
    <p:extLst>
      <p:ext uri="{BB962C8B-B14F-4D97-AF65-F5344CB8AC3E}">
        <p14:creationId xmlns:p14="http://schemas.microsoft.com/office/powerpoint/2010/main" val="3204588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C6C9711-87EA-4EF0-AC35-4777117156DB}"/>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1D76C282-DE6D-4620-B667-B7102DA2E7B7}"/>
              </a:ext>
            </a:extLst>
          </p:cNvPr>
          <p:cNvSpPr>
            <a:spLocks noGrp="1"/>
          </p:cNvSpPr>
          <p:nvPr>
            <p:ph type="dt" sz="half" idx="10"/>
          </p:nvPr>
        </p:nvSpPr>
        <p:spPr/>
        <p:txBody>
          <a:bodyPr/>
          <a:lstStyle/>
          <a:p>
            <a:fld id="{EF3ED00C-06BB-4B8C-8745-8291849C1E08}" type="datetimeFigureOut">
              <a:rPr lang="fi-FI" smtClean="0"/>
              <a:t>10.3.2022</a:t>
            </a:fld>
            <a:endParaRPr lang="fi-FI"/>
          </a:p>
        </p:txBody>
      </p:sp>
      <p:sp>
        <p:nvSpPr>
          <p:cNvPr id="4" name="Alatunnisteen paikkamerkki 3">
            <a:extLst>
              <a:ext uri="{FF2B5EF4-FFF2-40B4-BE49-F238E27FC236}">
                <a16:creationId xmlns:a16="http://schemas.microsoft.com/office/drawing/2014/main" id="{AC31909C-1618-47D9-B77D-2DA8A5F00E03}"/>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657763CB-29FA-43C9-B9E6-DA1E86C7E88C}"/>
              </a:ext>
            </a:extLst>
          </p:cNvPr>
          <p:cNvSpPr>
            <a:spLocks noGrp="1"/>
          </p:cNvSpPr>
          <p:nvPr>
            <p:ph type="sldNum" sz="quarter" idx="12"/>
          </p:nvPr>
        </p:nvSpPr>
        <p:spPr/>
        <p:txBody>
          <a:bodyPr/>
          <a:lstStyle/>
          <a:p>
            <a:fld id="{1B0D07EA-A92B-4223-9BC7-D3E2A3683DB8}" type="slidenum">
              <a:rPr lang="fi-FI" smtClean="0"/>
              <a:t>‹#›</a:t>
            </a:fld>
            <a:endParaRPr lang="fi-FI"/>
          </a:p>
        </p:txBody>
      </p:sp>
    </p:spTree>
    <p:extLst>
      <p:ext uri="{BB962C8B-B14F-4D97-AF65-F5344CB8AC3E}">
        <p14:creationId xmlns:p14="http://schemas.microsoft.com/office/powerpoint/2010/main" val="224465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9610E96C-E959-4258-A23E-B00C1D9873B7}"/>
              </a:ext>
            </a:extLst>
          </p:cNvPr>
          <p:cNvSpPr>
            <a:spLocks noGrp="1"/>
          </p:cNvSpPr>
          <p:nvPr>
            <p:ph type="dt" sz="half" idx="10"/>
          </p:nvPr>
        </p:nvSpPr>
        <p:spPr/>
        <p:txBody>
          <a:bodyPr/>
          <a:lstStyle/>
          <a:p>
            <a:fld id="{EF3ED00C-06BB-4B8C-8745-8291849C1E08}" type="datetimeFigureOut">
              <a:rPr lang="fi-FI" smtClean="0"/>
              <a:t>10.3.2022</a:t>
            </a:fld>
            <a:endParaRPr lang="fi-FI"/>
          </a:p>
        </p:txBody>
      </p:sp>
      <p:sp>
        <p:nvSpPr>
          <p:cNvPr id="3" name="Alatunnisteen paikkamerkki 2">
            <a:extLst>
              <a:ext uri="{FF2B5EF4-FFF2-40B4-BE49-F238E27FC236}">
                <a16:creationId xmlns:a16="http://schemas.microsoft.com/office/drawing/2014/main" id="{FA2AE27C-CD39-46D7-81D8-B4E97C0C90FC}"/>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DD863D7D-CA14-443C-8B8B-487762F759A1}"/>
              </a:ext>
            </a:extLst>
          </p:cNvPr>
          <p:cNvSpPr>
            <a:spLocks noGrp="1"/>
          </p:cNvSpPr>
          <p:nvPr>
            <p:ph type="sldNum" sz="quarter" idx="12"/>
          </p:nvPr>
        </p:nvSpPr>
        <p:spPr/>
        <p:txBody>
          <a:bodyPr/>
          <a:lstStyle/>
          <a:p>
            <a:fld id="{1B0D07EA-A92B-4223-9BC7-D3E2A3683DB8}" type="slidenum">
              <a:rPr lang="fi-FI" smtClean="0"/>
              <a:t>‹#›</a:t>
            </a:fld>
            <a:endParaRPr lang="fi-FI"/>
          </a:p>
        </p:txBody>
      </p:sp>
    </p:spTree>
    <p:extLst>
      <p:ext uri="{BB962C8B-B14F-4D97-AF65-F5344CB8AC3E}">
        <p14:creationId xmlns:p14="http://schemas.microsoft.com/office/powerpoint/2010/main" val="37464485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7569D15-324E-4863-BA8A-207A4FAB093D}"/>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B5CB32FD-0EC6-49F1-998E-BF1B46F381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17092ECA-67CE-4219-B061-64D7D19EBA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1DED260A-713C-4847-BADA-342909091404}"/>
              </a:ext>
            </a:extLst>
          </p:cNvPr>
          <p:cNvSpPr>
            <a:spLocks noGrp="1"/>
          </p:cNvSpPr>
          <p:nvPr>
            <p:ph type="dt" sz="half" idx="10"/>
          </p:nvPr>
        </p:nvSpPr>
        <p:spPr/>
        <p:txBody>
          <a:bodyPr/>
          <a:lstStyle/>
          <a:p>
            <a:fld id="{EF3ED00C-06BB-4B8C-8745-8291849C1E08}" type="datetimeFigureOut">
              <a:rPr lang="fi-FI" smtClean="0"/>
              <a:t>10.3.2022</a:t>
            </a:fld>
            <a:endParaRPr lang="fi-FI"/>
          </a:p>
        </p:txBody>
      </p:sp>
      <p:sp>
        <p:nvSpPr>
          <p:cNvPr id="6" name="Alatunnisteen paikkamerkki 5">
            <a:extLst>
              <a:ext uri="{FF2B5EF4-FFF2-40B4-BE49-F238E27FC236}">
                <a16:creationId xmlns:a16="http://schemas.microsoft.com/office/drawing/2014/main" id="{9D6000F1-0A29-4597-9F97-B534927E810D}"/>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F9AAA709-1BEB-4AA1-99EE-BCF3427DDD1D}"/>
              </a:ext>
            </a:extLst>
          </p:cNvPr>
          <p:cNvSpPr>
            <a:spLocks noGrp="1"/>
          </p:cNvSpPr>
          <p:nvPr>
            <p:ph type="sldNum" sz="quarter" idx="12"/>
          </p:nvPr>
        </p:nvSpPr>
        <p:spPr/>
        <p:txBody>
          <a:bodyPr/>
          <a:lstStyle/>
          <a:p>
            <a:fld id="{1B0D07EA-A92B-4223-9BC7-D3E2A3683DB8}" type="slidenum">
              <a:rPr lang="fi-FI" smtClean="0"/>
              <a:t>‹#›</a:t>
            </a:fld>
            <a:endParaRPr lang="fi-FI"/>
          </a:p>
        </p:txBody>
      </p:sp>
    </p:spTree>
    <p:extLst>
      <p:ext uri="{BB962C8B-B14F-4D97-AF65-F5344CB8AC3E}">
        <p14:creationId xmlns:p14="http://schemas.microsoft.com/office/powerpoint/2010/main" val="2990340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4435C4D-406A-4217-800C-2340B6CCD00C}"/>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EAB0C37F-772B-4CD5-B4FB-B4C82ED07B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3FED73A3-6CC1-42C4-BD72-11FA64692E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39DBA6DB-5E55-47AF-880E-C2D11EEB3648}"/>
              </a:ext>
            </a:extLst>
          </p:cNvPr>
          <p:cNvSpPr>
            <a:spLocks noGrp="1"/>
          </p:cNvSpPr>
          <p:nvPr>
            <p:ph type="dt" sz="half" idx="10"/>
          </p:nvPr>
        </p:nvSpPr>
        <p:spPr/>
        <p:txBody>
          <a:bodyPr/>
          <a:lstStyle/>
          <a:p>
            <a:fld id="{EF3ED00C-06BB-4B8C-8745-8291849C1E08}" type="datetimeFigureOut">
              <a:rPr lang="fi-FI" smtClean="0"/>
              <a:t>10.3.2022</a:t>
            </a:fld>
            <a:endParaRPr lang="fi-FI"/>
          </a:p>
        </p:txBody>
      </p:sp>
      <p:sp>
        <p:nvSpPr>
          <p:cNvPr id="6" name="Alatunnisteen paikkamerkki 5">
            <a:extLst>
              <a:ext uri="{FF2B5EF4-FFF2-40B4-BE49-F238E27FC236}">
                <a16:creationId xmlns:a16="http://schemas.microsoft.com/office/drawing/2014/main" id="{AA333B8F-1154-4074-9EA1-DA11913B1211}"/>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225D522C-061A-483A-AE0E-C43AD872CDD1}"/>
              </a:ext>
            </a:extLst>
          </p:cNvPr>
          <p:cNvSpPr>
            <a:spLocks noGrp="1"/>
          </p:cNvSpPr>
          <p:nvPr>
            <p:ph type="sldNum" sz="quarter" idx="12"/>
          </p:nvPr>
        </p:nvSpPr>
        <p:spPr/>
        <p:txBody>
          <a:bodyPr/>
          <a:lstStyle/>
          <a:p>
            <a:fld id="{1B0D07EA-A92B-4223-9BC7-D3E2A3683DB8}" type="slidenum">
              <a:rPr lang="fi-FI" smtClean="0"/>
              <a:t>‹#›</a:t>
            </a:fld>
            <a:endParaRPr lang="fi-FI"/>
          </a:p>
        </p:txBody>
      </p:sp>
    </p:spTree>
    <p:extLst>
      <p:ext uri="{BB962C8B-B14F-4D97-AF65-F5344CB8AC3E}">
        <p14:creationId xmlns:p14="http://schemas.microsoft.com/office/powerpoint/2010/main" val="8197123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8C7DE993-4444-423F-8E06-D486399CB8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A6483F27-A738-4EFA-9129-07B240161B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AC33D6CB-F2E6-4C79-91E1-DB2BB0FFA0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3ED00C-06BB-4B8C-8745-8291849C1E08}" type="datetimeFigureOut">
              <a:rPr lang="fi-FI" smtClean="0"/>
              <a:t>10.3.2022</a:t>
            </a:fld>
            <a:endParaRPr lang="fi-FI"/>
          </a:p>
        </p:txBody>
      </p:sp>
      <p:sp>
        <p:nvSpPr>
          <p:cNvPr id="5" name="Alatunnisteen paikkamerkki 4">
            <a:extLst>
              <a:ext uri="{FF2B5EF4-FFF2-40B4-BE49-F238E27FC236}">
                <a16:creationId xmlns:a16="http://schemas.microsoft.com/office/drawing/2014/main" id="{0AA3DB7B-6A53-4D04-B13E-DC1AF92E94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2486816E-ACC8-4827-B555-C868A51879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0D07EA-A92B-4223-9BC7-D3E2A3683DB8}" type="slidenum">
              <a:rPr lang="fi-FI" smtClean="0"/>
              <a:t>‹#›</a:t>
            </a:fld>
            <a:endParaRPr lang="fi-FI"/>
          </a:p>
        </p:txBody>
      </p:sp>
    </p:spTree>
    <p:extLst>
      <p:ext uri="{BB962C8B-B14F-4D97-AF65-F5344CB8AC3E}">
        <p14:creationId xmlns:p14="http://schemas.microsoft.com/office/powerpoint/2010/main" val="21882555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fi.wikipedia.org/wiki/Malta" TargetMode="External"/><Relationship Id="rId13" Type="http://schemas.openxmlformats.org/officeDocument/2006/relationships/hyperlink" Target="https://fi.wikipedia.org/wiki/Unkari" TargetMode="External"/><Relationship Id="rId18" Type="http://schemas.openxmlformats.org/officeDocument/2006/relationships/hyperlink" Target="https://fi.wikipedia.org/wiki/Paperiliitto" TargetMode="External"/><Relationship Id="rId3" Type="http://schemas.openxmlformats.org/officeDocument/2006/relationships/hyperlink" Target="https://fi.wikipedia.org/wiki/Konginkankaan_linja-autoturma" TargetMode="External"/><Relationship Id="rId21" Type="http://schemas.openxmlformats.org/officeDocument/2006/relationships/hyperlink" Target="https://fi.wikipedia.org/wiki/Ty%C3%B6sulku" TargetMode="External"/><Relationship Id="rId7" Type="http://schemas.openxmlformats.org/officeDocument/2006/relationships/hyperlink" Target="https://fi.wikipedia.org/wiki/Liettua" TargetMode="External"/><Relationship Id="rId12" Type="http://schemas.openxmlformats.org/officeDocument/2006/relationships/hyperlink" Target="https://fi.wikipedia.org/wiki/T%C5%A1ekki" TargetMode="External"/><Relationship Id="rId17" Type="http://schemas.openxmlformats.org/officeDocument/2006/relationships/hyperlink" Target="https://fi.wikipedia.org/wiki/YouTube" TargetMode="External"/><Relationship Id="rId2" Type="http://schemas.openxmlformats.org/officeDocument/2006/relationships/hyperlink" Target="https://fi.wikipedia.org/wiki/Facebook" TargetMode="External"/><Relationship Id="rId16" Type="http://schemas.openxmlformats.org/officeDocument/2006/relationships/hyperlink" Target="https://fi.wikipedia.org/wiki/Tsunami" TargetMode="External"/><Relationship Id="rId20" Type="http://schemas.openxmlformats.org/officeDocument/2006/relationships/hyperlink" Target="https://fi.wikipedia.org/wiki/Mets%C3%A4teollisuus_(j%C3%A4rjest%C3%B6)" TargetMode="External"/><Relationship Id="rId1" Type="http://schemas.openxmlformats.org/officeDocument/2006/relationships/slideLayout" Target="../slideLayouts/slideLayout4.xml"/><Relationship Id="rId6" Type="http://schemas.openxmlformats.org/officeDocument/2006/relationships/hyperlink" Target="https://fi.wikipedia.org/wiki/Latvia" TargetMode="External"/><Relationship Id="rId11" Type="http://schemas.openxmlformats.org/officeDocument/2006/relationships/hyperlink" Target="https://fi.wikipedia.org/wiki/Slovenia" TargetMode="External"/><Relationship Id="rId5" Type="http://schemas.openxmlformats.org/officeDocument/2006/relationships/hyperlink" Target="https://fi.wikipedia.org/wiki/Kyproksen_tasavalta" TargetMode="External"/><Relationship Id="rId15" Type="http://schemas.openxmlformats.org/officeDocument/2006/relationships/hyperlink" Target="https://fi.wikipedia.org/wiki/Intian_valtameren_maanj%C3%A4ristys_2004" TargetMode="External"/><Relationship Id="rId23" Type="http://schemas.openxmlformats.org/officeDocument/2006/relationships/hyperlink" Target="https://fi.wikipedia.org/wiki/Suomenlahti" TargetMode="External"/><Relationship Id="rId10" Type="http://schemas.openxmlformats.org/officeDocument/2006/relationships/hyperlink" Target="https://fi.wikipedia.org/wiki/Slovakia" TargetMode="External"/><Relationship Id="rId19" Type="http://schemas.openxmlformats.org/officeDocument/2006/relationships/hyperlink" Target="https://fi.wikipedia.org/wiki/Lakko" TargetMode="External"/><Relationship Id="rId4" Type="http://schemas.openxmlformats.org/officeDocument/2006/relationships/hyperlink" Target="https://fi.wikipedia.org/wiki/Euroopan_unioni" TargetMode="External"/><Relationship Id="rId9" Type="http://schemas.openxmlformats.org/officeDocument/2006/relationships/hyperlink" Target="https://fi.wikipedia.org/wiki/Puola" TargetMode="External"/><Relationship Id="rId14" Type="http://schemas.openxmlformats.org/officeDocument/2006/relationships/hyperlink" Target="https://fi.wikipedia.org/wiki/Viro" TargetMode="External"/><Relationship Id="rId22" Type="http://schemas.openxmlformats.org/officeDocument/2006/relationships/hyperlink" Target="https://fi.wikipedia.org/wiki/Copterlinen_onnettomuus_2005" TargetMode="External"/></Relationships>
</file>

<file path=ppt/slides/_rels/slide11.xml.rels><?xml version="1.0" encoding="UTF-8" standalone="yes"?>
<Relationships xmlns="http://schemas.openxmlformats.org/package/2006/relationships"><Relationship Id="rId8" Type="http://schemas.openxmlformats.org/officeDocument/2006/relationships/hyperlink" Target="https://fi.wikipedia.org/wiki/Lakko" TargetMode="External"/><Relationship Id="rId3" Type="http://schemas.openxmlformats.org/officeDocument/2006/relationships/hyperlink" Target="https://fi.wikipedia.org/wiki/Valtatie_4" TargetMode="External"/><Relationship Id="rId7" Type="http://schemas.openxmlformats.org/officeDocument/2006/relationships/hyperlink" Target="https://fi.wikipedia.org/wiki/UPM" TargetMode="External"/><Relationship Id="rId2" Type="http://schemas.openxmlformats.org/officeDocument/2006/relationships/hyperlink" Target="https://fi.wikipedia.org/wiki/Moottoritie" TargetMode="External"/><Relationship Id="rId1" Type="http://schemas.openxmlformats.org/officeDocument/2006/relationships/slideLayout" Target="../slideLayouts/slideLayout4.xml"/><Relationship Id="rId6" Type="http://schemas.openxmlformats.org/officeDocument/2006/relationships/hyperlink" Target="https://fi.wikipedia.org/wiki/Tarja_Halonen" TargetMode="External"/><Relationship Id="rId5" Type="http://schemas.openxmlformats.org/officeDocument/2006/relationships/hyperlink" Target="https://fi.wikipedia.org/wiki/Heinola" TargetMode="External"/><Relationship Id="rId4" Type="http://schemas.openxmlformats.org/officeDocument/2006/relationships/hyperlink" Target="https://fi.wikipedia.org/wiki/Lahti" TargetMode="External"/><Relationship Id="rId9" Type="http://schemas.openxmlformats.org/officeDocument/2006/relationships/hyperlink" Target="https://fi.wikipedia.org/wiki/Mets%C3%A4teollisuu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10.JPG"/><Relationship Id="rId4" Type="http://schemas.openxmlformats.org/officeDocument/2006/relationships/image" Target="../media/image9.JPG"/></Relationships>
</file>

<file path=ppt/slides/_rels/slide13.xml.rels><?xml version="1.0" encoding="UTF-8" standalone="yes"?>
<Relationships xmlns="http://schemas.openxmlformats.org/package/2006/relationships"><Relationship Id="rId8" Type="http://schemas.openxmlformats.org/officeDocument/2006/relationships/hyperlink" Target="https://fi.wikipedia.org/wiki/Suomi" TargetMode="External"/><Relationship Id="rId13" Type="http://schemas.openxmlformats.org/officeDocument/2006/relationships/hyperlink" Target="https://fi.wikipedia.org/wiki/Rikos_ihmisyytt%C3%A4_vastaan" TargetMode="External"/><Relationship Id="rId3" Type="http://schemas.openxmlformats.org/officeDocument/2006/relationships/hyperlink" Target="https://fi.wikipedia.org/wiki/Kreikka" TargetMode="External"/><Relationship Id="rId7" Type="http://schemas.openxmlformats.org/officeDocument/2006/relationships/hyperlink" Target="https://fi.wikipedia.org/wiki/Kauppatori_(Helsinki)" TargetMode="External"/><Relationship Id="rId12" Type="http://schemas.openxmlformats.org/officeDocument/2006/relationships/hyperlink" Target="https://fi.wikipedia.org/wiki/Hirtt%C3%A4minen" TargetMode="External"/><Relationship Id="rId2" Type="http://schemas.openxmlformats.org/officeDocument/2006/relationships/hyperlink" Target="https://fi.wikipedia.org/wiki/Lordi_(yhtye)" TargetMode="External"/><Relationship Id="rId1" Type="http://schemas.openxmlformats.org/officeDocument/2006/relationships/slideLayout" Target="../slideLayouts/slideLayout4.xml"/><Relationship Id="rId6" Type="http://schemas.openxmlformats.org/officeDocument/2006/relationships/hyperlink" Target="https://fi.wikipedia.org/wiki/Hard_Rock_Hallelujah" TargetMode="External"/><Relationship Id="rId11" Type="http://schemas.openxmlformats.org/officeDocument/2006/relationships/hyperlink" Target="https://fi.wikipedia.org/wiki/Saddam_Hussein" TargetMode="External"/><Relationship Id="rId5" Type="http://schemas.openxmlformats.org/officeDocument/2006/relationships/hyperlink" Target="https://fi.wikipedia.org/wiki/Eurovision_laulukilpailu_2006" TargetMode="External"/><Relationship Id="rId10" Type="http://schemas.openxmlformats.org/officeDocument/2006/relationships/hyperlink" Target="https://fi.wikipedia.org/wiki/31._joulukuuta" TargetMode="External"/><Relationship Id="rId4" Type="http://schemas.openxmlformats.org/officeDocument/2006/relationships/hyperlink" Target="https://fi.wikipedia.org/wiki/Ateena" TargetMode="External"/><Relationship Id="rId9" Type="http://schemas.openxmlformats.org/officeDocument/2006/relationships/hyperlink" Target="https://fi.wikipedia.org/wiki/Euroopan_unioni" TargetMode="External"/><Relationship Id="rId14" Type="http://schemas.openxmlformats.org/officeDocument/2006/relationships/hyperlink" Target="https://fi.wikipedia.org/wiki/Bagdad"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s://fi.wikipedia.org/wiki/Lontoo" TargetMode="External"/><Relationship Id="rId3" Type="http://schemas.openxmlformats.org/officeDocument/2006/relationships/hyperlink" Target="https://fi.wikipedia.org/wiki/Eduskuntavaalit_1907" TargetMode="External"/><Relationship Id="rId7" Type="http://schemas.openxmlformats.org/officeDocument/2006/relationships/hyperlink" Target="https://fi.wikipedia.org/wiki/Eurovision_tanssikilpailu" TargetMode="External"/><Relationship Id="rId2" Type="http://schemas.openxmlformats.org/officeDocument/2006/relationships/hyperlink" Target="https://fi.wikipedia.org/wiki/Destia" TargetMode="External"/><Relationship Id="rId1" Type="http://schemas.openxmlformats.org/officeDocument/2006/relationships/slideLayout" Target="../slideLayouts/slideLayout4.xml"/><Relationship Id="rId6" Type="http://schemas.openxmlformats.org/officeDocument/2006/relationships/hyperlink" Target="https://fi.wikipedia.org/wiki/Suomi" TargetMode="External"/><Relationship Id="rId5" Type="http://schemas.openxmlformats.org/officeDocument/2006/relationships/hyperlink" Target="https://fi.wikipedia.org/wiki/Ensilumi" TargetMode="External"/><Relationship Id="rId10" Type="http://schemas.openxmlformats.org/officeDocument/2006/relationships/hyperlink" Target="https://fi.wikipedia.org/wiki/Formula_1" TargetMode="External"/><Relationship Id="rId4" Type="http://schemas.openxmlformats.org/officeDocument/2006/relationships/hyperlink" Target="https://fi.wikipedia.org/wiki/Enonteki%C3%B6" TargetMode="External"/><Relationship Id="rId9" Type="http://schemas.openxmlformats.org/officeDocument/2006/relationships/hyperlink" Target="https://fi.wikipedia.org/wiki/Kimi_R%C3%A4ikk%C3%B6nen"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s://fi.wikipedia.org/wiki/1985" TargetMode="External"/><Relationship Id="rId3" Type="http://schemas.openxmlformats.org/officeDocument/2006/relationships/hyperlink" Target="https://fi.wikipedia.org/wiki/Suomen_Pankki" TargetMode="External"/><Relationship Id="rId7" Type="http://schemas.openxmlformats.org/officeDocument/2006/relationships/hyperlink" Target="https://fi.wikipedia.org/wiki/1967" TargetMode="External"/><Relationship Id="rId2" Type="http://schemas.openxmlformats.org/officeDocument/2006/relationships/hyperlink" Target="https://fi.wikipedia.org/wiki/Nokian_vesikriisi" TargetMode="External"/><Relationship Id="rId1" Type="http://schemas.openxmlformats.org/officeDocument/2006/relationships/slideLayout" Target="../slideLayouts/slideLayout4.xml"/><Relationship Id="rId6" Type="http://schemas.openxmlformats.org/officeDocument/2006/relationships/hyperlink" Target="https://fi.wikipedia.org/wiki/1972" TargetMode="External"/><Relationship Id="rId5" Type="http://schemas.openxmlformats.org/officeDocument/2006/relationships/hyperlink" Target="https://fi.wikipedia.org/wiki/1993" TargetMode="External"/><Relationship Id="rId4" Type="http://schemas.openxmlformats.org/officeDocument/2006/relationships/hyperlink" Target="https://fi.wikipedia.org/wiki/1964" TargetMode="External"/><Relationship Id="rId9" Type="http://schemas.openxmlformats.org/officeDocument/2006/relationships/hyperlink" Target="https://fi.wikipedia.org/wiki/Valtiovarainministeri%C3%B6"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fi.wikipedia.org/wiki/Stora_Enso" TargetMode="External"/><Relationship Id="rId13" Type="http://schemas.openxmlformats.org/officeDocument/2006/relationships/hyperlink" Target="https://fi.wikipedia.org/wiki/Imatra" TargetMode="External"/><Relationship Id="rId3" Type="http://schemas.openxmlformats.org/officeDocument/2006/relationships/hyperlink" Target="https://fi.wikipedia.org/wiki/Kyproksen_tasavalta" TargetMode="External"/><Relationship Id="rId7" Type="http://schemas.openxmlformats.org/officeDocument/2006/relationships/hyperlink" Target="https://fi.wikipedia.org/wiki/Dmitri_Medvedev" TargetMode="External"/><Relationship Id="rId12" Type="http://schemas.openxmlformats.org/officeDocument/2006/relationships/hyperlink" Target="https://fi.wikipedia.org/wiki/Varkaus_(kaupunki)" TargetMode="External"/><Relationship Id="rId17" Type="http://schemas.openxmlformats.org/officeDocument/2006/relationships/hyperlink" Target="https://fi.wikipedia.org/wiki/15._syyskuuta" TargetMode="External"/><Relationship Id="rId2" Type="http://schemas.openxmlformats.org/officeDocument/2006/relationships/hyperlink" Target="https://fi.wikipedia.org/wiki/Malta" TargetMode="External"/><Relationship Id="rId16" Type="http://schemas.openxmlformats.org/officeDocument/2006/relationships/hyperlink" Target="https://fi.wikipedia.org/wiki/Washington_Mutual" TargetMode="External"/><Relationship Id="rId1" Type="http://schemas.openxmlformats.org/officeDocument/2006/relationships/slideLayout" Target="../slideLayouts/slideLayout4.xml"/><Relationship Id="rId6" Type="http://schemas.openxmlformats.org/officeDocument/2006/relationships/hyperlink" Target="https://fi.wikipedia.org/wiki/Ik%C3%A4raja" TargetMode="External"/><Relationship Id="rId11" Type="http://schemas.openxmlformats.org/officeDocument/2006/relationships/hyperlink" Target="https://fi.wikipedia.org/wiki/Valkeakoski" TargetMode="External"/><Relationship Id="rId5" Type="http://schemas.openxmlformats.org/officeDocument/2006/relationships/hyperlink" Target="https://fi.wikipedia.org/wiki/Museoajoneuvo" TargetMode="External"/><Relationship Id="rId15" Type="http://schemas.openxmlformats.org/officeDocument/2006/relationships/hyperlink" Target="https://fi.wikipedia.org/wiki/Chapter_11" TargetMode="External"/><Relationship Id="rId10" Type="http://schemas.openxmlformats.org/officeDocument/2006/relationships/hyperlink" Target="https://fi.wikipedia.org/wiki/Kajaani" TargetMode="External"/><Relationship Id="rId4" Type="http://schemas.openxmlformats.org/officeDocument/2006/relationships/hyperlink" Target="https://fi.wikipedia.org/wiki/Euroalue" TargetMode="External"/><Relationship Id="rId9" Type="http://schemas.openxmlformats.org/officeDocument/2006/relationships/hyperlink" Target="https://fi.wikipedia.org/wiki/UPM" TargetMode="External"/><Relationship Id="rId14" Type="http://schemas.openxmlformats.org/officeDocument/2006/relationships/hyperlink" Target="https://fi.wikipedia.org/wiki/Lehman_Brothers"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fi.wikipedia.org/wiki/Islanti" TargetMode="External"/><Relationship Id="rId7" Type="http://schemas.openxmlformats.org/officeDocument/2006/relationships/hyperlink" Target="https://fi.wikipedia.org/wiki/Martti_Ahtisaari" TargetMode="External"/><Relationship Id="rId2" Type="http://schemas.openxmlformats.org/officeDocument/2006/relationships/hyperlink" Target="https://fi.wikipedia.org/wiki/29._syyskuuta" TargetMode="External"/><Relationship Id="rId1" Type="http://schemas.openxmlformats.org/officeDocument/2006/relationships/slideLayout" Target="../slideLayouts/slideLayout4.xml"/><Relationship Id="rId6" Type="http://schemas.openxmlformats.org/officeDocument/2006/relationships/hyperlink" Target="https://fi.wikipedia.org/wiki/10._lokakuuta" TargetMode="External"/><Relationship Id="rId5" Type="http://schemas.openxmlformats.org/officeDocument/2006/relationships/hyperlink" Target="https://fi.wikipedia.org/wiki/2008#cite_note-27" TargetMode="External"/><Relationship Id="rId4" Type="http://schemas.openxmlformats.org/officeDocument/2006/relationships/hyperlink" Target="https://fi.wikipedia.org/wiki/Glitnir"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fi.wikipedia.org/wiki/Vuosaaren_satama" TargetMode="External"/><Relationship Id="rId7" Type="http://schemas.openxmlformats.org/officeDocument/2006/relationships/hyperlink" Target="https://fi.wikipedia.org/wiki/Sikainfluenssa" TargetMode="External"/><Relationship Id="rId2" Type="http://schemas.openxmlformats.org/officeDocument/2006/relationships/hyperlink" Target="https://fi.wikipedia.org/wiki/Barack_Obama" TargetMode="External"/><Relationship Id="rId1" Type="http://schemas.openxmlformats.org/officeDocument/2006/relationships/slideLayout" Target="../slideLayouts/slideLayout4.xml"/><Relationship Id="rId6" Type="http://schemas.openxmlformats.org/officeDocument/2006/relationships/hyperlink" Target="https://fi.wikipedia.org/wiki/Kaskisten_sellutehdas" TargetMode="External"/><Relationship Id="rId5" Type="http://schemas.openxmlformats.org/officeDocument/2006/relationships/hyperlink" Target="https://fi.wikipedia.org/wiki/Mets%C3%A4-Botnia" TargetMode="External"/><Relationship Id="rId4" Type="http://schemas.openxmlformats.org/officeDocument/2006/relationships/hyperlink" Target="https://fi.wikipedia.org/wiki/Yt-neuvottelu"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s://fi.wikipedia.org/wiki/Michael_Jackson" TargetMode="External"/><Relationship Id="rId3" Type="http://schemas.openxmlformats.org/officeDocument/2006/relationships/hyperlink" Target="https://fi.wikipedia.org/wiki/Lauri_Lyly" TargetMode="External"/><Relationship Id="rId7" Type="http://schemas.openxmlformats.org/officeDocument/2006/relationships/hyperlink" Target="https://fi.wikipedia.org/wiki/Ministeri_(arvonimi)" TargetMode="External"/><Relationship Id="rId2" Type="http://schemas.openxmlformats.org/officeDocument/2006/relationships/hyperlink" Target="https://fi.wikipedia.org/wiki/Suomen_Ammattiliittojen_Keskusj%C3%A4rjest%C3%B6" TargetMode="External"/><Relationship Id="rId1" Type="http://schemas.openxmlformats.org/officeDocument/2006/relationships/slideLayout" Target="../slideLayouts/slideLayout4.xml"/><Relationship Id="rId6" Type="http://schemas.openxmlformats.org/officeDocument/2006/relationships/hyperlink" Target="https://fi.wikipedia.org/wiki/2006" TargetMode="External"/><Relationship Id="rId5" Type="http://schemas.openxmlformats.org/officeDocument/2006/relationships/hyperlink" Target="https://fi.wikipedia.org/wiki/Lauri_Ihalainen" TargetMode="External"/><Relationship Id="rId4" Type="http://schemas.openxmlformats.org/officeDocument/2006/relationships/hyperlink" Target="https://fi.wikipedia.org/wiki/2011" TargetMode="External"/></Relationships>
</file>

<file path=ppt/slides/_rels/slide2.xml.rels><?xml version="1.0" encoding="UTF-8" standalone="yes"?>
<Relationships xmlns="http://schemas.openxmlformats.org/package/2006/relationships"><Relationship Id="rId8" Type="http://schemas.openxmlformats.org/officeDocument/2006/relationships/hyperlink" Target="https://fi.wikipedia.org/wiki/Malesia" TargetMode="External"/><Relationship Id="rId13" Type="http://schemas.openxmlformats.org/officeDocument/2006/relationships/hyperlink" Target="https://fi.wikipedia.org/wiki/Suomen_Ilmavoimat" TargetMode="External"/><Relationship Id="rId3" Type="http://schemas.openxmlformats.org/officeDocument/2006/relationships/hyperlink" Target="https://fi.wikipedia.org/wiki/Y2K" TargetMode="External"/><Relationship Id="rId7" Type="http://schemas.openxmlformats.org/officeDocument/2006/relationships/hyperlink" Target="https://fi.wikipedia.org/wiki/Abu_Sayyaf" TargetMode="External"/><Relationship Id="rId12" Type="http://schemas.openxmlformats.org/officeDocument/2006/relationships/hyperlink" Target="https://fi.wikipedia.org/wiki/F/A-18" TargetMode="External"/><Relationship Id="rId2" Type="http://schemas.openxmlformats.org/officeDocument/2006/relationships/hyperlink" Target="https://fi.wikipedia.org/wiki/6._helmikuuta" TargetMode="External"/><Relationship Id="rId1" Type="http://schemas.openxmlformats.org/officeDocument/2006/relationships/slideLayout" Target="../slideLayouts/slideLayout4.xml"/><Relationship Id="rId6" Type="http://schemas.openxmlformats.org/officeDocument/2006/relationships/hyperlink" Target="https://fi.wikipedia.org/wiki/Jolon_panttivankikriisi" TargetMode="External"/><Relationship Id="rId11" Type="http://schemas.openxmlformats.org/officeDocument/2006/relationships/hyperlink" Target="https://fi.wikipedia.org/wiki/Juutinrauman_silta" TargetMode="External"/><Relationship Id="rId5" Type="http://schemas.openxmlformats.org/officeDocument/2006/relationships/hyperlink" Target="https://fi.wikipedia.org/wiki/Ven%C3%A4j%C3%A4" TargetMode="External"/><Relationship Id="rId10" Type="http://schemas.openxmlformats.org/officeDocument/2006/relationships/hyperlink" Target="https://fi.wikipedia.org/wiki/Tanska" TargetMode="External"/><Relationship Id="rId4" Type="http://schemas.openxmlformats.org/officeDocument/2006/relationships/hyperlink" Target="https://fi.wikipedia.org/wiki/Suomi" TargetMode="External"/><Relationship Id="rId9" Type="http://schemas.openxmlformats.org/officeDocument/2006/relationships/hyperlink" Target="https://fi.wikipedia.org/wiki/Ruotsi" TargetMode="External"/></Relationships>
</file>

<file path=ppt/slides/_rels/slide20.xml.rels><?xml version="1.0" encoding="UTF-8" standalone="yes"?>
<Relationships xmlns="http://schemas.openxmlformats.org/package/2006/relationships"><Relationship Id="rId8" Type="http://schemas.openxmlformats.org/officeDocument/2006/relationships/hyperlink" Target="https://fi.wikipedia.org/wiki/2012" TargetMode="External"/><Relationship Id="rId3" Type="http://schemas.openxmlformats.org/officeDocument/2006/relationships/hyperlink" Target="https://fi.wikipedia.org/wiki/Asfaltti" TargetMode="External"/><Relationship Id="rId7" Type="http://schemas.openxmlformats.org/officeDocument/2006/relationships/hyperlink" Target="https://fi.wikipedia.org/wiki/Mediamaksu" TargetMode="External"/><Relationship Id="rId12" Type="http://schemas.openxmlformats.org/officeDocument/2006/relationships/hyperlink" Target="https://fi.wikipedia.org/wiki/V%C3%A4hemmist%C3%B6kieli" TargetMode="External"/><Relationship Id="rId2" Type="http://schemas.openxmlformats.org/officeDocument/2006/relationships/hyperlink" Target="https://fi.wikipedia.org/wiki/Korkein_hallinto-oikeus" TargetMode="External"/><Relationship Id="rId1" Type="http://schemas.openxmlformats.org/officeDocument/2006/relationships/slideLayout" Target="../slideLayouts/slideLayout4.xml"/><Relationship Id="rId6" Type="http://schemas.openxmlformats.org/officeDocument/2006/relationships/hyperlink" Target="https://fi.wikipedia.org/wiki/Kartelli" TargetMode="External"/><Relationship Id="rId11" Type="http://schemas.openxmlformats.org/officeDocument/2006/relationships/hyperlink" Target="https://fi.wikipedia.org/wiki/Karjalan_kieli" TargetMode="External"/><Relationship Id="rId5" Type="http://schemas.openxmlformats.org/officeDocument/2006/relationships/hyperlink" Target="https://fi.wikipedia.org/wiki/2002" TargetMode="External"/><Relationship Id="rId10" Type="http://schemas.openxmlformats.org/officeDocument/2006/relationships/hyperlink" Target="https://fi.wikipedia.org/wiki/Pernon_telakka" TargetMode="External"/><Relationship Id="rId4" Type="http://schemas.openxmlformats.org/officeDocument/2006/relationships/hyperlink" Target="https://fi.wikipedia.org/wiki/1994" TargetMode="External"/><Relationship Id="rId9" Type="http://schemas.openxmlformats.org/officeDocument/2006/relationships/hyperlink" Target="https://fi.wikipedia.org/wiki/M/S_Oasis_of_the_Seas"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s://fi.wikipedia.org/wiki/Aluehallintovirasto" TargetMode="External"/><Relationship Id="rId13" Type="http://schemas.openxmlformats.org/officeDocument/2006/relationships/hyperlink" Target="https://fi.wikipedia.org/wiki/Aalto-yliopiston_ylioppilaskunta" TargetMode="External"/><Relationship Id="rId3" Type="http://schemas.openxmlformats.org/officeDocument/2006/relationships/hyperlink" Target="https://fi.wikipedia.org/wiki/Lomaliitto" TargetMode="External"/><Relationship Id="rId7" Type="http://schemas.openxmlformats.org/officeDocument/2006/relationships/hyperlink" Target="https://fi.wikipedia.org/wiki/L%C3%A4%C3%A4ni" TargetMode="External"/><Relationship Id="rId12" Type="http://schemas.openxmlformats.org/officeDocument/2006/relationships/hyperlink" Target="https://fi.wikipedia.org/wiki/It%C3%A4-Suomen_yliopisto" TargetMode="External"/><Relationship Id="rId2" Type="http://schemas.openxmlformats.org/officeDocument/2006/relationships/hyperlink" Target="https://fi.wikipedia.org/wiki/Loma" TargetMode="External"/><Relationship Id="rId16" Type="http://schemas.openxmlformats.org/officeDocument/2006/relationships/hyperlink" Target="https://fi.wikipedia.org/wiki/Turun_yliopisto" TargetMode="External"/><Relationship Id="rId1" Type="http://schemas.openxmlformats.org/officeDocument/2006/relationships/slideLayout" Target="../slideLayouts/slideLayout4.xml"/><Relationship Id="rId6" Type="http://schemas.openxmlformats.org/officeDocument/2006/relationships/hyperlink" Target="https://fi.wikipedia.org/wiki/Saab" TargetMode="External"/><Relationship Id="rId11" Type="http://schemas.openxmlformats.org/officeDocument/2006/relationships/hyperlink" Target="https://fi.wikipedia.org/wiki/Aalto-yliopisto" TargetMode="External"/><Relationship Id="rId5" Type="http://schemas.openxmlformats.org/officeDocument/2006/relationships/hyperlink" Target="https://fi.wikipedia.org/wiki/General_Motors" TargetMode="External"/><Relationship Id="rId15" Type="http://schemas.openxmlformats.org/officeDocument/2006/relationships/hyperlink" Target="https://fi.wikipedia.org/wiki/Turun_kauppakorkeakoulu" TargetMode="External"/><Relationship Id="rId10" Type="http://schemas.openxmlformats.org/officeDocument/2006/relationships/hyperlink" Target="https://fi.wikipedia.org/w/index.php?title=Yliopistolaki&amp;action=edit&amp;redlink=1" TargetMode="External"/><Relationship Id="rId4" Type="http://schemas.openxmlformats.org/officeDocument/2006/relationships/hyperlink" Target="https://fi.wikipedia.org/wiki/Konkurssi" TargetMode="External"/><Relationship Id="rId9" Type="http://schemas.openxmlformats.org/officeDocument/2006/relationships/hyperlink" Target="https://fi.wikipedia.org/wiki/Elinkeino-,_liikenne-_ja_ymp%C3%A4rist%C3%B6keskus" TargetMode="External"/><Relationship Id="rId14" Type="http://schemas.openxmlformats.org/officeDocument/2006/relationships/hyperlink" Target="https://fi.wikipedia.org/wiki/It%C3%A4-Suomen_yliopiston_ylioppilaskunta"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fi.wikipedia.org/wiki/Ydinvoimala" TargetMode="External"/><Relationship Id="rId13" Type="http://schemas.openxmlformats.org/officeDocument/2006/relationships/hyperlink" Target="https://fi.wikipedia.org/wiki/Simo" TargetMode="External"/><Relationship Id="rId3" Type="http://schemas.openxmlformats.org/officeDocument/2006/relationships/hyperlink" Target="https://fi.wikipedia.org/wiki/Helsingin_p%C3%A4%C3%A4rautatieasema" TargetMode="External"/><Relationship Id="rId7" Type="http://schemas.openxmlformats.org/officeDocument/2006/relationships/hyperlink" Target="https://fi.wikipedia.org/wiki/Fennovoima" TargetMode="External"/><Relationship Id="rId12" Type="http://schemas.openxmlformats.org/officeDocument/2006/relationships/hyperlink" Target="https://fi.wikipedia.org/wiki/Pyh%C3%A4joki" TargetMode="External"/><Relationship Id="rId2" Type="http://schemas.openxmlformats.org/officeDocument/2006/relationships/hyperlink" Target="https://fi.wikipedia.org/wiki/VR" TargetMode="External"/><Relationship Id="rId1" Type="http://schemas.openxmlformats.org/officeDocument/2006/relationships/slideLayout" Target="../slideLayouts/slideLayout4.xml"/><Relationship Id="rId6" Type="http://schemas.openxmlformats.org/officeDocument/2006/relationships/hyperlink" Target="https://fi.wikipedia.org/wiki/Teollisuuden_Voima" TargetMode="External"/><Relationship Id="rId11" Type="http://schemas.openxmlformats.org/officeDocument/2006/relationships/hyperlink" Target="https://fi.wikipedia.org/wiki/Ruotsinpyht%C3%A4%C3%A4" TargetMode="External"/><Relationship Id="rId5" Type="http://schemas.openxmlformats.org/officeDocument/2006/relationships/hyperlink" Target="https://fi.wikipedia.org/wiki/Deepwater_Horizon_(%C3%B6ljynporauslautta)" TargetMode="External"/><Relationship Id="rId10" Type="http://schemas.openxmlformats.org/officeDocument/2006/relationships/hyperlink" Target="https://fi.wikipedia.org/wiki/Olkiluoto" TargetMode="External"/><Relationship Id="rId4" Type="http://schemas.openxmlformats.org/officeDocument/2006/relationships/hyperlink" Target="https://fi.wikipedia.org/wiki/Meksikonlahden_%C3%B6ljyonnettomuus_2010" TargetMode="External"/><Relationship Id="rId9" Type="http://schemas.openxmlformats.org/officeDocument/2006/relationships/hyperlink" Target="https://fi.wikipedia.org/wiki/Eurajoki"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hyperlink" Target="https://fi.wikipedia.org/wiki/Newsweek" TargetMode="External"/><Relationship Id="rId7" Type="http://schemas.openxmlformats.org/officeDocument/2006/relationships/image" Target="../media/image11.JPG"/><Relationship Id="rId2" Type="http://schemas.openxmlformats.org/officeDocument/2006/relationships/hyperlink" Target="https://fi.wikipedia.org/wiki/Saunomisen_maailmanmestaruuskilpailut" TargetMode="External"/><Relationship Id="rId1" Type="http://schemas.openxmlformats.org/officeDocument/2006/relationships/slideLayout" Target="../slideLayouts/slideLayout4.xml"/><Relationship Id="rId6" Type="http://schemas.openxmlformats.org/officeDocument/2006/relationships/hyperlink" Target="https://fi.wikipedia.org/wiki/Suomen_Lentoem%C3%A4nt%C3%A4-_ja_Stuerttiyhdistys" TargetMode="External"/><Relationship Id="rId5" Type="http://schemas.openxmlformats.org/officeDocument/2006/relationships/hyperlink" Target="https://fi.wikipedia.org/wiki/Jouko_Ahonen" TargetMode="External"/><Relationship Id="rId4" Type="http://schemas.openxmlformats.org/officeDocument/2006/relationships/hyperlink" Target="https://fi.wikipedia.org/wiki/Paperiliitto"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fi.wikipedia.org/wiki/Perussuomalaiset" TargetMode="External"/><Relationship Id="rId3" Type="http://schemas.openxmlformats.org/officeDocument/2006/relationships/hyperlink" Target="https://fi.wikipedia.org/wiki/Tsunami" TargetMode="External"/><Relationship Id="rId7" Type="http://schemas.openxmlformats.org/officeDocument/2006/relationships/hyperlink" Target="https://fi.wikipedia.org/wiki/Eduskuntavaalit_2011" TargetMode="External"/><Relationship Id="rId2" Type="http://schemas.openxmlformats.org/officeDocument/2006/relationships/hyperlink" Target="https://fi.wikipedia.org/wiki/Japanin_maanj%C3%A4ristys_2011" TargetMode="External"/><Relationship Id="rId1" Type="http://schemas.openxmlformats.org/officeDocument/2006/relationships/slideLayout" Target="../slideLayouts/slideLayout4.xml"/><Relationship Id="rId6" Type="http://schemas.openxmlformats.org/officeDocument/2006/relationships/hyperlink" Target="https://fi.wikipedia.org/wiki/Suomi" TargetMode="External"/><Relationship Id="rId5" Type="http://schemas.openxmlformats.org/officeDocument/2006/relationships/hyperlink" Target="https://fi.wikipedia.org/wiki/T%C5%A1ernobylin_ydinvoimalaonnettomuus" TargetMode="External"/><Relationship Id="rId4" Type="http://schemas.openxmlformats.org/officeDocument/2006/relationships/hyperlink" Target="https://fi.wikipedia.org/wiki/Japani" TargetMode="External"/><Relationship Id="rId9" Type="http://schemas.openxmlformats.org/officeDocument/2006/relationships/hyperlink" Target="https://fi.wikipedia.org/wiki/Facebook"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s://fi.wikipedia.org/wiki/Maailman_v%C3%A4kiluku" TargetMode="External"/><Relationship Id="rId13" Type="http://schemas.openxmlformats.org/officeDocument/2006/relationships/hyperlink" Target="https://fi.wikipedia.org/wiki/Suomen_markka" TargetMode="External"/><Relationship Id="rId3" Type="http://schemas.openxmlformats.org/officeDocument/2006/relationships/hyperlink" Target="https://fi.wikipedia.org/wiki/Pakistan" TargetMode="External"/><Relationship Id="rId7" Type="http://schemas.openxmlformats.org/officeDocument/2006/relationships/hyperlink" Target="https://fi.wikipedia.org/wiki/Oslo" TargetMode="External"/><Relationship Id="rId12" Type="http://schemas.openxmlformats.org/officeDocument/2006/relationships/hyperlink" Target="https://fi.wikipedia.org/wiki/Helsinki" TargetMode="External"/><Relationship Id="rId2" Type="http://schemas.openxmlformats.org/officeDocument/2006/relationships/hyperlink" Target="https://fi.wikipedia.org/wiki/Osama_bin_Laden" TargetMode="External"/><Relationship Id="rId1" Type="http://schemas.openxmlformats.org/officeDocument/2006/relationships/slideLayout" Target="../slideLayouts/slideLayout4.xml"/><Relationship Id="rId6" Type="http://schemas.openxmlformats.org/officeDocument/2006/relationships/hyperlink" Target="https://fi.wikipedia.org/wiki/Ut%C3%B8ya" TargetMode="External"/><Relationship Id="rId11" Type="http://schemas.openxmlformats.org/officeDocument/2006/relationships/hyperlink" Target="https://fi.wikipedia.org/wiki/Suomen_Pankki" TargetMode="External"/><Relationship Id="rId5" Type="http://schemas.openxmlformats.org/officeDocument/2006/relationships/hyperlink" Target="https://fi.wikipedia.org/wiki/Anders_Behring_Breivik" TargetMode="External"/><Relationship Id="rId10" Type="http://schemas.openxmlformats.org/officeDocument/2006/relationships/hyperlink" Target="https://fi.wikipedia.org/wiki/Sauli_Niinist%C3%B6" TargetMode="External"/><Relationship Id="rId4" Type="http://schemas.openxmlformats.org/officeDocument/2006/relationships/hyperlink" Target="https://fi.wikipedia.org/wiki/Norjan_iskut_2011" TargetMode="External"/><Relationship Id="rId9" Type="http://schemas.openxmlformats.org/officeDocument/2006/relationships/hyperlink" Target="https://fi.wikipedia.org/wiki/Suomen_presidentinvaali_2012" TargetMode="External"/><Relationship Id="rId14" Type="http://schemas.openxmlformats.org/officeDocument/2006/relationships/hyperlink" Target="https://fi.wikipedia.org/wiki/Euro"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https://fi.wikipedia.org/wiki/Suomen_sis%C3%A4ministeri%C3%B6" TargetMode="External"/><Relationship Id="rId13" Type="http://schemas.openxmlformats.org/officeDocument/2006/relationships/hyperlink" Target="https://fi.wikipedia.org/wiki/Auto-_ja_Kuljetusalan_Ty%C3%B6ntekij%C3%A4liitto" TargetMode="External"/><Relationship Id="rId3" Type="http://schemas.openxmlformats.org/officeDocument/2006/relationships/hyperlink" Target="https://fi.wikipedia.org/wiki/Vladimir_Putin" TargetMode="External"/><Relationship Id="rId7" Type="http://schemas.openxmlformats.org/officeDocument/2006/relationships/hyperlink" Target="https://fi.wikipedia.org/wiki/Daimler" TargetMode="External"/><Relationship Id="rId12" Type="http://schemas.openxmlformats.org/officeDocument/2006/relationships/hyperlink" Target="https://fi.wikipedia.org/wiki/Linja-autoliitto" TargetMode="External"/><Relationship Id="rId2" Type="http://schemas.openxmlformats.org/officeDocument/2006/relationships/hyperlink" Target="https://fi.wikipedia.org/wiki/Ven%C3%A4j%C3%A4n_presidentinvaali_2012" TargetMode="External"/><Relationship Id="rId16" Type="http://schemas.openxmlformats.org/officeDocument/2006/relationships/hyperlink" Target="https://fi.wikipedia.org/wiki/Hehkulamppu" TargetMode="External"/><Relationship Id="rId1" Type="http://schemas.openxmlformats.org/officeDocument/2006/relationships/slideLayout" Target="../slideLayouts/slideLayout4.xml"/><Relationship Id="rId6" Type="http://schemas.openxmlformats.org/officeDocument/2006/relationships/hyperlink" Target="https://fi.wikipedia.org/wiki/Uusikaupunki" TargetMode="External"/><Relationship Id="rId11" Type="http://schemas.openxmlformats.org/officeDocument/2006/relationships/hyperlink" Target="https://fi.wikipedia.org/wiki/Autoliitto" TargetMode="External"/><Relationship Id="rId5" Type="http://schemas.openxmlformats.org/officeDocument/2006/relationships/hyperlink" Target="https://fi.wikipedia.org/wiki/Mercedes-Benz" TargetMode="External"/><Relationship Id="rId15" Type="http://schemas.openxmlformats.org/officeDocument/2006/relationships/hyperlink" Target="https://fi.wikipedia.org/wiki/1._syyskuuta" TargetMode="External"/><Relationship Id="rId10" Type="http://schemas.openxmlformats.org/officeDocument/2006/relationships/hyperlink" Target="https://fi.wikipedia.org/wiki/Liikkuva_poliisi" TargetMode="External"/><Relationship Id="rId4" Type="http://schemas.openxmlformats.org/officeDocument/2006/relationships/hyperlink" Target="https://fi.wikipedia.org/wiki/Valmet_Automotive" TargetMode="External"/><Relationship Id="rId9" Type="http://schemas.openxmlformats.org/officeDocument/2006/relationships/hyperlink" Target="https://fi.wikipedia.org/wiki/P%C3%A4ivi_R%C3%A4s%C3%A4nen" TargetMode="External"/><Relationship Id="rId14" Type="http://schemas.openxmlformats.org/officeDocument/2006/relationships/hyperlink" Target="https://fi.wikipedia.org/wiki/Suomen_Kuljetus_ja_Logistiikka_SKAL" TargetMode="External"/></Relationships>
</file>

<file path=ppt/slides/_rels/slide28.xml.rels><?xml version="1.0" encoding="UTF-8" standalone="yes"?>
<Relationships xmlns="http://schemas.openxmlformats.org/package/2006/relationships"><Relationship Id="rId8" Type="http://schemas.openxmlformats.org/officeDocument/2006/relationships/hyperlink" Target="https://fi.wikipedia.org/wiki/Barack_Obama" TargetMode="External"/><Relationship Id="rId13" Type="http://schemas.openxmlformats.org/officeDocument/2006/relationships/hyperlink" Target="https://fi.wikipedia.org/wiki/Anu_Urpalainen" TargetMode="External"/><Relationship Id="rId3" Type="http://schemas.openxmlformats.org/officeDocument/2006/relationships/hyperlink" Target="https://fi.wikipedia.org/wiki/Etel%C3%A4-Savon_vaalipiiri" TargetMode="External"/><Relationship Id="rId7" Type="http://schemas.openxmlformats.org/officeDocument/2006/relationships/hyperlink" Target="https://fi.wikipedia.org/wiki/Yhdysvaltain_presidentinvaalit_2012" TargetMode="External"/><Relationship Id="rId12" Type="http://schemas.openxmlformats.org/officeDocument/2006/relationships/hyperlink" Target="https://fi.wikipedia.org/wiki/Petteri_Orpo" TargetMode="External"/><Relationship Id="rId2" Type="http://schemas.openxmlformats.org/officeDocument/2006/relationships/hyperlink" Target="https://fi.wikipedia.org/wiki/Kymen_vaalipiiri" TargetMode="External"/><Relationship Id="rId1" Type="http://schemas.openxmlformats.org/officeDocument/2006/relationships/slideLayout" Target="../slideLayouts/slideLayout4.xml"/><Relationship Id="rId6" Type="http://schemas.openxmlformats.org/officeDocument/2006/relationships/hyperlink" Target="https://fi.wikipedia.org/wiki/Eduskuntavaalit_2015" TargetMode="External"/><Relationship Id="rId11" Type="http://schemas.openxmlformats.org/officeDocument/2006/relationships/hyperlink" Target="https://fi.wikipedia.org/wiki/Mikko_Pukkinen" TargetMode="External"/><Relationship Id="rId5" Type="http://schemas.openxmlformats.org/officeDocument/2006/relationships/hyperlink" Target="https://fi.wikipedia.org/wiki/Pohjois-Karjalan_vaalipiiri" TargetMode="External"/><Relationship Id="rId10" Type="http://schemas.openxmlformats.org/officeDocument/2006/relationships/hyperlink" Target="https://fi.wikipedia.org/wiki/Elinkeinoel%C3%A4m%C3%A4n_keskusliitto" TargetMode="External"/><Relationship Id="rId4" Type="http://schemas.openxmlformats.org/officeDocument/2006/relationships/hyperlink" Target="https://fi.wikipedia.org/wiki/Pohjois-Savon_vaalipiiri" TargetMode="External"/><Relationship Id="rId9" Type="http://schemas.openxmlformats.org/officeDocument/2006/relationships/hyperlink" Target="https://fi.wikipedia.org/wiki/Jyri_H%C3%A4k%C3%A4mies" TargetMode="External"/><Relationship Id="rId14" Type="http://schemas.openxmlformats.org/officeDocument/2006/relationships/hyperlink" Target="https://fi.wikipedia.org/wiki/Imatra" TargetMode="External"/></Relationships>
</file>

<file path=ppt/slides/_rels/slide29.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hyperlink" Target="https://fi.wikipedia.org/wiki/Vihtavuori" TargetMode="External"/><Relationship Id="rId7" Type="http://schemas.openxmlformats.org/officeDocument/2006/relationships/hyperlink" Target="https://fi.wikipedia.org/wiki/Martti_Ahtisaari" TargetMode="External"/><Relationship Id="rId2" Type="http://schemas.openxmlformats.org/officeDocument/2006/relationships/hyperlink" Target="https://fi.wikipedia.org/wiki/Yleisradiovero" TargetMode="External"/><Relationship Id="rId1" Type="http://schemas.openxmlformats.org/officeDocument/2006/relationships/slideLayout" Target="../slideLayouts/slideLayout4.xml"/><Relationship Id="rId6" Type="http://schemas.openxmlformats.org/officeDocument/2006/relationships/hyperlink" Target="https://fi.wikipedia.org/wiki/Sauli_Niinist%C3%B6" TargetMode="External"/><Relationship Id="rId5" Type="http://schemas.openxmlformats.org/officeDocument/2006/relationships/hyperlink" Target="https://fi.wikipedia.org/wiki/Nelson_Mandela" TargetMode="External"/><Relationship Id="rId4" Type="http://schemas.openxmlformats.org/officeDocument/2006/relationships/hyperlink" Target="https://fi.wikipedia.org/wiki/Jari_Aarnio" TargetMode="External"/></Relationships>
</file>

<file path=ppt/slides/_rels/slide3.xml.rels><?xml version="1.0" encoding="UTF-8" standalone="yes"?>
<Relationships xmlns="http://schemas.openxmlformats.org/package/2006/relationships"><Relationship Id="rId8" Type="http://schemas.openxmlformats.org/officeDocument/2006/relationships/hyperlink" Target="https://fi.wikipedia.org/wiki/Hemohes" TargetMode="External"/><Relationship Id="rId13" Type="http://schemas.openxmlformats.org/officeDocument/2006/relationships/image" Target="../media/image2.jpeg"/><Relationship Id="rId3" Type="http://schemas.openxmlformats.org/officeDocument/2006/relationships/hyperlink" Target="https://fi.wikipedia.org/wiki/Suomen_Keskusta" TargetMode="External"/><Relationship Id="rId7" Type="http://schemas.openxmlformats.org/officeDocument/2006/relationships/hyperlink" Target="https://fi.wikipedia.org/wiki/Lahden_MM-hiihtojen_dopingskandaali_2001" TargetMode="External"/><Relationship Id="rId12" Type="http://schemas.openxmlformats.org/officeDocument/2006/relationships/image" Target="../media/image1.jpeg"/><Relationship Id="rId2" Type="http://schemas.openxmlformats.org/officeDocument/2006/relationships/hyperlink" Target="https://fi.wikipedia.org/wiki/Kunnallisvaalit_2000" TargetMode="External"/><Relationship Id="rId1" Type="http://schemas.openxmlformats.org/officeDocument/2006/relationships/slideLayout" Target="../slideLayouts/slideLayout4.xml"/><Relationship Id="rId6" Type="http://schemas.openxmlformats.org/officeDocument/2006/relationships/hyperlink" Target="https://fi.wikipedia.org/wiki/Yhdysvaltain_presidentti" TargetMode="External"/><Relationship Id="rId11" Type="http://schemas.openxmlformats.org/officeDocument/2006/relationships/hyperlink" Target="https://fi.wikipedia.org/wiki/Slobodan_Milo%C5%A1evi%C4%87" TargetMode="External"/><Relationship Id="rId5" Type="http://schemas.openxmlformats.org/officeDocument/2006/relationships/hyperlink" Target="https://fi.wikipedia.org/wiki/Bill_Clinton" TargetMode="External"/><Relationship Id="rId15" Type="http://schemas.openxmlformats.org/officeDocument/2006/relationships/comments" Target="../comments/comment1.xml"/><Relationship Id="rId10" Type="http://schemas.openxmlformats.org/officeDocument/2006/relationships/hyperlink" Target="https://fi.wikipedia.org/wiki/Jugoslavia" TargetMode="External"/><Relationship Id="rId4" Type="http://schemas.openxmlformats.org/officeDocument/2006/relationships/hyperlink" Target="https://fi.wikipedia.org/wiki/George_W._Bush" TargetMode="External"/><Relationship Id="rId9" Type="http://schemas.openxmlformats.org/officeDocument/2006/relationships/hyperlink" Target="https://fi.wikipedia.org/wiki/AKT" TargetMode="External"/><Relationship Id="rId1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hyperlink" Target="https://fi.wikipedia.org/wiki/Alexander_Stubb" TargetMode="External"/><Relationship Id="rId3" Type="http://schemas.openxmlformats.org/officeDocument/2006/relationships/hyperlink" Target="https://fi.wikipedia.org/wiki/Krim" TargetMode="External"/><Relationship Id="rId7" Type="http://schemas.openxmlformats.org/officeDocument/2006/relationships/hyperlink" Target="https://fi.wikipedia.org/wiki/Kataisen_hallitus" TargetMode="External"/><Relationship Id="rId2" Type="http://schemas.openxmlformats.org/officeDocument/2006/relationships/hyperlink" Target="https://fi.wikipedia.org/wiki/Jordbrugrotta" TargetMode="External"/><Relationship Id="rId1" Type="http://schemas.openxmlformats.org/officeDocument/2006/relationships/slideLayout" Target="../slideLayouts/slideLayout4.xml"/><Relationship Id="rId6" Type="http://schemas.openxmlformats.org/officeDocument/2006/relationships/hyperlink" Target="https://fi.wikipedia.org/wiki/Jyrki_Katainen" TargetMode="External"/><Relationship Id="rId5" Type="http://schemas.openxmlformats.org/officeDocument/2006/relationships/hyperlink" Target="https://fi.wikipedia.org/wiki/Sauli_Niinist%C3%B6" TargetMode="External"/><Relationship Id="rId4" Type="http://schemas.openxmlformats.org/officeDocument/2006/relationships/hyperlink" Target="https://fi.wikipedia.org/wiki/Krimin_kriisi_2014" TargetMode="External"/><Relationship Id="rId9" Type="http://schemas.openxmlformats.org/officeDocument/2006/relationships/hyperlink" Target="https://fi.wikipedia.org/wiki/MH17"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fi.wikipedia.org/wiki/Sote-uudistus" TargetMode="External"/><Relationship Id="rId2" Type="http://schemas.openxmlformats.org/officeDocument/2006/relationships/hyperlink" Target="https://fi.wikipedia.org/wiki/K%C3%B6%C3%B6penhaminan_terrori-iskut_2015" TargetMode="External"/><Relationship Id="rId1" Type="http://schemas.openxmlformats.org/officeDocument/2006/relationships/slideLayout" Target="../slideLayouts/slideLayout4.xml"/><Relationship Id="rId5" Type="http://schemas.openxmlformats.org/officeDocument/2006/relationships/image" Target="../media/image13.JPG"/><Relationship Id="rId4" Type="http://schemas.openxmlformats.org/officeDocument/2006/relationships/hyperlink" Target="https://fi.wikipedia.org/wiki/Perustuslakivaliokunta"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s://fi.wikipedia.org/wiki/Suomen_Sosialidemokraattinen_Puolue" TargetMode="External"/><Relationship Id="rId3" Type="http://schemas.openxmlformats.org/officeDocument/2006/relationships/hyperlink" Target="https://fi.wikipedia.org/wiki/Suomen_Keskusta" TargetMode="External"/><Relationship Id="rId7" Type="http://schemas.openxmlformats.org/officeDocument/2006/relationships/hyperlink" Target="https://fi.wikipedia.org/wiki/Kansallinen_Kokoomus" TargetMode="External"/><Relationship Id="rId12" Type="http://schemas.openxmlformats.org/officeDocument/2006/relationships/hyperlink" Target="https://fi.wikipedia.org/wiki/Sipil%C3%A4n_hallitus" TargetMode="External"/><Relationship Id="rId2" Type="http://schemas.openxmlformats.org/officeDocument/2006/relationships/hyperlink" Target="https://fi.wikipedia.org/wiki/Eduskuntavaalit_2015" TargetMode="External"/><Relationship Id="rId1" Type="http://schemas.openxmlformats.org/officeDocument/2006/relationships/slideLayout" Target="../slideLayouts/slideLayout4.xml"/><Relationship Id="rId6" Type="http://schemas.openxmlformats.org/officeDocument/2006/relationships/hyperlink" Target="https://fi.wikipedia.org/wiki/Perussuomalaiset" TargetMode="External"/><Relationship Id="rId11" Type="http://schemas.openxmlformats.org/officeDocument/2006/relationships/hyperlink" Target="https://fi.wikipedia.org/wiki/Juha_Sipil%C3%A4" TargetMode="External"/><Relationship Id="rId5" Type="http://schemas.openxmlformats.org/officeDocument/2006/relationships/hyperlink" Target="https://fi.wikipedia.org/wiki/Eduskuntavaalit_2011" TargetMode="External"/><Relationship Id="rId10" Type="http://schemas.openxmlformats.org/officeDocument/2006/relationships/hyperlink" Target="https://fi.wikipedia.org/wiki/Stubbin_hallitus" TargetMode="External"/><Relationship Id="rId4" Type="http://schemas.openxmlformats.org/officeDocument/2006/relationships/hyperlink" Target="https://fi.wikipedia.org/wiki/Vihre%C3%A4_liitto" TargetMode="External"/><Relationship Id="rId9" Type="http://schemas.openxmlformats.org/officeDocument/2006/relationships/hyperlink" Target="https://fi.wikipedia.org/wiki/Sauli_Niinist%C3%B6"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fi.wikipedia.org/wiki/Kansallissosialismi" TargetMode="External"/><Relationship Id="rId7" Type="http://schemas.openxmlformats.org/officeDocument/2006/relationships/hyperlink" Target="https://fi.wikipedia.org/wiki/Pariisin_ilmastokokous_2015" TargetMode="External"/><Relationship Id="rId2" Type="http://schemas.openxmlformats.org/officeDocument/2006/relationships/hyperlink" Target="https://fi.wikipedia.org/wiki/Suomen_ajoneuvojen_romutuspalkkio" TargetMode="External"/><Relationship Id="rId1" Type="http://schemas.openxmlformats.org/officeDocument/2006/relationships/slideLayout" Target="../slideLayouts/slideLayout4.xml"/><Relationship Id="rId6" Type="http://schemas.openxmlformats.org/officeDocument/2006/relationships/hyperlink" Target="https://fi.wikipedia.org/wiki/Juha_Sipil%C3%A4" TargetMode="External"/><Relationship Id="rId5" Type="http://schemas.openxmlformats.org/officeDocument/2006/relationships/hyperlink" Target="https://fi.wikipedia.org/wiki/Jyv%C3%A4skyl%C3%A4" TargetMode="External"/><Relationship Id="rId4" Type="http://schemas.openxmlformats.org/officeDocument/2006/relationships/hyperlink" Target="https://fi.wikipedia.org/wiki/Suomen_vastarintaliike"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fi.wikipedia.org/wiki/Kilpailukykysopimus" TargetMode="External"/><Relationship Id="rId2" Type="http://schemas.openxmlformats.org/officeDocument/2006/relationships/hyperlink" Target="https://fi.wikipedia.org/wiki/Kauppojen_aukioloajat" TargetMode="External"/><Relationship Id="rId1" Type="http://schemas.openxmlformats.org/officeDocument/2006/relationships/slideLayout" Target="../slideLayouts/slideLayout4.xml"/><Relationship Id="rId4" Type="http://schemas.openxmlformats.org/officeDocument/2006/relationships/hyperlink" Target="https://fi.wikipedia.org/wiki/Intian_yleislakko_(2016)" TargetMode="External"/></Relationships>
</file>

<file path=ppt/slides/_rels/slide35.xml.rels><?xml version="1.0" encoding="UTF-8" standalone="yes"?>
<Relationships xmlns="http://schemas.openxmlformats.org/package/2006/relationships"><Relationship Id="rId8" Type="http://schemas.openxmlformats.org/officeDocument/2006/relationships/hyperlink" Target="https://fi.wikipedia.org/wiki/Imatran_ammuskelu" TargetMode="External"/><Relationship Id="rId3" Type="http://schemas.openxmlformats.org/officeDocument/2006/relationships/hyperlink" Target="https://fi.wikipedia.org/wiki/Pyhimys" TargetMode="External"/><Relationship Id="rId7" Type="http://schemas.openxmlformats.org/officeDocument/2006/relationships/hyperlink" Target="https://fi.wikipedia.org/wiki/Yhdysvaltain_edustajainhuoneen_vaalit_2016" TargetMode="External"/><Relationship Id="rId2" Type="http://schemas.openxmlformats.org/officeDocument/2006/relationships/hyperlink" Target="https://fi.wikipedia.org/wiki/%C3%84iti_Teresa" TargetMode="External"/><Relationship Id="rId1" Type="http://schemas.openxmlformats.org/officeDocument/2006/relationships/slideLayout" Target="../slideLayouts/slideLayout4.xml"/><Relationship Id="rId6" Type="http://schemas.openxmlformats.org/officeDocument/2006/relationships/hyperlink" Target="https://fi.wikipedia.org/wiki/Hillary_Clinton" TargetMode="External"/><Relationship Id="rId5" Type="http://schemas.openxmlformats.org/officeDocument/2006/relationships/hyperlink" Target="https://fi.wikipedia.org/wiki/Yhdysvaltain_presidentinvaalit_2016" TargetMode="External"/><Relationship Id="rId4" Type="http://schemas.openxmlformats.org/officeDocument/2006/relationships/hyperlink" Target="https://fi.wikipedia.org/wiki/Donald_Trump" TargetMode="External"/><Relationship Id="rId9" Type="http://schemas.openxmlformats.org/officeDocument/2006/relationships/hyperlink" Target="https://fi.wikipedia.org/wiki/Valtion_kehitysyhti%C3%B6_Vake" TargetMode="External"/></Relationships>
</file>

<file path=ppt/slides/_rels/slide36.xml.rels><?xml version="1.0" encoding="UTF-8" standalone="yes"?>
<Relationships xmlns="http://schemas.openxmlformats.org/package/2006/relationships"><Relationship Id="rId8" Type="http://schemas.openxmlformats.org/officeDocument/2006/relationships/hyperlink" Target="https://fi.wikipedia.org/wiki/Yhdysvaltain_presidentti" TargetMode="External"/><Relationship Id="rId13" Type="http://schemas.openxmlformats.org/officeDocument/2006/relationships/hyperlink" Target="https://fi.wikipedia.org/wiki/Sampo_Terho" TargetMode="External"/><Relationship Id="rId3" Type="http://schemas.openxmlformats.org/officeDocument/2006/relationships/hyperlink" Target="https://fi.wikipedia.org/wiki/Raha-automaattiyhdistys" TargetMode="External"/><Relationship Id="rId7" Type="http://schemas.openxmlformats.org/officeDocument/2006/relationships/hyperlink" Target="https://fi.wikipedia.org/wiki/Donald_Trump" TargetMode="External"/><Relationship Id="rId12" Type="http://schemas.openxmlformats.org/officeDocument/2006/relationships/hyperlink" Target="https://fi.wikipedia.org/wiki/Jari_Lepp%C3%A4" TargetMode="External"/><Relationship Id="rId2" Type="http://schemas.openxmlformats.org/officeDocument/2006/relationships/hyperlink" Target="https://fi.wikipedia.org/wiki/Fintoto" TargetMode="External"/><Relationship Id="rId1" Type="http://schemas.openxmlformats.org/officeDocument/2006/relationships/slideLayout" Target="../slideLayouts/slideLayout4.xml"/><Relationship Id="rId6" Type="http://schemas.openxmlformats.org/officeDocument/2006/relationships/hyperlink" Target="https://fi.wikipedia.org/wiki/Sosiaali-_ja_terveysj%C3%A4rjest%C3%B6jen_avustuskeskus" TargetMode="External"/><Relationship Id="rId11" Type="http://schemas.openxmlformats.org/officeDocument/2006/relationships/hyperlink" Target="https://fi.wikipedia.org/wiki/Antti_H%C3%A4kk%C3%A4nen" TargetMode="External"/><Relationship Id="rId5" Type="http://schemas.openxmlformats.org/officeDocument/2006/relationships/hyperlink" Target="https://fi.wikipedia.org/wiki/Veikkaus" TargetMode="External"/><Relationship Id="rId10" Type="http://schemas.openxmlformats.org/officeDocument/2006/relationships/hyperlink" Target="https://fi.wikipedia.org/wiki/Sipil%C3%A4n_hallitus" TargetMode="External"/><Relationship Id="rId4" Type="http://schemas.openxmlformats.org/officeDocument/2006/relationships/hyperlink" Target="https://fi.wikipedia.org/wiki/Veikkaus_(entinen_yritys)" TargetMode="External"/><Relationship Id="rId9" Type="http://schemas.openxmlformats.org/officeDocument/2006/relationships/hyperlink" Target="https://fi.wikipedia.org/wiki/Barack_Obama" TargetMode="External"/></Relationships>
</file>

<file path=ppt/slides/_rels/slide37.xml.rels><?xml version="1.0" encoding="UTF-8" standalone="yes"?>
<Relationships xmlns="http://schemas.openxmlformats.org/package/2006/relationships"><Relationship Id="rId8" Type="http://schemas.openxmlformats.org/officeDocument/2006/relationships/hyperlink" Target="https://fi.wikipedia.org/wiki/Perussuomalaisten_eduskuntaryhm%C3%A4" TargetMode="External"/><Relationship Id="rId13" Type="http://schemas.openxmlformats.org/officeDocument/2006/relationships/hyperlink" Target="https://fi.wikipedia.org/wiki/Kannattajakortti" TargetMode="External"/><Relationship Id="rId3" Type="http://schemas.openxmlformats.org/officeDocument/2006/relationships/hyperlink" Target="https://fi.wikipedia.org/wiki/Mauno_Koivisto" TargetMode="External"/><Relationship Id="rId7" Type="http://schemas.openxmlformats.org/officeDocument/2006/relationships/hyperlink" Target="https://fi.wikipedia.org/wiki/Kansallinen_Kokoomus" TargetMode="External"/><Relationship Id="rId12" Type="http://schemas.openxmlformats.org/officeDocument/2006/relationships/hyperlink" Target="https://fi.wikipedia.org/wiki/Puoluerekisteri" TargetMode="External"/><Relationship Id="rId2" Type="http://schemas.openxmlformats.org/officeDocument/2006/relationships/hyperlink" Target="https://fi.wikipedia.org/wiki/Suomi" TargetMode="External"/><Relationship Id="rId1" Type="http://schemas.openxmlformats.org/officeDocument/2006/relationships/slideLayout" Target="../slideLayouts/slideLayout4.xml"/><Relationship Id="rId6" Type="http://schemas.openxmlformats.org/officeDocument/2006/relationships/hyperlink" Target="https://fi.wikipedia.org/wiki/Suomen_Keskusta" TargetMode="External"/><Relationship Id="rId11" Type="http://schemas.openxmlformats.org/officeDocument/2006/relationships/hyperlink" Target="https://fi.wikipedia.org/wiki/Oikeusministeri%C3%B6" TargetMode="External"/><Relationship Id="rId5" Type="http://schemas.openxmlformats.org/officeDocument/2006/relationships/hyperlink" Target="https://fi.wikipedia.org/wiki/Sipil%C3%A4n_hallitus" TargetMode="External"/><Relationship Id="rId10" Type="http://schemas.openxmlformats.org/officeDocument/2006/relationships/hyperlink" Target="https://fi.wikipedia.org/wiki/Sininen_tulevaisuus" TargetMode="External"/><Relationship Id="rId4" Type="http://schemas.openxmlformats.org/officeDocument/2006/relationships/hyperlink" Target="https://fi.wikipedia.org/wiki/Juha_Sipil%C3%A4" TargetMode="External"/><Relationship Id="rId9" Type="http://schemas.openxmlformats.org/officeDocument/2006/relationships/hyperlink" Target="https://fi.wikipedia.org/wiki/Uusi_vaihtoehto" TargetMode="External"/></Relationships>
</file>

<file path=ppt/slides/_rels/slide38.xml.rels><?xml version="1.0" encoding="UTF-8" standalone="yes"?>
<Relationships xmlns="http://schemas.openxmlformats.org/package/2006/relationships"><Relationship Id="rId8" Type="http://schemas.openxmlformats.org/officeDocument/2006/relationships/hyperlink" Target="https://fi.wikipedia.org/wiki/Suomen_presidentinvaali_2018" TargetMode="External"/><Relationship Id="rId3" Type="http://schemas.openxmlformats.org/officeDocument/2006/relationships/hyperlink" Target="https://fi.wikipedia.org/wiki/Suomen_itsen%C3%A4istyminen" TargetMode="External"/><Relationship Id="rId7" Type="http://schemas.openxmlformats.org/officeDocument/2006/relationships/hyperlink" Target="https://fi.wikipedia.org/wiki/Alkoholilaki" TargetMode="External"/><Relationship Id="rId2" Type="http://schemas.openxmlformats.org/officeDocument/2006/relationships/hyperlink" Target="https://fi.wikipedia.org/wiki/6._joulukuuta" TargetMode="External"/><Relationship Id="rId1" Type="http://schemas.openxmlformats.org/officeDocument/2006/relationships/slideLayout" Target="../slideLayouts/slideLayout4.xml"/><Relationship Id="rId6" Type="http://schemas.openxmlformats.org/officeDocument/2006/relationships/hyperlink" Target="https://fi.wikipedia.org/wiki/Alkoholijuoma" TargetMode="External"/><Relationship Id="rId5" Type="http://schemas.openxmlformats.org/officeDocument/2006/relationships/hyperlink" Target="https://fi.wikipedia.org/wiki/Suomi_100" TargetMode="External"/><Relationship Id="rId10" Type="http://schemas.openxmlformats.org/officeDocument/2006/relationships/hyperlink" Target="https://fi.wikipedia.org/wiki/Sauli_Niinist%C3%B6" TargetMode="External"/><Relationship Id="rId4" Type="http://schemas.openxmlformats.org/officeDocument/2006/relationships/hyperlink" Target="https://fi.wikipedia.org/wiki/Valtioneuvoston_kanslia" TargetMode="External"/><Relationship Id="rId9" Type="http://schemas.openxmlformats.org/officeDocument/2006/relationships/hyperlink" Target="https://fi.wikipedia.org/wiki/Suomen_tasavallan_presidentti"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fi.wikipedia.org/wiki/8._hein%C3%A4kuuta" TargetMode="External"/><Relationship Id="rId7" Type="http://schemas.openxmlformats.org/officeDocument/2006/relationships/hyperlink" Target="https://fi.wikipedia.org/wiki/Kristiinankaupunki" TargetMode="External"/><Relationship Id="rId2" Type="http://schemas.openxmlformats.org/officeDocument/2006/relationships/hyperlink" Target="https://fi.wikipedia.org/wiki/Tham_Luangin_luolan_pelastusoperaatio" TargetMode="External"/><Relationship Id="rId1" Type="http://schemas.openxmlformats.org/officeDocument/2006/relationships/slideLayout" Target="../slideLayouts/slideLayout4.xml"/><Relationship Id="rId6" Type="http://schemas.openxmlformats.org/officeDocument/2006/relationships/hyperlink" Target="https://fi.wikipedia.org/wiki/Esperi_Care" TargetMode="External"/><Relationship Id="rId5" Type="http://schemas.openxmlformats.org/officeDocument/2006/relationships/hyperlink" Target="https://fi.wikipedia.org/wiki/Valvira" TargetMode="External"/><Relationship Id="rId4" Type="http://schemas.openxmlformats.org/officeDocument/2006/relationships/hyperlink" Target="https://fi.wikipedia.org/wiki/Helsingin_keskustakirjasto_Oodi"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https://fi.wikipedia.org/wiki/World_Trade_Center" TargetMode="External"/><Relationship Id="rId13" Type="http://schemas.openxmlformats.org/officeDocument/2006/relationships/hyperlink" Target="https://fi.wikipedia.org/wiki/Suomen_markka" TargetMode="External"/><Relationship Id="rId3" Type="http://schemas.openxmlformats.org/officeDocument/2006/relationships/hyperlink" Target="https://fi.wikipedia.org/wiki/Suomen_Ammattiliittojen_Keskusj%C3%A4rjest%C3%B6" TargetMode="External"/><Relationship Id="rId7" Type="http://schemas.openxmlformats.org/officeDocument/2006/relationships/hyperlink" Target="https://fi.wikipedia.org/wiki/New_York" TargetMode="External"/><Relationship Id="rId12" Type="http://schemas.openxmlformats.org/officeDocument/2006/relationships/hyperlink" Target="https://fi.wikipedia.org/wiki/Suomen_Rahapaja" TargetMode="External"/><Relationship Id="rId17" Type="http://schemas.openxmlformats.org/officeDocument/2006/relationships/image" Target="../media/image4.jpg"/><Relationship Id="rId2" Type="http://schemas.openxmlformats.org/officeDocument/2006/relationships/hyperlink" Target="https://fi.wikipedia.org/wiki/Lauri_Ihalainen" TargetMode="External"/><Relationship Id="rId16" Type="http://schemas.openxmlformats.org/officeDocument/2006/relationships/hyperlink" Target="https://fi.wikipedia.org/wiki/Suomi" TargetMode="External"/><Relationship Id="rId1" Type="http://schemas.openxmlformats.org/officeDocument/2006/relationships/slideLayout" Target="../slideLayouts/slideLayout4.xml"/><Relationship Id="rId6" Type="http://schemas.openxmlformats.org/officeDocument/2006/relationships/hyperlink" Target="https://fi.wikipedia.org/wiki/Syyskuun_11._p%C3%A4iv%C3%A4n_iskut" TargetMode="External"/><Relationship Id="rId11" Type="http://schemas.openxmlformats.org/officeDocument/2006/relationships/hyperlink" Target="https://fi.wikipedia.org/wiki/Homoseksuaalisuus" TargetMode="External"/><Relationship Id="rId5" Type="http://schemas.openxmlformats.org/officeDocument/2006/relationships/hyperlink" Target="https://fi.wikipedia.org/wiki/Digi-tv" TargetMode="External"/><Relationship Id="rId15" Type="http://schemas.openxmlformats.org/officeDocument/2006/relationships/hyperlink" Target="https://fi.wikipedia.org/wiki/Euroopan_unioni" TargetMode="External"/><Relationship Id="rId10" Type="http://schemas.openxmlformats.org/officeDocument/2006/relationships/hyperlink" Target="https://fi.wikipedia.org/wiki/Pennsylvania" TargetMode="External"/><Relationship Id="rId4" Type="http://schemas.openxmlformats.org/officeDocument/2006/relationships/hyperlink" Target="https://fi.wikipedia.org/wiki/1990" TargetMode="External"/><Relationship Id="rId9" Type="http://schemas.openxmlformats.org/officeDocument/2006/relationships/hyperlink" Target="https://fi.wikipedia.org/wiki/Pentagon" TargetMode="External"/><Relationship Id="rId14" Type="http://schemas.openxmlformats.org/officeDocument/2006/relationships/hyperlink" Target="https://fi.wikipedia.org/wiki/Euro" TargetMode="External"/></Relationships>
</file>

<file path=ppt/slides/_rels/slide40.xml.rels><?xml version="1.0" encoding="UTF-8" standalone="yes"?>
<Relationships xmlns="http://schemas.openxmlformats.org/package/2006/relationships"><Relationship Id="rId8" Type="http://schemas.openxmlformats.org/officeDocument/2006/relationships/hyperlink" Target="https://fi.wikipedia.org/wiki/Rinteen_hallitus" TargetMode="External"/><Relationship Id="rId3" Type="http://schemas.openxmlformats.org/officeDocument/2006/relationships/hyperlink" Target="https://fi.wikipedia.org/wiki/Maakunta-_ja_soteuudistus" TargetMode="External"/><Relationship Id="rId7" Type="http://schemas.openxmlformats.org/officeDocument/2006/relationships/hyperlink" Target="https://fi.wikipedia.org/wiki/Suomen_Keskusta" TargetMode="External"/><Relationship Id="rId2" Type="http://schemas.openxmlformats.org/officeDocument/2006/relationships/hyperlink" Target="https://fi.wikipedia.org/wiki/Sipil%C3%A4n_hallitus" TargetMode="External"/><Relationship Id="rId1" Type="http://schemas.openxmlformats.org/officeDocument/2006/relationships/slideLayout" Target="../slideLayouts/slideLayout4.xml"/><Relationship Id="rId6" Type="http://schemas.openxmlformats.org/officeDocument/2006/relationships/hyperlink" Target="https://fi.wikipedia.org/wiki/Perussuomalaiset" TargetMode="External"/><Relationship Id="rId5" Type="http://schemas.openxmlformats.org/officeDocument/2006/relationships/hyperlink" Target="https://fi.wikipedia.org/wiki/Suomen_Sosialidemokraattinen_Puolue" TargetMode="External"/><Relationship Id="rId10" Type="http://schemas.openxmlformats.org/officeDocument/2006/relationships/hyperlink" Target="https://fi.wikipedia.org/wiki/Sanna_Marin" TargetMode="External"/><Relationship Id="rId4" Type="http://schemas.openxmlformats.org/officeDocument/2006/relationships/hyperlink" Target="https://fi.wikipedia.org/wiki/Eduskuntavaalit_2019" TargetMode="External"/><Relationship Id="rId9" Type="http://schemas.openxmlformats.org/officeDocument/2006/relationships/hyperlink" Target="https://fi.wikipedia.org/wiki/Marinin_hallitus" TargetMode="External"/></Relationships>
</file>

<file path=ppt/slides/_rels/slide41.xml.rels><?xml version="1.0" encoding="UTF-8" standalone="yes"?>
<Relationships xmlns="http://schemas.openxmlformats.org/package/2006/relationships"><Relationship Id="rId8" Type="http://schemas.openxmlformats.org/officeDocument/2006/relationships/hyperlink" Target="https://fi.wikipedia.org/wiki/Aktiivimalli#Aktiivimalli_Suomessa" TargetMode="External"/><Relationship Id="rId13" Type="http://schemas.openxmlformats.org/officeDocument/2006/relationships/hyperlink" Target="https://fi.wikipedia.org/wiki/Kiina" TargetMode="External"/><Relationship Id="rId3" Type="http://schemas.openxmlformats.org/officeDocument/2006/relationships/hyperlink" Target="https://fi.wikipedia.org/wiki/Tuula_Haatainen" TargetMode="External"/><Relationship Id="rId7" Type="http://schemas.openxmlformats.org/officeDocument/2006/relationships/hyperlink" Target="https://fi.wikipedia.org/wiki/Sipil%C3%A4n_hallitus" TargetMode="External"/><Relationship Id="rId12" Type="http://schemas.openxmlformats.org/officeDocument/2006/relationships/hyperlink" Target="https://fi.wikipedia.org/wiki/SARS-CoV-2" TargetMode="External"/><Relationship Id="rId2" Type="http://schemas.openxmlformats.org/officeDocument/2006/relationships/hyperlink" Target="https://fi.wikipedia.org/wiki/Antti_Rinne" TargetMode="External"/><Relationship Id="rId1" Type="http://schemas.openxmlformats.org/officeDocument/2006/relationships/slideLayout" Target="../slideLayouts/slideLayout4.xml"/><Relationship Id="rId6" Type="http://schemas.openxmlformats.org/officeDocument/2006/relationships/hyperlink" Target="https://fi.wikipedia.org/wiki/Aktiivimalli" TargetMode="External"/><Relationship Id="rId11" Type="http://schemas.openxmlformats.org/officeDocument/2006/relationships/hyperlink" Target="https://fi.wikipedia.org/wiki/Kilpailukykysopimus" TargetMode="External"/><Relationship Id="rId5" Type="http://schemas.openxmlformats.org/officeDocument/2006/relationships/hyperlink" Target="https://fi.wikipedia.org/wiki/Subjektiivinen_p%C3%A4iv%C3%A4hoito-oikeus" TargetMode="External"/><Relationship Id="rId10" Type="http://schemas.openxmlformats.org/officeDocument/2006/relationships/hyperlink" Target="https://fi.wikipedia.org/wiki/Teollisuusliitto" TargetMode="External"/><Relationship Id="rId4" Type="http://schemas.openxmlformats.org/officeDocument/2006/relationships/hyperlink" Target="https://fi.wikipedia.org/wiki/Ty%C3%B6ministeri" TargetMode="External"/><Relationship Id="rId9" Type="http://schemas.openxmlformats.org/officeDocument/2006/relationships/hyperlink" Target="https://fi.wikipedia.org/wiki/Teknologiateollisuus" TargetMode="External"/><Relationship Id="rId14" Type="http://schemas.openxmlformats.org/officeDocument/2006/relationships/hyperlink" Target="https://fi.wikipedia.org/wiki/Wuhan" TargetMode="External"/></Relationships>
</file>

<file path=ppt/slides/_rels/slide42.xml.rels><?xml version="1.0" encoding="UTF-8" standalone="yes"?>
<Relationships xmlns="http://schemas.openxmlformats.org/package/2006/relationships"><Relationship Id="rId8" Type="http://schemas.openxmlformats.org/officeDocument/2006/relationships/hyperlink" Target="https://fi.wikipedia.org/wiki/Ulkoministeri%C3%B6" TargetMode="External"/><Relationship Id="rId3" Type="http://schemas.openxmlformats.org/officeDocument/2006/relationships/hyperlink" Target="https://fi.wikipedia.org/wiki/COVID-19" TargetMode="External"/><Relationship Id="rId7" Type="http://schemas.openxmlformats.org/officeDocument/2006/relationships/hyperlink" Target="https://fi.wikipedia.org/wiki/Pandemia" TargetMode="External"/><Relationship Id="rId2" Type="http://schemas.openxmlformats.org/officeDocument/2006/relationships/hyperlink" Target="https://fi.wikipedia.org/wiki/Wuhan" TargetMode="External"/><Relationship Id="rId1" Type="http://schemas.openxmlformats.org/officeDocument/2006/relationships/slideLayout" Target="../slideLayouts/slideLayout4.xml"/><Relationship Id="rId6" Type="http://schemas.openxmlformats.org/officeDocument/2006/relationships/hyperlink" Target="https://fi.wikipedia.org/wiki/WHO" TargetMode="External"/><Relationship Id="rId11" Type="http://schemas.openxmlformats.org/officeDocument/2006/relationships/image" Target="../media/image14.JPG"/><Relationship Id="rId5" Type="http://schemas.openxmlformats.org/officeDocument/2006/relationships/hyperlink" Target="https://fi.wikipedia.org/wiki/Manner-Kiina" TargetMode="External"/><Relationship Id="rId10" Type="http://schemas.openxmlformats.org/officeDocument/2006/relationships/hyperlink" Target="https://fi.wikipedia.org/wiki/Poikkeustila" TargetMode="External"/><Relationship Id="rId4" Type="http://schemas.openxmlformats.org/officeDocument/2006/relationships/hyperlink" Target="https://fi.wikipedia.org/wiki/Finnair" TargetMode="External"/><Relationship Id="rId9" Type="http://schemas.openxmlformats.org/officeDocument/2006/relationships/hyperlink" Target="https://fi.wikipedia.org/wiki/Donald_Trump" TargetMode="External"/></Relationships>
</file>

<file path=ppt/slides/_rels/slide43.xml.rels><?xml version="1.0" encoding="UTF-8" standalone="yes"?>
<Relationships xmlns="http://schemas.openxmlformats.org/package/2006/relationships"><Relationship Id="rId8" Type="http://schemas.openxmlformats.org/officeDocument/2006/relationships/hyperlink" Target="https://fi.wikipedia.org/wiki/Koronaviruspandemia_2019%E2%80%93" TargetMode="External"/><Relationship Id="rId3" Type="http://schemas.openxmlformats.org/officeDocument/2006/relationships/hyperlink" Target="https://fi.wikipedia.org/wiki/Euroopan_jalkapalloliitto" TargetMode="External"/><Relationship Id="rId7" Type="http://schemas.openxmlformats.org/officeDocument/2006/relationships/hyperlink" Target="https://fi.wikipedia.org/wiki/Et%C3%A4opiskelu" TargetMode="External"/><Relationship Id="rId2" Type="http://schemas.openxmlformats.org/officeDocument/2006/relationships/hyperlink" Target="https://fi.wikipedia.org/wiki/Valmiuslaki" TargetMode="External"/><Relationship Id="rId1" Type="http://schemas.openxmlformats.org/officeDocument/2006/relationships/slideLayout" Target="../slideLayouts/slideLayout4.xml"/><Relationship Id="rId6" Type="http://schemas.openxmlformats.org/officeDocument/2006/relationships/hyperlink" Target="https://fi.wikipedia.org/wiki/Eurovision_laulukilpailu_2020" TargetMode="External"/><Relationship Id="rId11" Type="http://schemas.openxmlformats.org/officeDocument/2006/relationships/hyperlink" Target="https://fi.wikipedia.org/wiki/Suomen_j%C3%A4%C3%A4kiekkomaajoukkue" TargetMode="External"/><Relationship Id="rId5" Type="http://schemas.openxmlformats.org/officeDocument/2006/relationships/hyperlink" Target="https://fi.wikipedia.org/wiki/Euroopan_yleisradiounioni" TargetMode="External"/><Relationship Id="rId10" Type="http://schemas.openxmlformats.org/officeDocument/2006/relationships/hyperlink" Target="https://fi.wikipedia.org/wiki/J%C3%A4%C3%A4kiekon_maailmanmestaruuskilpailut_2020" TargetMode="External"/><Relationship Id="rId4" Type="http://schemas.openxmlformats.org/officeDocument/2006/relationships/hyperlink" Target="https://fi.wikipedia.org/wiki/Jalkapallon_Euroopan-mestaruuskilpailut_2020" TargetMode="External"/><Relationship Id="rId9" Type="http://schemas.openxmlformats.org/officeDocument/2006/relationships/hyperlink" Target="https://fi.wikipedia.org/wiki/Kansainv%C3%A4linen_j%C3%A4%C3%A4kiekkoliitto" TargetMode="External"/></Relationships>
</file>

<file path=ppt/slides/_rels/slide44.xml.rels><?xml version="1.0" encoding="UTF-8" standalone="yes"?>
<Relationships xmlns="http://schemas.openxmlformats.org/package/2006/relationships"><Relationship Id="rId8" Type="http://schemas.openxmlformats.org/officeDocument/2006/relationships/hyperlink" Target="https://fi.wikipedia.org/wiki/Peruskoulu_Suomessa" TargetMode="External"/><Relationship Id="rId3" Type="http://schemas.openxmlformats.org/officeDocument/2006/relationships/hyperlink" Target="https://fi.wikipedia.org/wiki/Kes%C3%A4olympialaiset_2020" TargetMode="External"/><Relationship Id="rId7" Type="http://schemas.openxmlformats.org/officeDocument/2006/relationships/hyperlink" Target="https://fi.wikipedia.org/wiki/Varhaiskasvatus" TargetMode="External"/><Relationship Id="rId2" Type="http://schemas.openxmlformats.org/officeDocument/2006/relationships/hyperlink" Target="https://fi.wikipedia.org/wiki/Kansainv%C3%A4linen_olympiakomitea" TargetMode="External"/><Relationship Id="rId1" Type="http://schemas.openxmlformats.org/officeDocument/2006/relationships/slideLayout" Target="../slideLayouts/slideLayout4.xml"/><Relationship Id="rId6" Type="http://schemas.openxmlformats.org/officeDocument/2006/relationships/hyperlink" Target="https://fi.wikipedia.org/wiki/15._huhtikuuta" TargetMode="External"/><Relationship Id="rId11" Type="http://schemas.openxmlformats.org/officeDocument/2006/relationships/hyperlink" Target="https://fi.wikipedia.org/wiki/Korkeakoulu" TargetMode="External"/><Relationship Id="rId5" Type="http://schemas.openxmlformats.org/officeDocument/2006/relationships/hyperlink" Target="https://fi.wikipedia.org/wiki/Koronaviruspandemia_2019%E2%80%93" TargetMode="External"/><Relationship Id="rId10" Type="http://schemas.openxmlformats.org/officeDocument/2006/relationships/hyperlink" Target="https://fi.wikipedia.org/wiki/Toisen_asteen_oppilaitos" TargetMode="External"/><Relationship Id="rId4" Type="http://schemas.openxmlformats.org/officeDocument/2006/relationships/hyperlink" Target="https://fi.wikipedia.org/wiki/Uudenmaan_maakunta" TargetMode="External"/><Relationship Id="rId9" Type="http://schemas.openxmlformats.org/officeDocument/2006/relationships/hyperlink" Target="https://fi.wikipedia.org/wiki/L%C3%A4hiopetus" TargetMode="External"/></Relationships>
</file>

<file path=ppt/slides/_rels/slide45.xml.rels><?xml version="1.0" encoding="UTF-8" standalone="yes"?>
<Relationships xmlns="http://schemas.openxmlformats.org/package/2006/relationships"><Relationship Id="rId8" Type="http://schemas.openxmlformats.org/officeDocument/2006/relationships/hyperlink" Target="https://fi.wikipedia.org/wiki/Vantaa" TargetMode="External"/><Relationship Id="rId3" Type="http://schemas.openxmlformats.org/officeDocument/2006/relationships/hyperlink" Target="https://fi.wikipedia.org/wiki/Tasavallan_presidentin_kanslia" TargetMode="External"/><Relationship Id="rId7" Type="http://schemas.openxmlformats.org/officeDocument/2006/relationships/hyperlink" Target="https://fi.wikipedia.org/wiki/Espoo" TargetMode="External"/><Relationship Id="rId2" Type="http://schemas.openxmlformats.org/officeDocument/2006/relationships/hyperlink" Target="https://fi.wikipedia.org/wiki/Koronaviruspandemia_2019%E2%80%93" TargetMode="External"/><Relationship Id="rId1" Type="http://schemas.openxmlformats.org/officeDocument/2006/relationships/slideLayout" Target="../slideLayouts/slideLayout4.xml"/><Relationship Id="rId6" Type="http://schemas.openxmlformats.org/officeDocument/2006/relationships/hyperlink" Target="https://fi.wikipedia.org/wiki/Helsinki" TargetMode="External"/><Relationship Id="rId5" Type="http://schemas.openxmlformats.org/officeDocument/2006/relationships/hyperlink" Target="https://fi.wikipedia.org/wiki/Donald_Trump" TargetMode="External"/><Relationship Id="rId10" Type="http://schemas.openxmlformats.org/officeDocument/2006/relationships/hyperlink" Target="https://fi.wikipedia.org/wiki/Et%C3%A4opiskelu" TargetMode="External"/><Relationship Id="rId4" Type="http://schemas.openxmlformats.org/officeDocument/2006/relationships/hyperlink" Target="https://fi.wikipedia.org/wiki/Itsen%C3%A4isyysp%C3%A4iv%C3%A4n_vastaanotto" TargetMode="External"/><Relationship Id="rId9" Type="http://schemas.openxmlformats.org/officeDocument/2006/relationships/hyperlink" Target="https://fi.wikipedia.org/wiki/Toisen_asteen_oppilaitos" TargetMode="External"/></Relationships>
</file>

<file path=ppt/slides/_rels/slide46.xml.rels><?xml version="1.0" encoding="UTF-8" standalone="yes"?>
<Relationships xmlns="http://schemas.openxmlformats.org/package/2006/relationships"><Relationship Id="rId8" Type="http://schemas.openxmlformats.org/officeDocument/2006/relationships/hyperlink" Target="https://fi.wikipedia.org/wiki/Donald_Trump" TargetMode="External"/><Relationship Id="rId3" Type="http://schemas.openxmlformats.org/officeDocument/2006/relationships/hyperlink" Target="https://fi.wikipedia.org/wiki/23._marraskuuta" TargetMode="External"/><Relationship Id="rId7" Type="http://schemas.openxmlformats.org/officeDocument/2006/relationships/hyperlink" Target="https://fi.wikipedia.org/wiki/Joe_Biden" TargetMode="External"/><Relationship Id="rId2" Type="http://schemas.openxmlformats.org/officeDocument/2006/relationships/hyperlink" Target="https://fi.wikipedia.org/wiki/SARS-CoV-2-rokote" TargetMode="External"/><Relationship Id="rId1" Type="http://schemas.openxmlformats.org/officeDocument/2006/relationships/slideLayout" Target="../slideLayouts/slideLayout4.xml"/><Relationship Id="rId6" Type="http://schemas.openxmlformats.org/officeDocument/2006/relationships/hyperlink" Target="https://fi.wikipedia.org/wiki/Yhdysvaltain_presidentinvaalit_2020" TargetMode="External"/><Relationship Id="rId11" Type="http://schemas.openxmlformats.org/officeDocument/2006/relationships/hyperlink" Target="https://fi.wikipedia.org/wiki/100_Women" TargetMode="External"/><Relationship Id="rId5" Type="http://schemas.openxmlformats.org/officeDocument/2006/relationships/hyperlink" Target="https://fi.wikipedia.org/wiki/Turku" TargetMode="External"/><Relationship Id="rId10" Type="http://schemas.openxmlformats.org/officeDocument/2006/relationships/hyperlink" Target="https://fi.wikipedia.org/wiki/BBC" TargetMode="External"/><Relationship Id="rId4" Type="http://schemas.openxmlformats.org/officeDocument/2006/relationships/hyperlink" Target="https://fi.wikipedia.org/wiki/Joulurauha" TargetMode="External"/><Relationship Id="rId9" Type="http://schemas.openxmlformats.org/officeDocument/2006/relationships/hyperlink" Target="https://fi.wikipedia.org/wiki/Sanna_Marin"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hyperlink" Target="https://fi.wikipedia.org/wiki/Lidl" TargetMode="External"/><Relationship Id="rId3" Type="http://schemas.openxmlformats.org/officeDocument/2006/relationships/hyperlink" Target="https://fi.wikipedia.org/wiki/Paavo_Lipponen" TargetMode="External"/><Relationship Id="rId7" Type="http://schemas.openxmlformats.org/officeDocument/2006/relationships/hyperlink" Target="https://fi.wikipedia.org/wiki/Kalakukko" TargetMode="External"/><Relationship Id="rId12" Type="http://schemas.openxmlformats.org/officeDocument/2006/relationships/image" Target="../media/image5.jpeg"/><Relationship Id="rId2" Type="http://schemas.openxmlformats.org/officeDocument/2006/relationships/hyperlink" Target="https://fi.wikipedia.org/wiki/Suomen_markka" TargetMode="External"/><Relationship Id="rId1" Type="http://schemas.openxmlformats.org/officeDocument/2006/relationships/slideLayout" Target="../slideLayouts/slideLayout4.xml"/><Relationship Id="rId6" Type="http://schemas.openxmlformats.org/officeDocument/2006/relationships/hyperlink" Target="https://fi.wikipedia.org/wiki/Eero_Hein%C3%A4luoma" TargetMode="External"/><Relationship Id="rId11" Type="http://schemas.openxmlformats.org/officeDocument/2006/relationships/hyperlink" Target="https://fi.wikipedia.org/wiki/NMT_450" TargetMode="External"/><Relationship Id="rId5" Type="http://schemas.openxmlformats.org/officeDocument/2006/relationships/hyperlink" Target="https://fi.wikipedia.org/wiki/Suomen_Ammattiliittojen_Keskusj%C3%A4rjest%C3%B6" TargetMode="External"/><Relationship Id="rId10" Type="http://schemas.openxmlformats.org/officeDocument/2006/relationships/hyperlink" Target="https://fi.wikipedia.org/wiki/NMT" TargetMode="External"/><Relationship Id="rId4" Type="http://schemas.openxmlformats.org/officeDocument/2006/relationships/hyperlink" Target="https://fi.wikipedia.org/wiki/Kari_Laitinen_(poliitikko)" TargetMode="External"/><Relationship Id="rId9" Type="http://schemas.openxmlformats.org/officeDocument/2006/relationships/hyperlink" Target="https://fi.wikipedia.org/wiki/Lidl_Suomi" TargetMode="External"/></Relationships>
</file>

<file path=ppt/slides/_rels/slide6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hyperlink" Target="https://fi.wikipedia.org/wiki/Pirjo_M%C3%A4kel%C3%A4" TargetMode="External"/><Relationship Id="rId7" Type="http://schemas.openxmlformats.org/officeDocument/2006/relationships/hyperlink" Target="https://fi.wikipedia.org/wiki/1968" TargetMode="External"/><Relationship Id="rId2" Type="http://schemas.openxmlformats.org/officeDocument/2006/relationships/hyperlink" Target="https://fi.wikipedia.org/wiki/Columbia_(avaruussukkula)" TargetMode="External"/><Relationship Id="rId1" Type="http://schemas.openxmlformats.org/officeDocument/2006/relationships/slideLayout" Target="../slideLayouts/slideLayout4.xml"/><Relationship Id="rId6" Type="http://schemas.openxmlformats.org/officeDocument/2006/relationships/hyperlink" Target="https://fi.wikipedia.org/wiki/Saab_(automerkki)" TargetMode="External"/><Relationship Id="rId5" Type="http://schemas.openxmlformats.org/officeDocument/2006/relationships/hyperlink" Target="https://fi.wikipedia.org/wiki/Karjalanpiirakka" TargetMode="External"/><Relationship Id="rId4" Type="http://schemas.openxmlformats.org/officeDocument/2006/relationships/hyperlink" Target="https://fi.wikipedia.org/wiki/Akateemikko"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s://fi.wikipedia.org/wiki/Ruotsi" TargetMode="External"/><Relationship Id="rId13" Type="http://schemas.openxmlformats.org/officeDocument/2006/relationships/image" Target="../media/image6.JPG"/><Relationship Id="rId3" Type="http://schemas.openxmlformats.org/officeDocument/2006/relationships/hyperlink" Target="https://fi.wikipedia.org/wiki/Irak-skandaali" TargetMode="External"/><Relationship Id="rId7" Type="http://schemas.openxmlformats.org/officeDocument/2006/relationships/hyperlink" Target="https://fi.wikipedia.org/wiki/SARS" TargetMode="External"/><Relationship Id="rId12" Type="http://schemas.openxmlformats.org/officeDocument/2006/relationships/hyperlink" Target="https://fi.wikipedia.org/wiki/Tikrit" TargetMode="External"/><Relationship Id="rId2" Type="http://schemas.openxmlformats.org/officeDocument/2006/relationships/hyperlink" Target="https://fi.wikipedia.org/wiki/Anneli_J%C3%A4%C3%A4tteenm%C3%A4ki" TargetMode="External"/><Relationship Id="rId1" Type="http://schemas.openxmlformats.org/officeDocument/2006/relationships/slideLayout" Target="../slideLayouts/slideLayout4.xml"/><Relationship Id="rId6" Type="http://schemas.openxmlformats.org/officeDocument/2006/relationships/hyperlink" Target="https://fi.wikipedia.org/wiki/Maailman_terveysj%C3%A4rjest%C3%B6" TargetMode="External"/><Relationship Id="rId11" Type="http://schemas.openxmlformats.org/officeDocument/2006/relationships/hyperlink" Target="https://fi.wikipedia.org/wiki/Saddam_Hussein" TargetMode="External"/><Relationship Id="rId5" Type="http://schemas.openxmlformats.org/officeDocument/2006/relationships/hyperlink" Target="https://fi.wikipedia.org/wiki/Vanhasen_I_hallitus" TargetMode="External"/><Relationship Id="rId10" Type="http://schemas.openxmlformats.org/officeDocument/2006/relationships/hyperlink" Target="https://fi.wikipedia.org/wiki/Tukholma" TargetMode="External"/><Relationship Id="rId4" Type="http://schemas.openxmlformats.org/officeDocument/2006/relationships/hyperlink" Target="https://fi.wikipedia.org/wiki/Matti_Vanhanen" TargetMode="External"/><Relationship Id="rId9" Type="http://schemas.openxmlformats.org/officeDocument/2006/relationships/hyperlink" Target="https://fi.wikipedia.org/wiki/Anna_Lindh"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fi.wikipedia.org/wiki/Tony_Halme" TargetMode="External"/><Relationship Id="rId13" Type="http://schemas.openxmlformats.org/officeDocument/2006/relationships/hyperlink" Target="https://fi.wikipedia.org/wiki/Ullanlinna" TargetMode="External"/><Relationship Id="rId3" Type="http://schemas.openxmlformats.org/officeDocument/2006/relationships/hyperlink" Target="https://fi.wikipedia.org/wiki/Ruotsi" TargetMode="External"/><Relationship Id="rId7" Type="http://schemas.openxmlformats.org/officeDocument/2006/relationships/hyperlink" Target="https://fi.wikipedia.org/wiki/Opportunity" TargetMode="External"/><Relationship Id="rId12" Type="http://schemas.openxmlformats.org/officeDocument/2006/relationships/hyperlink" Target="https://fi.wikipedia.org/wiki/P%C3%A4ihde" TargetMode="External"/><Relationship Id="rId2" Type="http://schemas.openxmlformats.org/officeDocument/2006/relationships/hyperlink" Target="https://fi.wikipedia.org/wiki/Mijailo_Mijailovi%C4%87" TargetMode="External"/><Relationship Id="rId1" Type="http://schemas.openxmlformats.org/officeDocument/2006/relationships/slideLayout" Target="../slideLayouts/slideLayout4.xml"/><Relationship Id="rId6" Type="http://schemas.openxmlformats.org/officeDocument/2006/relationships/hyperlink" Target="https://fi.wikipedia.org/wiki/Idols" TargetMode="External"/><Relationship Id="rId11" Type="http://schemas.openxmlformats.org/officeDocument/2006/relationships/hyperlink" Target="https://fi.wikipedia.org/wiki/Salakuljetus" TargetMode="External"/><Relationship Id="rId5" Type="http://schemas.openxmlformats.org/officeDocument/2006/relationships/hyperlink" Target="https://fi.wikipedia.org/wiki/Hanna_Pakarinen" TargetMode="External"/><Relationship Id="rId15" Type="http://schemas.openxmlformats.org/officeDocument/2006/relationships/hyperlink" Target="https://fi.wikipedia.org/wiki/2003" TargetMode="External"/><Relationship Id="rId10" Type="http://schemas.openxmlformats.org/officeDocument/2006/relationships/hyperlink" Target="https://fi.wikipedia.org/wiki/Sakko" TargetMode="External"/><Relationship Id="rId4" Type="http://schemas.openxmlformats.org/officeDocument/2006/relationships/hyperlink" Target="https://fi.wikipedia.org/wiki/Anna_Lindh" TargetMode="External"/><Relationship Id="rId9" Type="http://schemas.openxmlformats.org/officeDocument/2006/relationships/hyperlink" Target="https://fi.wikipedia.org/wiki/Vankeus" TargetMode="External"/><Relationship Id="rId14" Type="http://schemas.openxmlformats.org/officeDocument/2006/relationships/hyperlink" Target="https://fi.wikipedia.org/wiki/Hein%C3%A4ku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2C23056-8621-46EB-A513-7D346CD0FC68}"/>
              </a:ext>
            </a:extLst>
          </p:cNvPr>
          <p:cNvSpPr>
            <a:spLocks noGrp="1"/>
          </p:cNvSpPr>
          <p:nvPr>
            <p:ph type="ctrTitle"/>
          </p:nvPr>
        </p:nvSpPr>
        <p:spPr/>
        <p:txBody>
          <a:bodyPr/>
          <a:lstStyle/>
          <a:p>
            <a:r>
              <a:rPr lang="fi-FI" sz="28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APJ:N HISTORIAKATSAUS VUODESTA 2000 VUOTEEN 2021</a:t>
            </a:r>
            <a:br>
              <a:rPr lang="fi-FI" sz="1800" dirty="0">
                <a:effectLst/>
                <a:latin typeface="Calibri" panose="020F0502020204030204" pitchFamily="34" charset="0"/>
                <a:ea typeface="Calibri" panose="020F0502020204030204" pitchFamily="34" charset="0"/>
                <a:cs typeface="Times New Roman" panose="02020603050405020304" pitchFamily="18" charset="0"/>
              </a:rPr>
            </a:br>
            <a:endParaRPr lang="fi-FI" dirty="0"/>
          </a:p>
        </p:txBody>
      </p:sp>
      <p:sp>
        <p:nvSpPr>
          <p:cNvPr id="3" name="Alaotsikko 2">
            <a:extLst>
              <a:ext uri="{FF2B5EF4-FFF2-40B4-BE49-F238E27FC236}">
                <a16:creationId xmlns:a16="http://schemas.microsoft.com/office/drawing/2014/main" id="{4F9A76A6-3E53-43B4-BA4B-2B6807E7912A}"/>
              </a:ext>
            </a:extLst>
          </p:cNvPr>
          <p:cNvSpPr>
            <a:spLocks noGrp="1"/>
          </p:cNvSpPr>
          <p:nvPr>
            <p:ph type="subTitle" idx="1"/>
          </p:nvPr>
        </p:nvSpPr>
        <p:spPr/>
        <p:txBody>
          <a:bodyPr/>
          <a:lstStyle/>
          <a:p>
            <a:endParaRPr lang="fi-FI"/>
          </a:p>
        </p:txBody>
      </p:sp>
    </p:spTree>
    <p:extLst>
      <p:ext uri="{BB962C8B-B14F-4D97-AF65-F5344CB8AC3E}">
        <p14:creationId xmlns:p14="http://schemas.microsoft.com/office/powerpoint/2010/main" val="25149797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0EBA59E-1DB0-4478-9DBC-EDA6FD881782}"/>
              </a:ext>
            </a:extLst>
          </p:cNvPr>
          <p:cNvSpPr>
            <a:spLocks noGrp="1"/>
          </p:cNvSpPr>
          <p:nvPr>
            <p:ph type="title"/>
          </p:nvPr>
        </p:nvSpPr>
        <p:spPr>
          <a:xfrm>
            <a:off x="2597920" y="365126"/>
            <a:ext cx="8755879" cy="79492"/>
          </a:xfrm>
        </p:spPr>
        <p:txBody>
          <a:bodyPr>
            <a:normAutofit fontScale="90000"/>
          </a:bodyPr>
          <a:lstStyle/>
          <a:p>
            <a:endParaRPr lang="fi-FI" dirty="0"/>
          </a:p>
        </p:txBody>
      </p:sp>
      <p:sp>
        <p:nvSpPr>
          <p:cNvPr id="3" name="Sisällön paikkamerkki 2">
            <a:extLst>
              <a:ext uri="{FF2B5EF4-FFF2-40B4-BE49-F238E27FC236}">
                <a16:creationId xmlns:a16="http://schemas.microsoft.com/office/drawing/2014/main" id="{5BA8197F-7430-4359-B964-FBB33D29CCB1}"/>
              </a:ext>
            </a:extLst>
          </p:cNvPr>
          <p:cNvSpPr>
            <a:spLocks noGrp="1"/>
          </p:cNvSpPr>
          <p:nvPr>
            <p:ph sz="half" idx="1"/>
          </p:nvPr>
        </p:nvSpPr>
        <p:spPr>
          <a:xfrm>
            <a:off x="251670" y="365125"/>
            <a:ext cx="2346250" cy="5811838"/>
          </a:xfrm>
        </p:spPr>
        <p:txBody>
          <a:bodyPr>
            <a:normAutofit fontScale="92500" lnSpcReduction="10000"/>
          </a:bodyPr>
          <a:lstStyle/>
          <a:p>
            <a:pPr marL="0" indent="0">
              <a:buNone/>
            </a:pPr>
            <a:r>
              <a:rPr lang="fi-FI" sz="1300" u="sng" dirty="0">
                <a:latin typeface="Arial" panose="020B0604020202020204" pitchFamily="34" charset="0"/>
              </a:rPr>
              <a:t>4.2.</a:t>
            </a:r>
            <a:r>
              <a:rPr lang="fi-FI" sz="1300" b="0" i="0" dirty="0">
                <a:effectLst/>
                <a:latin typeface="Arial" panose="020B0604020202020204" pitchFamily="34" charset="0"/>
              </a:rPr>
              <a:t> – Yhteisöpalvelu </a:t>
            </a:r>
            <a:r>
              <a:rPr lang="fi-FI" sz="1300" b="0" i="0" u="none" strike="noStrike" dirty="0">
                <a:effectLst/>
                <a:latin typeface="Arial" panose="020B0604020202020204" pitchFamily="34" charset="0"/>
                <a:hlinkClick r:id="rId2" tooltip="Facebook">
                  <a:extLst>
                    <a:ext uri="{A12FA001-AC4F-418D-AE19-62706E023703}">
                      <ahyp:hlinkClr xmlns:ahyp="http://schemas.microsoft.com/office/drawing/2018/hyperlinkcolor" val="tx"/>
                    </a:ext>
                  </a:extLst>
                </a:hlinkClick>
              </a:rPr>
              <a:t>Facebook</a:t>
            </a:r>
            <a:r>
              <a:rPr lang="fi-FI" sz="1300" b="0" i="0" dirty="0">
                <a:effectLst/>
                <a:latin typeface="Arial" panose="020B0604020202020204" pitchFamily="34" charset="0"/>
              </a:rPr>
              <a:t> aloitti toimintansa Yhdysvalloissa</a:t>
            </a:r>
          </a:p>
          <a:p>
            <a:pPr marL="0" indent="0">
              <a:buNone/>
            </a:pPr>
            <a:r>
              <a:rPr lang="fi-FI" sz="1300" u="sng" dirty="0">
                <a:latin typeface="Arial" panose="020B0604020202020204" pitchFamily="34" charset="0"/>
              </a:rPr>
              <a:t>19.3.</a:t>
            </a:r>
            <a:r>
              <a:rPr lang="fi-FI" sz="1300" b="0" i="0" dirty="0">
                <a:effectLst/>
                <a:latin typeface="Arial" panose="020B0604020202020204" pitchFamily="34" charset="0"/>
              </a:rPr>
              <a:t>– </a:t>
            </a:r>
            <a:r>
              <a:rPr lang="fi-FI" sz="1300" b="0" i="0" u="none" strike="noStrike" dirty="0">
                <a:effectLst/>
                <a:latin typeface="Arial" panose="020B0604020202020204" pitchFamily="34" charset="0"/>
                <a:hlinkClick r:id="rId3" tooltip="Konginkankaan linja-autoturma">
                  <a:extLst>
                    <a:ext uri="{A12FA001-AC4F-418D-AE19-62706E023703}">
                      <ahyp:hlinkClr xmlns:ahyp="http://schemas.microsoft.com/office/drawing/2018/hyperlinkcolor" val="tx"/>
                    </a:ext>
                  </a:extLst>
                </a:hlinkClick>
              </a:rPr>
              <a:t>Konginkankaan linja-autoturma</a:t>
            </a:r>
            <a:r>
              <a:rPr lang="fi-FI" sz="1300" b="0" i="0" dirty="0">
                <a:effectLst/>
                <a:latin typeface="Arial" panose="020B0604020202020204" pitchFamily="34" charset="0"/>
              </a:rPr>
              <a:t>, Suomen historian vakavin tieliikenneonnettomuus. 23 kuoli.</a:t>
            </a:r>
          </a:p>
          <a:p>
            <a:pPr marL="0" indent="0">
              <a:buNone/>
            </a:pPr>
            <a:r>
              <a:rPr lang="fi-FI" sz="1300" u="sng" dirty="0">
                <a:latin typeface="Arial" panose="020B0604020202020204" pitchFamily="34" charset="0"/>
              </a:rPr>
              <a:t>1.5</a:t>
            </a:r>
            <a:r>
              <a:rPr lang="fi-FI" sz="1300" b="0" i="0" dirty="0">
                <a:effectLst/>
                <a:latin typeface="Arial" panose="020B0604020202020204" pitchFamily="34" charset="0"/>
              </a:rPr>
              <a:t> – </a:t>
            </a:r>
            <a:r>
              <a:rPr lang="fi-FI" sz="1300" b="0" i="0" u="none" strike="noStrike" dirty="0">
                <a:effectLst/>
                <a:latin typeface="Arial" panose="020B0604020202020204" pitchFamily="34" charset="0"/>
                <a:hlinkClick r:id="rId4" tooltip="Euroopan unioni">
                  <a:extLst>
                    <a:ext uri="{A12FA001-AC4F-418D-AE19-62706E023703}">
                      <ahyp:hlinkClr xmlns:ahyp="http://schemas.microsoft.com/office/drawing/2018/hyperlinkcolor" val="tx"/>
                    </a:ext>
                  </a:extLst>
                </a:hlinkClick>
              </a:rPr>
              <a:t>Euroopan unioni</a:t>
            </a:r>
            <a:r>
              <a:rPr lang="fi-FI" sz="1300" b="0" i="0" dirty="0">
                <a:effectLst/>
                <a:latin typeface="Arial" panose="020B0604020202020204" pitchFamily="34" charset="0"/>
              </a:rPr>
              <a:t> laajeni 25 maan liitoksi, kun siihen liittyi 10 uutta jäsenmaata: </a:t>
            </a:r>
            <a:r>
              <a:rPr lang="fi-FI" sz="1300" b="0" i="0" u="none" strike="noStrike" dirty="0">
                <a:effectLst/>
                <a:latin typeface="Arial" panose="020B0604020202020204" pitchFamily="34" charset="0"/>
                <a:hlinkClick r:id="rId5" tooltip="Kyproksen tasavalta">
                  <a:extLst>
                    <a:ext uri="{A12FA001-AC4F-418D-AE19-62706E023703}">
                      <ahyp:hlinkClr xmlns:ahyp="http://schemas.microsoft.com/office/drawing/2018/hyperlinkcolor" val="tx"/>
                    </a:ext>
                  </a:extLst>
                </a:hlinkClick>
              </a:rPr>
              <a:t>Kypros</a:t>
            </a:r>
            <a:r>
              <a:rPr lang="fi-FI" sz="1300" b="0" i="0" dirty="0">
                <a:effectLst/>
                <a:latin typeface="Arial" panose="020B0604020202020204" pitchFamily="34" charset="0"/>
              </a:rPr>
              <a:t>, </a:t>
            </a:r>
            <a:r>
              <a:rPr lang="fi-FI" sz="1300" b="0" i="0" u="none" strike="noStrike" dirty="0">
                <a:effectLst/>
                <a:latin typeface="Arial" panose="020B0604020202020204" pitchFamily="34" charset="0"/>
                <a:hlinkClick r:id="rId6" tooltip="Latvia">
                  <a:extLst>
                    <a:ext uri="{A12FA001-AC4F-418D-AE19-62706E023703}">
                      <ahyp:hlinkClr xmlns:ahyp="http://schemas.microsoft.com/office/drawing/2018/hyperlinkcolor" val="tx"/>
                    </a:ext>
                  </a:extLst>
                </a:hlinkClick>
              </a:rPr>
              <a:t>Latvia</a:t>
            </a:r>
            <a:r>
              <a:rPr lang="fi-FI" sz="1300" b="0" i="0" dirty="0">
                <a:effectLst/>
                <a:latin typeface="Arial" panose="020B0604020202020204" pitchFamily="34" charset="0"/>
              </a:rPr>
              <a:t>, </a:t>
            </a:r>
            <a:r>
              <a:rPr lang="fi-FI" sz="1300" b="0" i="0" u="none" strike="noStrike" dirty="0">
                <a:effectLst/>
                <a:latin typeface="Arial" panose="020B0604020202020204" pitchFamily="34" charset="0"/>
                <a:hlinkClick r:id="rId7" tooltip="Liettua">
                  <a:extLst>
                    <a:ext uri="{A12FA001-AC4F-418D-AE19-62706E023703}">
                      <ahyp:hlinkClr xmlns:ahyp="http://schemas.microsoft.com/office/drawing/2018/hyperlinkcolor" val="tx"/>
                    </a:ext>
                  </a:extLst>
                </a:hlinkClick>
              </a:rPr>
              <a:t>Liettua</a:t>
            </a:r>
            <a:r>
              <a:rPr lang="fi-FI" sz="1300" b="0" i="0" dirty="0">
                <a:effectLst/>
                <a:latin typeface="Arial" panose="020B0604020202020204" pitchFamily="34" charset="0"/>
              </a:rPr>
              <a:t>, </a:t>
            </a:r>
            <a:r>
              <a:rPr lang="fi-FI" sz="1300" b="0" i="0" u="none" strike="noStrike" dirty="0">
                <a:effectLst/>
                <a:latin typeface="Arial" panose="020B0604020202020204" pitchFamily="34" charset="0"/>
                <a:hlinkClick r:id="rId8" tooltip="Malta">
                  <a:extLst>
                    <a:ext uri="{A12FA001-AC4F-418D-AE19-62706E023703}">
                      <ahyp:hlinkClr xmlns:ahyp="http://schemas.microsoft.com/office/drawing/2018/hyperlinkcolor" val="tx"/>
                    </a:ext>
                  </a:extLst>
                </a:hlinkClick>
              </a:rPr>
              <a:t>Malta</a:t>
            </a:r>
            <a:r>
              <a:rPr lang="fi-FI" sz="1300" b="0" i="0" dirty="0">
                <a:effectLst/>
                <a:latin typeface="Arial" panose="020B0604020202020204" pitchFamily="34" charset="0"/>
              </a:rPr>
              <a:t>, </a:t>
            </a:r>
            <a:r>
              <a:rPr lang="fi-FI" sz="1300" b="0" i="0" u="none" strike="noStrike" dirty="0">
                <a:effectLst/>
                <a:latin typeface="Arial" panose="020B0604020202020204" pitchFamily="34" charset="0"/>
                <a:hlinkClick r:id="rId9" tooltip="Puola">
                  <a:extLst>
                    <a:ext uri="{A12FA001-AC4F-418D-AE19-62706E023703}">
                      <ahyp:hlinkClr xmlns:ahyp="http://schemas.microsoft.com/office/drawing/2018/hyperlinkcolor" val="tx"/>
                    </a:ext>
                  </a:extLst>
                </a:hlinkClick>
              </a:rPr>
              <a:t>Puola</a:t>
            </a:r>
            <a:r>
              <a:rPr lang="fi-FI" sz="1300" b="0" i="0" dirty="0">
                <a:effectLst/>
                <a:latin typeface="Arial" panose="020B0604020202020204" pitchFamily="34" charset="0"/>
              </a:rPr>
              <a:t>, </a:t>
            </a:r>
            <a:r>
              <a:rPr lang="fi-FI" sz="1300" b="0" i="0" u="none" strike="noStrike" dirty="0">
                <a:effectLst/>
                <a:latin typeface="Arial" panose="020B0604020202020204" pitchFamily="34" charset="0"/>
                <a:hlinkClick r:id="rId10" tooltip="Slovakia">
                  <a:extLst>
                    <a:ext uri="{A12FA001-AC4F-418D-AE19-62706E023703}">
                      <ahyp:hlinkClr xmlns:ahyp="http://schemas.microsoft.com/office/drawing/2018/hyperlinkcolor" val="tx"/>
                    </a:ext>
                  </a:extLst>
                </a:hlinkClick>
              </a:rPr>
              <a:t>Slovakia</a:t>
            </a:r>
            <a:r>
              <a:rPr lang="fi-FI" sz="1300" b="0" i="0" dirty="0">
                <a:effectLst/>
                <a:latin typeface="Arial" panose="020B0604020202020204" pitchFamily="34" charset="0"/>
              </a:rPr>
              <a:t>, </a:t>
            </a:r>
            <a:r>
              <a:rPr lang="fi-FI" sz="1300" b="0" i="0" u="none" strike="noStrike" dirty="0">
                <a:effectLst/>
                <a:latin typeface="Arial" panose="020B0604020202020204" pitchFamily="34" charset="0"/>
                <a:hlinkClick r:id="rId11" tooltip="Slovenia">
                  <a:extLst>
                    <a:ext uri="{A12FA001-AC4F-418D-AE19-62706E023703}">
                      <ahyp:hlinkClr xmlns:ahyp="http://schemas.microsoft.com/office/drawing/2018/hyperlinkcolor" val="tx"/>
                    </a:ext>
                  </a:extLst>
                </a:hlinkClick>
              </a:rPr>
              <a:t>Slovenia</a:t>
            </a:r>
            <a:r>
              <a:rPr lang="fi-FI" sz="1300" b="0" i="0" dirty="0">
                <a:effectLst/>
                <a:latin typeface="Arial" panose="020B0604020202020204" pitchFamily="34" charset="0"/>
              </a:rPr>
              <a:t>, </a:t>
            </a:r>
            <a:r>
              <a:rPr lang="fi-FI" sz="1300" b="0" i="0" u="none" strike="noStrike" dirty="0">
                <a:effectLst/>
                <a:latin typeface="Arial" panose="020B0604020202020204" pitchFamily="34" charset="0"/>
                <a:hlinkClick r:id="rId12" tooltip="Tšekki">
                  <a:extLst>
                    <a:ext uri="{A12FA001-AC4F-418D-AE19-62706E023703}">
                      <ahyp:hlinkClr xmlns:ahyp="http://schemas.microsoft.com/office/drawing/2018/hyperlinkcolor" val="tx"/>
                    </a:ext>
                  </a:extLst>
                </a:hlinkClick>
              </a:rPr>
              <a:t>Tšekki</a:t>
            </a:r>
            <a:r>
              <a:rPr lang="fi-FI" sz="1300" b="0" i="0" dirty="0">
                <a:effectLst/>
                <a:latin typeface="Arial" panose="020B0604020202020204" pitchFamily="34" charset="0"/>
              </a:rPr>
              <a:t>, </a:t>
            </a:r>
            <a:r>
              <a:rPr lang="fi-FI" sz="1300" b="0" i="0" u="none" strike="noStrike" dirty="0">
                <a:effectLst/>
                <a:latin typeface="Arial" panose="020B0604020202020204" pitchFamily="34" charset="0"/>
                <a:hlinkClick r:id="rId13" tooltip="Unkari">
                  <a:extLst>
                    <a:ext uri="{A12FA001-AC4F-418D-AE19-62706E023703}">
                      <ahyp:hlinkClr xmlns:ahyp="http://schemas.microsoft.com/office/drawing/2018/hyperlinkcolor" val="tx"/>
                    </a:ext>
                  </a:extLst>
                </a:hlinkClick>
              </a:rPr>
              <a:t>Unkari</a:t>
            </a:r>
            <a:r>
              <a:rPr lang="fi-FI" sz="1300" b="0" i="0" dirty="0">
                <a:effectLst/>
                <a:latin typeface="Arial" panose="020B0604020202020204" pitchFamily="34" charset="0"/>
              </a:rPr>
              <a:t> ja </a:t>
            </a:r>
            <a:r>
              <a:rPr lang="fi-FI" sz="1300" b="0" i="0" u="none" strike="noStrike" dirty="0">
                <a:effectLst/>
                <a:latin typeface="Arial" panose="020B0604020202020204" pitchFamily="34" charset="0"/>
                <a:hlinkClick r:id="rId14" tooltip="Viro">
                  <a:extLst>
                    <a:ext uri="{A12FA001-AC4F-418D-AE19-62706E023703}">
                      <ahyp:hlinkClr xmlns:ahyp="http://schemas.microsoft.com/office/drawing/2018/hyperlinkcolor" val="tx"/>
                    </a:ext>
                  </a:extLst>
                </a:hlinkClick>
              </a:rPr>
              <a:t>Viro</a:t>
            </a:r>
            <a:r>
              <a:rPr lang="fi-FI" sz="1300" b="0" i="0" dirty="0">
                <a:effectLst/>
                <a:latin typeface="Arial" panose="020B0604020202020204" pitchFamily="34" charset="0"/>
              </a:rPr>
              <a:t>.</a:t>
            </a:r>
          </a:p>
          <a:p>
            <a:pPr marL="0" indent="0">
              <a:buNone/>
            </a:pPr>
            <a:r>
              <a:rPr lang="fi-FI" sz="1300" b="0" i="0" dirty="0">
                <a:effectLst/>
                <a:latin typeface="Arial" panose="020B0604020202020204" pitchFamily="34" charset="0"/>
              </a:rPr>
              <a:t>26.12– </a:t>
            </a:r>
            <a:r>
              <a:rPr lang="fi-FI" sz="1300" b="0" i="0" u="sng" dirty="0">
                <a:effectLst/>
                <a:latin typeface="Arial" panose="020B0604020202020204" pitchFamily="34" charset="0"/>
                <a:hlinkClick r:id="rId15">
                  <a:extLst>
                    <a:ext uri="{A12FA001-AC4F-418D-AE19-62706E023703}">
                      <ahyp:hlinkClr xmlns:ahyp="http://schemas.microsoft.com/office/drawing/2018/hyperlinkcolor" val="tx"/>
                    </a:ext>
                  </a:extLst>
                </a:hlinkClick>
              </a:rPr>
              <a:t>Intian valtameren maanjäristys</a:t>
            </a:r>
            <a:r>
              <a:rPr lang="fi-FI" sz="1300" b="0" i="0" dirty="0">
                <a:effectLst/>
                <a:latin typeface="Arial" panose="020B0604020202020204" pitchFamily="34" charset="0"/>
              </a:rPr>
              <a:t>: yli 200 000 ihmistä kuoli maanjäristyksen aiheuttamiin </a:t>
            </a:r>
            <a:r>
              <a:rPr lang="fi-FI" sz="1300" b="0" i="0" u="none" strike="noStrike" dirty="0">
                <a:effectLst/>
                <a:latin typeface="Arial" panose="020B0604020202020204" pitchFamily="34" charset="0"/>
                <a:hlinkClick r:id="rId16" tooltip="Tsunami">
                  <a:extLst>
                    <a:ext uri="{A12FA001-AC4F-418D-AE19-62706E023703}">
                      <ahyp:hlinkClr xmlns:ahyp="http://schemas.microsoft.com/office/drawing/2018/hyperlinkcolor" val="tx"/>
                    </a:ext>
                  </a:extLst>
                </a:hlinkClick>
              </a:rPr>
              <a:t>tsunameihin</a:t>
            </a:r>
            <a:r>
              <a:rPr lang="fi-FI" sz="1300" b="0" i="0" dirty="0">
                <a:effectLst/>
                <a:latin typeface="Arial" panose="020B0604020202020204" pitchFamily="34" charset="0"/>
              </a:rPr>
              <a:t>.</a:t>
            </a:r>
          </a:p>
          <a:p>
            <a:pPr marL="0" indent="0">
              <a:buNone/>
            </a:pPr>
            <a:r>
              <a:rPr lang="fi-FI" sz="1300" dirty="0">
                <a:latin typeface="Arial" panose="020B0604020202020204" pitchFamily="34" charset="0"/>
                <a:cs typeface="Arial" panose="020B0604020202020204" pitchFamily="34" charset="0"/>
              </a:rPr>
              <a:t>2005</a:t>
            </a:r>
          </a:p>
          <a:p>
            <a:pPr marL="0" indent="0">
              <a:buNone/>
            </a:pPr>
            <a:r>
              <a:rPr lang="fi-FI" sz="1300" u="sng" dirty="0">
                <a:latin typeface="Arial" panose="020B0604020202020204" pitchFamily="34" charset="0"/>
              </a:rPr>
              <a:t>15.2.</a:t>
            </a:r>
            <a:r>
              <a:rPr lang="fi-FI" sz="1300" b="0" i="0" dirty="0">
                <a:effectLst/>
                <a:latin typeface="Arial" panose="020B0604020202020204" pitchFamily="34" charset="0"/>
              </a:rPr>
              <a:t> – </a:t>
            </a:r>
            <a:r>
              <a:rPr lang="fi-FI" sz="1300" b="0" i="0" u="none" strike="noStrike" dirty="0">
                <a:effectLst/>
                <a:latin typeface="Arial" panose="020B0604020202020204" pitchFamily="34" charset="0"/>
                <a:hlinkClick r:id="rId17" tooltip="YouTube">
                  <a:extLst>
                    <a:ext uri="{A12FA001-AC4F-418D-AE19-62706E023703}">
                      <ahyp:hlinkClr xmlns:ahyp="http://schemas.microsoft.com/office/drawing/2018/hyperlinkcolor" val="tx"/>
                    </a:ext>
                  </a:extLst>
                </a:hlinkClick>
              </a:rPr>
              <a:t>YouTube</a:t>
            </a:r>
            <a:r>
              <a:rPr lang="fi-FI" sz="1300" b="0" i="0" dirty="0">
                <a:effectLst/>
                <a:latin typeface="Arial" panose="020B0604020202020204" pitchFamily="34" charset="0"/>
              </a:rPr>
              <a:t>-videopalvelu perustettiin.</a:t>
            </a:r>
          </a:p>
          <a:p>
            <a:pPr marL="0" indent="0">
              <a:buNone/>
            </a:pPr>
            <a:r>
              <a:rPr lang="fi-FI" sz="1300" b="0" i="0" dirty="0">
                <a:effectLst/>
                <a:latin typeface="Arial" panose="020B0604020202020204" pitchFamily="34" charset="0"/>
              </a:rPr>
              <a:t>16.5 – </a:t>
            </a:r>
            <a:r>
              <a:rPr lang="fi-FI" sz="1300" b="0" i="0" u="none" strike="noStrike" dirty="0">
                <a:effectLst/>
                <a:latin typeface="Arial" panose="020B0604020202020204" pitchFamily="34" charset="0"/>
                <a:hlinkClick r:id="rId18" tooltip="Paperiliitto">
                  <a:extLst>
                    <a:ext uri="{A12FA001-AC4F-418D-AE19-62706E023703}">
                      <ahyp:hlinkClr xmlns:ahyp="http://schemas.microsoft.com/office/drawing/2018/hyperlinkcolor" val="tx"/>
                    </a:ext>
                  </a:extLst>
                </a:hlinkClick>
              </a:rPr>
              <a:t>Paperiliitto</a:t>
            </a:r>
            <a:r>
              <a:rPr lang="fi-FI" sz="1300" b="0" i="0" dirty="0">
                <a:effectLst/>
                <a:latin typeface="Arial" panose="020B0604020202020204" pitchFamily="34" charset="0"/>
              </a:rPr>
              <a:t> aloitti </a:t>
            </a:r>
            <a:r>
              <a:rPr lang="fi-FI" sz="1300" b="0" i="0" u="none" strike="noStrike" dirty="0">
                <a:effectLst/>
                <a:latin typeface="Arial" panose="020B0604020202020204" pitchFamily="34" charset="0"/>
                <a:hlinkClick r:id="rId19" tooltip="Lakko">
                  <a:extLst>
                    <a:ext uri="{A12FA001-AC4F-418D-AE19-62706E023703}">
                      <ahyp:hlinkClr xmlns:ahyp="http://schemas.microsoft.com/office/drawing/2018/hyperlinkcolor" val="tx"/>
                    </a:ext>
                  </a:extLst>
                </a:hlinkClick>
              </a:rPr>
              <a:t>lakon</a:t>
            </a:r>
            <a:r>
              <a:rPr lang="fi-FI" sz="1300" b="0" i="0" dirty="0">
                <a:effectLst/>
                <a:latin typeface="Arial" panose="020B0604020202020204" pitchFamily="34" charset="0"/>
              </a:rPr>
              <a:t>, johon </a:t>
            </a:r>
            <a:r>
              <a:rPr lang="fi-FI" sz="1300" b="0" i="0" u="none" strike="noStrike" dirty="0">
                <a:effectLst/>
                <a:latin typeface="Arial" panose="020B0604020202020204" pitchFamily="34" charset="0"/>
                <a:hlinkClick r:id="rId20" tooltip="Metsäteollisuus (järjestö)">
                  <a:extLst>
                    <a:ext uri="{A12FA001-AC4F-418D-AE19-62706E023703}">
                      <ahyp:hlinkClr xmlns:ahyp="http://schemas.microsoft.com/office/drawing/2018/hyperlinkcolor" val="tx"/>
                    </a:ext>
                  </a:extLst>
                </a:hlinkClick>
              </a:rPr>
              <a:t>Metsäteollisuus ry</a:t>
            </a:r>
            <a:r>
              <a:rPr lang="fi-FI" sz="1300" b="0" i="0" dirty="0">
                <a:effectLst/>
                <a:latin typeface="Arial" panose="020B0604020202020204" pitchFamily="34" charset="0"/>
              </a:rPr>
              <a:t> vastasi </a:t>
            </a:r>
            <a:r>
              <a:rPr lang="fi-FI" sz="1300" b="0" i="0" u="none" strike="noStrike" dirty="0">
                <a:effectLst/>
                <a:latin typeface="Arial" panose="020B0604020202020204" pitchFamily="34" charset="0"/>
                <a:hlinkClick r:id="rId21" tooltip="Työsulku">
                  <a:extLst>
                    <a:ext uri="{A12FA001-AC4F-418D-AE19-62706E023703}">
                      <ahyp:hlinkClr xmlns:ahyp="http://schemas.microsoft.com/office/drawing/2018/hyperlinkcolor" val="tx"/>
                    </a:ext>
                  </a:extLst>
                </a:hlinkClick>
              </a:rPr>
              <a:t>työsululla</a:t>
            </a:r>
            <a:r>
              <a:rPr lang="fi-FI" sz="1300" b="0" i="0" dirty="0">
                <a:effectLst/>
                <a:latin typeface="Arial" panose="020B0604020202020204" pitchFamily="34" charset="0"/>
              </a:rPr>
              <a:t> kaksi päivää myöhemmin. Lakko ja työsulku kestivät lähes puolitoista kuukautta.</a:t>
            </a:r>
          </a:p>
          <a:p>
            <a:pPr marL="0" indent="0">
              <a:buNone/>
            </a:pPr>
            <a:r>
              <a:rPr lang="fi-FI" sz="1300" u="sng" dirty="0">
                <a:latin typeface="Arial" panose="020B0604020202020204" pitchFamily="34" charset="0"/>
              </a:rPr>
              <a:t>10.8.</a:t>
            </a:r>
            <a:r>
              <a:rPr lang="fi-FI" sz="1300" b="0" i="0" dirty="0">
                <a:effectLst/>
                <a:latin typeface="Arial" panose="020B0604020202020204" pitchFamily="34" charset="0"/>
              </a:rPr>
              <a:t>– </a:t>
            </a:r>
            <a:r>
              <a:rPr lang="fi-FI" sz="1300" b="0" i="0" u="none" strike="noStrike" dirty="0" err="1">
                <a:solidFill>
                  <a:srgbClr val="0563C1"/>
                </a:solidFill>
                <a:effectLst/>
                <a:latin typeface="Arial" panose="020B0604020202020204" pitchFamily="34" charset="0"/>
                <a:hlinkClick r:id="rId22" tooltip="Copterlinen onnettomuus 2005">
                  <a:extLst>
                    <a:ext uri="{A12FA001-AC4F-418D-AE19-62706E023703}">
                      <ahyp:hlinkClr xmlns:ahyp="http://schemas.microsoft.com/office/drawing/2018/hyperlinkcolor" val="tx"/>
                    </a:ext>
                  </a:extLst>
                </a:hlinkClick>
              </a:rPr>
              <a:t>Copterlinen</a:t>
            </a:r>
            <a:r>
              <a:rPr lang="fi-FI" sz="1300" b="0" i="0" u="none" strike="noStrike" dirty="0">
                <a:effectLst/>
                <a:latin typeface="Arial" panose="020B0604020202020204" pitchFamily="34" charset="0"/>
                <a:hlinkClick r:id="rId22" tooltip="Copterlinen onnettomuus 2005">
                  <a:extLst>
                    <a:ext uri="{A12FA001-AC4F-418D-AE19-62706E023703}">
                      <ahyp:hlinkClr xmlns:ahyp="http://schemas.microsoft.com/office/drawing/2018/hyperlinkcolor" val="tx"/>
                    </a:ext>
                  </a:extLst>
                </a:hlinkClick>
              </a:rPr>
              <a:t> helikopteri putosi</a:t>
            </a:r>
            <a:r>
              <a:rPr lang="fi-FI" sz="1300" b="0" i="0" dirty="0">
                <a:effectLst/>
                <a:latin typeface="Arial" panose="020B0604020202020204" pitchFamily="34" charset="0"/>
              </a:rPr>
              <a:t> </a:t>
            </a:r>
            <a:r>
              <a:rPr lang="fi-FI" sz="1300" b="0" i="0" u="none" strike="noStrike" dirty="0">
                <a:effectLst/>
                <a:latin typeface="Arial" panose="020B0604020202020204" pitchFamily="34" charset="0"/>
                <a:hlinkClick r:id="rId23" tooltip="Suomenlahti">
                  <a:extLst>
                    <a:ext uri="{A12FA001-AC4F-418D-AE19-62706E023703}">
                      <ahyp:hlinkClr xmlns:ahyp="http://schemas.microsoft.com/office/drawing/2018/hyperlinkcolor" val="tx"/>
                    </a:ext>
                  </a:extLst>
                </a:hlinkClick>
              </a:rPr>
              <a:t>Suomenlahteen</a:t>
            </a:r>
            <a:r>
              <a:rPr lang="fi-FI" sz="1300" b="0" i="0" dirty="0">
                <a:effectLst/>
                <a:latin typeface="Arial" panose="020B0604020202020204" pitchFamily="34" charset="0"/>
              </a:rPr>
              <a:t> </a:t>
            </a:r>
            <a:r>
              <a:rPr lang="fi-FI" sz="1300" b="0" i="0" u="none" strike="noStrike" dirty="0">
                <a:effectLst/>
                <a:latin typeface="Arial" panose="020B0604020202020204" pitchFamily="34" charset="0"/>
                <a:hlinkClick r:id="rId14" tooltip="Viro">
                  <a:extLst>
                    <a:ext uri="{A12FA001-AC4F-418D-AE19-62706E023703}">
                      <ahyp:hlinkClr xmlns:ahyp="http://schemas.microsoft.com/office/drawing/2018/hyperlinkcolor" val="tx"/>
                    </a:ext>
                  </a:extLst>
                </a:hlinkClick>
              </a:rPr>
              <a:t>Viron</a:t>
            </a:r>
            <a:r>
              <a:rPr lang="fi-FI" sz="1300" b="0" i="0" u="none" strike="noStrike" dirty="0">
                <a:effectLst/>
                <a:latin typeface="Arial" panose="020B0604020202020204" pitchFamily="34" charset="0"/>
              </a:rPr>
              <a:t>    </a:t>
            </a:r>
            <a:r>
              <a:rPr lang="fi-FI" sz="1300" b="0" i="0" dirty="0">
                <a:effectLst/>
                <a:latin typeface="Arial" panose="020B0604020202020204" pitchFamily="34" charset="0"/>
              </a:rPr>
              <a:t> edustalla. 14 henkeä sai surmansa.</a:t>
            </a:r>
          </a:p>
          <a:p>
            <a:endParaRPr lang="fi-FI" sz="1200" dirty="0">
              <a:latin typeface="Arial" panose="020B0604020202020204" pitchFamily="34" charset="0"/>
              <a:cs typeface="Arial" panose="020B0604020202020204" pitchFamily="34" charset="0"/>
            </a:endParaRPr>
          </a:p>
        </p:txBody>
      </p:sp>
      <p:sp>
        <p:nvSpPr>
          <p:cNvPr id="4" name="Sisällön paikkamerkki 3">
            <a:extLst>
              <a:ext uri="{FF2B5EF4-FFF2-40B4-BE49-F238E27FC236}">
                <a16:creationId xmlns:a16="http://schemas.microsoft.com/office/drawing/2014/main" id="{B0059263-3B9C-4C06-BDD8-2FA5FAE43A9B}"/>
              </a:ext>
            </a:extLst>
          </p:cNvPr>
          <p:cNvSpPr>
            <a:spLocks noGrp="1"/>
          </p:cNvSpPr>
          <p:nvPr>
            <p:ph sz="half" idx="2"/>
          </p:nvPr>
        </p:nvSpPr>
        <p:spPr>
          <a:xfrm>
            <a:off x="2597920" y="855677"/>
            <a:ext cx="8755880" cy="5321286"/>
          </a:xfrm>
        </p:spPr>
        <p:txBody>
          <a:bodyPr>
            <a:normAutofit fontScale="92500" lnSpcReduction="10000"/>
          </a:bodyPr>
          <a:lstStyle/>
          <a:p>
            <a:pPr marL="0" indent="0">
              <a:buNone/>
            </a:pPr>
            <a:r>
              <a:rPr lang="fi-FI" sz="1800" b="1" dirty="0">
                <a:effectLst/>
                <a:latin typeface="Arial" panose="020B0604020202020204" pitchFamily="34" charset="0"/>
                <a:ea typeface="Calibri" panose="020F0502020204030204" pitchFamily="34" charset="0"/>
                <a:cs typeface="Times New Roman" panose="02020603050405020304" pitchFamily="18" charset="0"/>
              </a:rPr>
              <a:t>Työmarkkinatiedottamistilaisuudessa </a:t>
            </a:r>
            <a:r>
              <a:rPr lang="fi-FI" sz="1800" dirty="0">
                <a:effectLst/>
                <a:latin typeface="Arial" panose="020B0604020202020204" pitchFamily="34" charset="0"/>
                <a:ea typeface="Calibri" panose="020F0502020204030204" pitchFamily="34" charset="0"/>
                <a:cs typeface="Times New Roman" panose="02020603050405020304" pitchFamily="18" charset="0"/>
              </a:rPr>
              <a:t>oppilaitosten opoille koulutiedottamisasiat edistyivät opojen tapaamisen kautta. Tilaisuudessa kerrottiin tavoitteestamme luoda säännöllinen järjestelmä koulujen kanssa ja oppituntien / toimintapäivän muodossa työmarkkinatiedottamisen ja oppilasjäsenhankinnan hoitamiseksi.</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fi-FI" sz="1800" b="1" dirty="0">
                <a:effectLst/>
                <a:latin typeface="Arial" panose="020B0604020202020204" pitchFamily="34" charset="0"/>
                <a:ea typeface="Calibri" panose="020F0502020204030204" pitchFamily="34" charset="0"/>
                <a:cs typeface="Times New Roman" panose="02020603050405020304" pitchFamily="18" charset="0"/>
              </a:rPr>
              <a:t>Oppilaitosten</a:t>
            </a:r>
            <a:r>
              <a:rPr lang="fi-FI" sz="1800" dirty="0">
                <a:effectLst/>
                <a:latin typeface="Arial" panose="020B0604020202020204" pitchFamily="34" charset="0"/>
                <a:ea typeface="Calibri" panose="020F0502020204030204" pitchFamily="34" charset="0"/>
                <a:cs typeface="Times New Roman" panose="02020603050405020304" pitchFamily="18" charset="0"/>
              </a:rPr>
              <a:t> suhtautuminen asiaan on hyvin myönteinen.</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fi-FI" sz="1800" b="1" dirty="0">
                <a:effectLst/>
                <a:latin typeface="Arial" panose="020B0604020202020204" pitchFamily="34" charset="0"/>
                <a:ea typeface="Times New Roman" panose="02020603050405020304" pitchFamily="18" charset="0"/>
                <a:cs typeface="Arial" panose="020B0604020202020204" pitchFamily="34" charset="0"/>
              </a:rPr>
              <a:t>Opiskelijamessut</a:t>
            </a:r>
            <a:r>
              <a:rPr lang="fi-FI" sz="1800" dirty="0">
                <a:effectLst/>
                <a:latin typeface="Arial" panose="020B0604020202020204" pitchFamily="34" charset="0"/>
                <a:ea typeface="Times New Roman" panose="02020603050405020304" pitchFamily="18" charset="0"/>
                <a:cs typeface="Arial" panose="020B0604020202020204" pitchFamily="34" charset="0"/>
              </a:rPr>
              <a:t> järjestettiin Ammattiopistolla. Paikallisjärjestö organisoi päivän kestävän tapahtuman ammattiin opiskeleville työmarkkinatiedotukseen ja jäsenhankintaan painottuen. SAMIn oppilaille tilaisuus voitiin sopia oppimäärään kuuluvaksi, joten osanotto tilaisuuteen oli suurta. Opot tekivät eri luokille porrastussuunnitelman, jonka mukaan oppilaat kävivät tutustumassa messuihin ja varsinkin oman alansa liittojen esittelypisteisiin. Toimintaansa esittelivät: SAK, Metalli, Puuliitto, KTV, PAM, TEVA, Sähköliitto, TSL:n Itä-Savon opintojärjestö, SAKKI ja Työvoimatoimisto. Kävijöitä oli arviolta 850 opiskelijaa ja myös opettajat tulivat monien luokkien mukana. Tilaisuuden juontajana oli Ritva Suomalainen. Avauksen suoritti Työvoimatoimiston johtaja Reima Salo. Tilaisuuden ansiosta ammattiyhdistysliike sai n.240 uutta oppilasjäsentä. Kokonaisuutena messut olivat myönteinen tapahtuma niin liittojen, kuin myös oppilaitoksen kannalta. Lehdistössä tilaisuus oli huomioitu kiitettävästi. Myös esiintymässä ollut bändi sai hyvällä musiikillaan porukat viihtymään ja tarjoiluakin oppilaille järjestettiin.</a:t>
            </a:r>
            <a:endParaRPr lang="fi-FI"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indent="0">
              <a:buNone/>
            </a:pPr>
            <a:r>
              <a:rPr lang="fi-FI" sz="1800" dirty="0">
                <a:effectLst/>
                <a:latin typeface="Arial" panose="020B0604020202020204" pitchFamily="34" charset="0"/>
                <a:ea typeface="Calibri" panose="020F0502020204030204" pitchFamily="34" charset="0"/>
                <a:cs typeface="Times New Roman" panose="02020603050405020304" pitchFamily="18" charset="0"/>
              </a:rPr>
              <a:t>Nuorten jäsenhankintakilpailu julistettiin syksyllä 2004. Kohderyhmänä oli alle 30-vuotiaat nuoret. </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i-FI" dirty="0"/>
          </a:p>
        </p:txBody>
      </p:sp>
    </p:spTree>
    <p:extLst>
      <p:ext uri="{BB962C8B-B14F-4D97-AF65-F5344CB8AC3E}">
        <p14:creationId xmlns:p14="http://schemas.microsoft.com/office/powerpoint/2010/main" val="40079840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0EBA59E-1DB0-4478-9DBC-EDA6FD881782}"/>
              </a:ext>
            </a:extLst>
          </p:cNvPr>
          <p:cNvSpPr>
            <a:spLocks noGrp="1"/>
          </p:cNvSpPr>
          <p:nvPr>
            <p:ph type="title"/>
          </p:nvPr>
        </p:nvSpPr>
        <p:spPr>
          <a:xfrm>
            <a:off x="2597920" y="365125"/>
            <a:ext cx="8755879" cy="45719"/>
          </a:xfrm>
        </p:spPr>
        <p:txBody>
          <a:bodyPr>
            <a:normAutofit fontScale="90000"/>
          </a:bodyPr>
          <a:lstStyle/>
          <a:p>
            <a:endParaRPr lang="fi-FI" dirty="0"/>
          </a:p>
        </p:txBody>
      </p:sp>
      <p:sp>
        <p:nvSpPr>
          <p:cNvPr id="3" name="Sisällön paikkamerkki 2">
            <a:extLst>
              <a:ext uri="{FF2B5EF4-FFF2-40B4-BE49-F238E27FC236}">
                <a16:creationId xmlns:a16="http://schemas.microsoft.com/office/drawing/2014/main" id="{5BA8197F-7430-4359-B964-FBB33D29CCB1}"/>
              </a:ext>
            </a:extLst>
          </p:cNvPr>
          <p:cNvSpPr>
            <a:spLocks noGrp="1"/>
          </p:cNvSpPr>
          <p:nvPr>
            <p:ph sz="half" idx="1"/>
          </p:nvPr>
        </p:nvSpPr>
        <p:spPr>
          <a:xfrm>
            <a:off x="243281" y="365125"/>
            <a:ext cx="2416029" cy="5811838"/>
          </a:xfrm>
        </p:spPr>
        <p:txBody>
          <a:bodyPr>
            <a:normAutofit/>
          </a:bodyPr>
          <a:lstStyle/>
          <a:p>
            <a:pPr marL="0" indent="0">
              <a:buNone/>
            </a:pPr>
            <a:r>
              <a:rPr lang="fi-FI" sz="1200" u="sng" dirty="0">
                <a:latin typeface="Arial" panose="020B0604020202020204" pitchFamily="34" charset="0"/>
              </a:rPr>
              <a:t>14.11</a:t>
            </a:r>
            <a:r>
              <a:rPr lang="fi-FI" sz="1200" b="0" i="0" dirty="0">
                <a:effectLst/>
                <a:latin typeface="Arial" panose="020B0604020202020204" pitchFamily="34" charset="0"/>
              </a:rPr>
              <a:t>– </a:t>
            </a:r>
            <a:r>
              <a:rPr lang="fi-FI" sz="1200" b="0" i="0" u="none" strike="noStrike" dirty="0">
                <a:effectLst/>
                <a:latin typeface="Arial" panose="020B0604020202020204" pitchFamily="34" charset="0"/>
                <a:hlinkClick r:id="rId2" tooltip="Moottoritie">
                  <a:extLst>
                    <a:ext uri="{A12FA001-AC4F-418D-AE19-62706E023703}">
                      <ahyp:hlinkClr xmlns:ahyp="http://schemas.microsoft.com/office/drawing/2018/hyperlinkcolor" val="tx"/>
                    </a:ext>
                  </a:extLst>
                </a:hlinkClick>
              </a:rPr>
              <a:t>Moottoritie</a:t>
            </a:r>
            <a:r>
              <a:rPr lang="fi-FI" sz="1200" b="0" i="0" dirty="0">
                <a:effectLst/>
                <a:latin typeface="Arial" panose="020B0604020202020204" pitchFamily="34" charset="0"/>
              </a:rPr>
              <a:t> </a:t>
            </a:r>
            <a:r>
              <a:rPr lang="fi-FI" sz="1200" b="0" i="0" u="none" strike="noStrike" dirty="0">
                <a:effectLst/>
                <a:latin typeface="Arial" panose="020B0604020202020204" pitchFamily="34" charset="0"/>
                <a:hlinkClick r:id="rId3" tooltip="Valtatie 4">
                  <a:extLst>
                    <a:ext uri="{A12FA001-AC4F-418D-AE19-62706E023703}">
                      <ahyp:hlinkClr xmlns:ahyp="http://schemas.microsoft.com/office/drawing/2018/hyperlinkcolor" val="tx"/>
                    </a:ext>
                  </a:extLst>
                </a:hlinkClick>
              </a:rPr>
              <a:t>valtatie 4:llä</a:t>
            </a:r>
            <a:r>
              <a:rPr lang="fi-FI" sz="1200" b="0" i="0" dirty="0">
                <a:effectLst/>
                <a:latin typeface="Arial" panose="020B0604020202020204" pitchFamily="34" charset="0"/>
              </a:rPr>
              <a:t> </a:t>
            </a:r>
            <a:r>
              <a:rPr lang="fi-FI" sz="1200" b="0" i="0" u="none" strike="noStrike" dirty="0">
                <a:effectLst/>
                <a:latin typeface="Arial" panose="020B0604020202020204" pitchFamily="34" charset="0"/>
                <a:hlinkClick r:id="rId4" tooltip="Lahti">
                  <a:extLst>
                    <a:ext uri="{A12FA001-AC4F-418D-AE19-62706E023703}">
                      <ahyp:hlinkClr xmlns:ahyp="http://schemas.microsoft.com/office/drawing/2018/hyperlinkcolor" val="tx"/>
                    </a:ext>
                  </a:extLst>
                </a:hlinkClick>
              </a:rPr>
              <a:t>Lahden</a:t>
            </a:r>
            <a:r>
              <a:rPr lang="fi-FI" sz="1200" b="0" i="0" dirty="0">
                <a:effectLst/>
                <a:latin typeface="Arial" panose="020B0604020202020204" pitchFamily="34" charset="0"/>
              </a:rPr>
              <a:t> ja </a:t>
            </a:r>
            <a:r>
              <a:rPr lang="fi-FI" sz="1200" b="0" i="0" u="none" strike="noStrike" dirty="0">
                <a:effectLst/>
                <a:latin typeface="Arial" panose="020B0604020202020204" pitchFamily="34" charset="0"/>
                <a:hlinkClick r:id="rId5" tooltip="Heinola">
                  <a:extLst>
                    <a:ext uri="{A12FA001-AC4F-418D-AE19-62706E023703}">
                      <ahyp:hlinkClr xmlns:ahyp="http://schemas.microsoft.com/office/drawing/2018/hyperlinkcolor" val="tx"/>
                    </a:ext>
                  </a:extLst>
                </a:hlinkClick>
              </a:rPr>
              <a:t>Heinolan</a:t>
            </a:r>
            <a:r>
              <a:rPr lang="fi-FI" sz="1200" b="0" i="0" dirty="0">
                <a:effectLst/>
                <a:latin typeface="Arial" panose="020B0604020202020204" pitchFamily="34" charset="0"/>
              </a:rPr>
              <a:t> välillä avattiin yleiselle liikenteelle. Näin poistui yksi Suomen valtateiden pahimmista pullonkauloista</a:t>
            </a:r>
          </a:p>
          <a:p>
            <a:pPr marL="0" indent="0">
              <a:buNone/>
            </a:pPr>
            <a:r>
              <a:rPr lang="fi-FI" sz="1200" dirty="0">
                <a:latin typeface="Arial" panose="020B0604020202020204" pitchFamily="34" charset="0"/>
                <a:cs typeface="Arial" panose="020B0604020202020204" pitchFamily="34" charset="0"/>
              </a:rPr>
              <a:t>2006</a:t>
            </a:r>
          </a:p>
          <a:p>
            <a:pPr marL="0" indent="0">
              <a:buNone/>
            </a:pPr>
            <a:r>
              <a:rPr lang="fi-FI" sz="1200" u="sng" dirty="0">
                <a:latin typeface="Arial" panose="020B0604020202020204" pitchFamily="34" charset="0"/>
              </a:rPr>
              <a:t>1.3</a:t>
            </a:r>
            <a:r>
              <a:rPr lang="fi-FI" sz="1200" b="0" i="0" dirty="0">
                <a:effectLst/>
                <a:latin typeface="Arial" panose="020B0604020202020204" pitchFamily="34" charset="0"/>
              </a:rPr>
              <a:t> – Tasavallan presidentti </a:t>
            </a:r>
            <a:r>
              <a:rPr lang="fi-FI" sz="1200" b="0" i="0" u="none" strike="noStrike" dirty="0">
                <a:effectLst/>
                <a:latin typeface="Arial" panose="020B0604020202020204" pitchFamily="34" charset="0"/>
                <a:hlinkClick r:id="rId6" tooltip="Tarja Halonen">
                  <a:extLst>
                    <a:ext uri="{A12FA001-AC4F-418D-AE19-62706E023703}">
                      <ahyp:hlinkClr xmlns:ahyp="http://schemas.microsoft.com/office/drawing/2018/hyperlinkcolor" val="tx"/>
                    </a:ext>
                  </a:extLst>
                </a:hlinkClick>
              </a:rPr>
              <a:t>Tarja Halosen</a:t>
            </a:r>
            <a:r>
              <a:rPr lang="fi-FI" sz="1200" b="0" i="0" dirty="0">
                <a:effectLst/>
                <a:latin typeface="Arial" panose="020B0604020202020204" pitchFamily="34" charset="0"/>
              </a:rPr>
              <a:t> toinen virkakausi alkoi</a:t>
            </a:r>
          </a:p>
          <a:p>
            <a:pPr marL="0" indent="0">
              <a:buNone/>
            </a:pPr>
            <a:r>
              <a:rPr lang="fi-FI" sz="1200" u="sng" dirty="0">
                <a:latin typeface="Arial" panose="020B0604020202020204" pitchFamily="34" charset="0"/>
              </a:rPr>
              <a:t>9.3.</a:t>
            </a:r>
            <a:r>
              <a:rPr lang="fi-FI" sz="1200" b="0" i="0" dirty="0">
                <a:effectLst/>
                <a:latin typeface="Arial" panose="020B0604020202020204" pitchFamily="34" charset="0"/>
              </a:rPr>
              <a:t> – </a:t>
            </a:r>
            <a:r>
              <a:rPr lang="fi-FI" sz="1200" b="0" i="0" u="none" strike="noStrike" dirty="0">
                <a:effectLst/>
                <a:latin typeface="Arial" panose="020B0604020202020204" pitchFamily="34" charset="0"/>
                <a:hlinkClick r:id="rId7" tooltip="UPM">
                  <a:extLst>
                    <a:ext uri="{A12FA001-AC4F-418D-AE19-62706E023703}">
                      <ahyp:hlinkClr xmlns:ahyp="http://schemas.microsoft.com/office/drawing/2018/hyperlinkcolor" val="tx"/>
                    </a:ext>
                  </a:extLst>
                </a:hlinkClick>
              </a:rPr>
              <a:t>UPM</a:t>
            </a:r>
            <a:r>
              <a:rPr lang="fi-FI" sz="1200" b="0" i="0" dirty="0">
                <a:effectLst/>
                <a:latin typeface="Arial" panose="020B0604020202020204" pitchFamily="34" charset="0"/>
              </a:rPr>
              <a:t> ilmoitti vähentävänsä 3 600 työntekijää, joista 3 000 Suomessa, yhtiön pörssikurssi nousi heti noin neljä prosenttia.</a:t>
            </a:r>
          </a:p>
          <a:p>
            <a:pPr marL="0" indent="0">
              <a:buNone/>
            </a:pPr>
            <a:r>
              <a:rPr lang="fi-FI" sz="1200" u="sng" dirty="0">
                <a:latin typeface="Arial" panose="020B0604020202020204" pitchFamily="34" charset="0"/>
              </a:rPr>
              <a:t>12.5.</a:t>
            </a:r>
            <a:r>
              <a:rPr lang="fi-FI" sz="1200" b="0" i="0" dirty="0">
                <a:effectLst/>
                <a:latin typeface="Arial" panose="020B0604020202020204" pitchFamily="34" charset="0"/>
              </a:rPr>
              <a:t> – Suomalainen metsäyhtiö </a:t>
            </a:r>
            <a:r>
              <a:rPr lang="fi-FI" sz="1200" b="0" i="0" u="none" strike="noStrike" dirty="0">
                <a:effectLst/>
                <a:latin typeface="Arial" panose="020B0604020202020204" pitchFamily="34" charset="0"/>
                <a:hlinkClick r:id="rId7" tooltip="UPM">
                  <a:extLst>
                    <a:ext uri="{A12FA001-AC4F-418D-AE19-62706E023703}">
                      <ahyp:hlinkClr xmlns:ahyp="http://schemas.microsoft.com/office/drawing/2018/hyperlinkcolor" val="tx"/>
                    </a:ext>
                  </a:extLst>
                </a:hlinkClick>
              </a:rPr>
              <a:t>UPM</a:t>
            </a:r>
            <a:r>
              <a:rPr lang="fi-FI" sz="1200" b="0" i="0" dirty="0">
                <a:effectLst/>
                <a:latin typeface="Arial" panose="020B0604020202020204" pitchFamily="34" charset="0"/>
              </a:rPr>
              <a:t> ilmoitti vähentävänsä Suomessa noin 2 600 työpaikkaa tulevien vuosien aikana. Paperiliitto ilmoitti aloittavansa </a:t>
            </a:r>
            <a:r>
              <a:rPr lang="fi-FI" sz="1200" b="0" i="0" u="none" strike="noStrike" dirty="0">
                <a:effectLst/>
                <a:latin typeface="Arial" panose="020B0604020202020204" pitchFamily="34" charset="0"/>
                <a:hlinkClick r:id="rId8" tooltip="Lakko">
                  <a:extLst>
                    <a:ext uri="{A12FA001-AC4F-418D-AE19-62706E023703}">
                      <ahyp:hlinkClr xmlns:ahyp="http://schemas.microsoft.com/office/drawing/2018/hyperlinkcolor" val="tx"/>
                    </a:ext>
                  </a:extLst>
                </a:hlinkClick>
              </a:rPr>
              <a:t>lakon</a:t>
            </a:r>
            <a:r>
              <a:rPr lang="fi-FI" sz="1200" b="0" i="0" dirty="0">
                <a:effectLst/>
                <a:latin typeface="Arial" panose="020B0604020202020204" pitchFamily="34" charset="0"/>
              </a:rPr>
              <a:t> maanantaina </a:t>
            </a:r>
            <a:r>
              <a:rPr lang="fi-FI" sz="1200" dirty="0">
                <a:latin typeface="Arial" panose="020B0604020202020204" pitchFamily="34" charset="0"/>
              </a:rPr>
              <a:t>15.5</a:t>
            </a:r>
            <a:r>
              <a:rPr lang="fi-FI" sz="1200" b="0" i="0" dirty="0">
                <a:effectLst/>
                <a:latin typeface="Arial" panose="020B0604020202020204" pitchFamily="34" charset="0"/>
              </a:rPr>
              <a:t>. </a:t>
            </a:r>
            <a:r>
              <a:rPr lang="fi-FI" sz="1200" b="0" i="0" u="none" strike="noStrike" dirty="0">
                <a:effectLst/>
                <a:latin typeface="Arial" panose="020B0604020202020204" pitchFamily="34" charset="0"/>
                <a:hlinkClick r:id="rId9" tooltip="Metsäteollisuus">
                  <a:extLst>
                    <a:ext uri="{A12FA001-AC4F-418D-AE19-62706E023703}">
                      <ahyp:hlinkClr xmlns:ahyp="http://schemas.microsoft.com/office/drawing/2018/hyperlinkcolor" val="tx"/>
                    </a:ext>
                  </a:extLst>
                </a:hlinkClick>
              </a:rPr>
              <a:t>Metsäteollisuus</a:t>
            </a:r>
            <a:r>
              <a:rPr lang="fi-FI" sz="1200" b="0" i="0" dirty="0">
                <a:effectLst/>
                <a:latin typeface="Arial" panose="020B0604020202020204" pitchFamily="34" charset="0"/>
              </a:rPr>
              <a:t> tuomitsi työnseisauksen</a:t>
            </a:r>
            <a:endParaRPr lang="fi-FI" sz="1200" dirty="0">
              <a:latin typeface="Arial" panose="020B0604020202020204" pitchFamily="34" charset="0"/>
              <a:cs typeface="Arial" panose="020B0604020202020204" pitchFamily="34" charset="0"/>
            </a:endParaRPr>
          </a:p>
        </p:txBody>
      </p:sp>
      <p:sp>
        <p:nvSpPr>
          <p:cNvPr id="4" name="Sisällön paikkamerkki 3">
            <a:extLst>
              <a:ext uri="{FF2B5EF4-FFF2-40B4-BE49-F238E27FC236}">
                <a16:creationId xmlns:a16="http://schemas.microsoft.com/office/drawing/2014/main" id="{B0059263-3B9C-4C06-BDD8-2FA5FAE43A9B}"/>
              </a:ext>
            </a:extLst>
          </p:cNvPr>
          <p:cNvSpPr>
            <a:spLocks noGrp="1"/>
          </p:cNvSpPr>
          <p:nvPr>
            <p:ph sz="half" idx="2"/>
          </p:nvPr>
        </p:nvSpPr>
        <p:spPr>
          <a:xfrm>
            <a:off x="2597920" y="696286"/>
            <a:ext cx="8755880" cy="5480677"/>
          </a:xfrm>
        </p:spPr>
        <p:txBody>
          <a:bodyPr/>
          <a:lstStyle/>
          <a:p>
            <a:pPr marL="457200" indent="0">
              <a:buNone/>
              <a:tabLst>
                <a:tab pos="3060065" algn="ctr"/>
                <a:tab pos="6120130" algn="r"/>
                <a:tab pos="828040" algn="l"/>
              </a:tabLst>
            </a:pPr>
            <a:r>
              <a:rPr lang="fi-FI" sz="1800" b="1" dirty="0">
                <a:effectLst/>
                <a:latin typeface="Arial" panose="020B0604020202020204" pitchFamily="34" charset="0"/>
                <a:ea typeface="Times New Roman" panose="02020603050405020304" pitchFamily="18" charset="0"/>
              </a:rPr>
              <a:t>2006 SAK:n Kesäduunarikiertueen </a:t>
            </a:r>
            <a:r>
              <a:rPr lang="fi-FI" sz="1800" dirty="0">
                <a:effectLst/>
                <a:latin typeface="Arial" panose="020B0604020202020204" pitchFamily="34" charset="0"/>
                <a:ea typeface="Times New Roman" panose="02020603050405020304" pitchFamily="18" charset="0"/>
              </a:rPr>
              <a:t>Savonlinnan etappi pidettiin ammattikoululla. Opiskelijat kävivät tutustumassa liittojen esittelypisteisiin ja myös kahvikupongit tekivät ”kauppansa” kiitettävästi. Ammattiliitoihin liittyi n. 200 uutta opiskelijajäsentä ja ilmapiiri tapahtumassa oli oikein myönteinen.</a:t>
            </a:r>
            <a:endParaRPr lang="fi-FI" sz="1800" dirty="0">
              <a:effectLst/>
              <a:latin typeface="Times New Roman" panose="02020603050405020304" pitchFamily="18" charset="0"/>
              <a:ea typeface="Times New Roman" panose="02020603050405020304" pitchFamily="18" charset="0"/>
            </a:endParaRPr>
          </a:p>
          <a:p>
            <a:pPr marL="457200" indent="0">
              <a:buNone/>
            </a:pPr>
            <a:r>
              <a:rPr lang="fi-FI" sz="1800" dirty="0">
                <a:effectLst/>
                <a:latin typeface="Arial" panose="020B0604020202020204" pitchFamily="34" charset="0"/>
                <a:ea typeface="Calibri" panose="020F0502020204030204" pitchFamily="34" charset="0"/>
                <a:cs typeface="Times New Roman" panose="02020603050405020304" pitchFamily="18" charset="0"/>
              </a:rPr>
              <a:t>Keskustelua käytiin myös järjestäytymättömyyden syistä sekä nuorten mielikuvista eri ammatteihin. 2007 tapahtuma pidettiin ammattikoulun aulassa. Mukana olivat kaikki jäsenosastot, joiden aloilla on SAMI:ssa opiskelijoita.</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0">
              <a:buNone/>
              <a:tabLst>
                <a:tab pos="3060065" algn="ctr"/>
                <a:tab pos="6120130" algn="r"/>
                <a:tab pos="828040" algn="l"/>
              </a:tabLst>
            </a:pPr>
            <a:r>
              <a:rPr lang="fi-FI" sz="1800" b="1" dirty="0">
                <a:effectLst/>
                <a:latin typeface="Arial" panose="020B0604020202020204" pitchFamily="34" charset="0"/>
                <a:ea typeface="Times New Roman" panose="02020603050405020304" pitchFamily="18" charset="0"/>
              </a:rPr>
              <a:t>2008 Opiskelijamessut </a:t>
            </a:r>
            <a:r>
              <a:rPr lang="fi-FI" sz="1800" dirty="0">
                <a:effectLst/>
                <a:latin typeface="Arial" panose="020B0604020202020204" pitchFamily="34" charset="0"/>
                <a:ea typeface="Times New Roman" panose="02020603050405020304" pitchFamily="18" charset="0"/>
              </a:rPr>
              <a:t>pidettiin ammattikoulun aulassa. Metallin alkavalle luokalle ja Julkishallinnon- / kaupan koulutuslinjalle pidettiin oppitunti luokassa. Ritva Suomalainen esitelmöi 20 maahanmuuttajalle oppitunnilla. Maahanmuuttajia on myös houkuteltava ammattiosastojen jäseniksi. SAK:ssa on tällä hetkellä noin 11000 maahanmuuttajaa.</a:t>
            </a:r>
            <a:endParaRPr lang="fi-FI" sz="1800" dirty="0">
              <a:effectLst/>
              <a:latin typeface="Times New Roman" panose="02020603050405020304" pitchFamily="18" charset="0"/>
              <a:ea typeface="Times New Roman" panose="02020603050405020304" pitchFamily="18" charset="0"/>
            </a:endParaRPr>
          </a:p>
          <a:p>
            <a:pPr marL="457200" indent="0">
              <a:buNone/>
            </a:pPr>
            <a:r>
              <a:rPr lang="fi-FI" sz="1800" dirty="0">
                <a:effectLst/>
                <a:latin typeface="Arial" panose="020B0604020202020204" pitchFamily="34" charset="0"/>
                <a:ea typeface="Calibri" panose="020F0502020204030204" pitchFamily="34" charset="0"/>
                <a:cs typeface="Times New Roman" panose="02020603050405020304" pitchFamily="18" charset="0"/>
              </a:rPr>
              <a:t>Palvelu/ kauppa-alan henkilöille pidettiin myös työmarkkinatiedottamistapahtuma</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i-FI" dirty="0"/>
          </a:p>
        </p:txBody>
      </p:sp>
    </p:spTree>
    <p:extLst>
      <p:ext uri="{BB962C8B-B14F-4D97-AF65-F5344CB8AC3E}">
        <p14:creationId xmlns:p14="http://schemas.microsoft.com/office/powerpoint/2010/main" val="39319838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a:extLst>
              <a:ext uri="{FF2B5EF4-FFF2-40B4-BE49-F238E27FC236}">
                <a16:creationId xmlns:a16="http://schemas.microsoft.com/office/drawing/2014/main" id="{1E2BC749-DAA3-4190-8302-ECD655C35F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3043" y="327014"/>
            <a:ext cx="3711964" cy="2966102"/>
          </a:xfrm>
          <a:prstGeom prst="rect">
            <a:avLst/>
          </a:prstGeom>
        </p:spPr>
      </p:pic>
      <p:pic>
        <p:nvPicPr>
          <p:cNvPr id="3" name="Kuva 2">
            <a:extLst>
              <a:ext uri="{FF2B5EF4-FFF2-40B4-BE49-F238E27FC236}">
                <a16:creationId xmlns:a16="http://schemas.microsoft.com/office/drawing/2014/main" id="{719AA22F-D355-424E-8E17-5F50936566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0675" y="327013"/>
            <a:ext cx="3711965" cy="2966103"/>
          </a:xfrm>
          <a:prstGeom prst="rect">
            <a:avLst/>
          </a:prstGeom>
        </p:spPr>
      </p:pic>
      <p:pic>
        <p:nvPicPr>
          <p:cNvPr id="4" name="Kuva 3">
            <a:extLst>
              <a:ext uri="{FF2B5EF4-FFF2-40B4-BE49-F238E27FC236}">
                <a16:creationId xmlns:a16="http://schemas.microsoft.com/office/drawing/2014/main" id="{2E4D46D5-BA6A-4DDD-AE4D-F68BC88D59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3042" y="3564883"/>
            <a:ext cx="3711965" cy="2966103"/>
          </a:xfrm>
          <a:prstGeom prst="rect">
            <a:avLst/>
          </a:prstGeom>
        </p:spPr>
      </p:pic>
      <p:pic>
        <p:nvPicPr>
          <p:cNvPr id="5" name="Sisällön paikkamerkki 7">
            <a:extLst>
              <a:ext uri="{FF2B5EF4-FFF2-40B4-BE49-F238E27FC236}">
                <a16:creationId xmlns:a16="http://schemas.microsoft.com/office/drawing/2014/main" id="{F2DC42DA-AA1A-44B6-BAD8-6E43FEE5BE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0675" y="3564883"/>
            <a:ext cx="3711964" cy="2966102"/>
          </a:xfrm>
          <a:prstGeom prst="rect">
            <a:avLst/>
          </a:prstGeom>
        </p:spPr>
      </p:pic>
      <p:sp>
        <p:nvSpPr>
          <p:cNvPr id="6" name="Tekstiruutu 5">
            <a:extLst>
              <a:ext uri="{FF2B5EF4-FFF2-40B4-BE49-F238E27FC236}">
                <a16:creationId xmlns:a16="http://schemas.microsoft.com/office/drawing/2014/main" id="{623E9289-A905-40E8-9D46-8DF89AC15FE7}"/>
              </a:ext>
            </a:extLst>
          </p:cNvPr>
          <p:cNvSpPr txBox="1"/>
          <p:nvPr/>
        </p:nvSpPr>
        <p:spPr>
          <a:xfrm>
            <a:off x="5125673" y="3070371"/>
            <a:ext cx="1442907" cy="1200329"/>
          </a:xfrm>
          <a:prstGeom prst="rect">
            <a:avLst/>
          </a:prstGeom>
          <a:noFill/>
        </p:spPr>
        <p:txBody>
          <a:bodyPr wrap="square" rtlCol="0">
            <a:spAutoFit/>
          </a:bodyPr>
          <a:lstStyle/>
          <a:p>
            <a:r>
              <a:rPr lang="fi-FI" sz="1200" dirty="0"/>
              <a:t>NUORISON VÄRVÄÄMISTÄ AY-TOIMINTAAN JA LIITTOJEN JÄSENYYTEEN</a:t>
            </a:r>
          </a:p>
          <a:p>
            <a:endParaRPr lang="fi-FI" sz="1200" dirty="0"/>
          </a:p>
        </p:txBody>
      </p:sp>
    </p:spTree>
    <p:extLst>
      <p:ext uri="{BB962C8B-B14F-4D97-AF65-F5344CB8AC3E}">
        <p14:creationId xmlns:p14="http://schemas.microsoft.com/office/powerpoint/2010/main" val="13853190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0EBA59E-1DB0-4478-9DBC-EDA6FD881782}"/>
              </a:ext>
            </a:extLst>
          </p:cNvPr>
          <p:cNvSpPr>
            <a:spLocks noGrp="1"/>
          </p:cNvSpPr>
          <p:nvPr>
            <p:ph type="title"/>
          </p:nvPr>
        </p:nvSpPr>
        <p:spPr>
          <a:xfrm>
            <a:off x="2597920" y="365125"/>
            <a:ext cx="8755879" cy="45719"/>
          </a:xfrm>
        </p:spPr>
        <p:txBody>
          <a:bodyPr>
            <a:normAutofit fontScale="90000"/>
          </a:bodyPr>
          <a:lstStyle/>
          <a:p>
            <a:endParaRPr lang="fi-FI" dirty="0"/>
          </a:p>
        </p:txBody>
      </p:sp>
      <p:sp>
        <p:nvSpPr>
          <p:cNvPr id="3" name="Sisällön paikkamerkki 2">
            <a:extLst>
              <a:ext uri="{FF2B5EF4-FFF2-40B4-BE49-F238E27FC236}">
                <a16:creationId xmlns:a16="http://schemas.microsoft.com/office/drawing/2014/main" id="{5BA8197F-7430-4359-B964-FBB33D29CCB1}"/>
              </a:ext>
            </a:extLst>
          </p:cNvPr>
          <p:cNvSpPr>
            <a:spLocks noGrp="1"/>
          </p:cNvSpPr>
          <p:nvPr>
            <p:ph sz="half" idx="1"/>
          </p:nvPr>
        </p:nvSpPr>
        <p:spPr>
          <a:xfrm>
            <a:off x="260059" y="365125"/>
            <a:ext cx="2243859" cy="5811838"/>
          </a:xfrm>
        </p:spPr>
        <p:txBody>
          <a:bodyPr>
            <a:normAutofit lnSpcReduction="10000"/>
          </a:bodyPr>
          <a:lstStyle/>
          <a:p>
            <a:pPr marL="0" indent="0">
              <a:buNone/>
            </a:pPr>
            <a:r>
              <a:rPr lang="fi-FI" sz="1200" u="sng" dirty="0">
                <a:latin typeface="Arial" panose="020B0604020202020204" pitchFamily="34" charset="0"/>
              </a:rPr>
              <a:t>20.5</a:t>
            </a:r>
            <a:r>
              <a:rPr lang="fi-FI" sz="1200" b="0" i="0" dirty="0">
                <a:effectLst/>
                <a:latin typeface="Arial" panose="020B0604020202020204" pitchFamily="34" charset="0"/>
              </a:rPr>
              <a:t> – Suomen </a:t>
            </a:r>
            <a:r>
              <a:rPr lang="fi-FI" sz="1200" b="0" i="0" u="none" strike="noStrike" dirty="0">
                <a:effectLst/>
                <a:latin typeface="Arial" panose="020B0604020202020204" pitchFamily="34" charset="0"/>
                <a:hlinkClick r:id="rId2" tooltip="Lordi (yhtye)">
                  <a:extLst>
                    <a:ext uri="{A12FA001-AC4F-418D-AE19-62706E023703}">
                      <ahyp:hlinkClr xmlns:ahyp="http://schemas.microsoft.com/office/drawing/2018/hyperlinkcolor" val="tx"/>
                    </a:ext>
                  </a:extLst>
                </a:hlinkClick>
              </a:rPr>
              <a:t>Lordi</a:t>
            </a:r>
            <a:r>
              <a:rPr lang="fi-FI" sz="1200" b="0" i="0" dirty="0">
                <a:effectLst/>
                <a:latin typeface="Arial" panose="020B0604020202020204" pitchFamily="34" charset="0"/>
              </a:rPr>
              <a:t> voitti </a:t>
            </a:r>
            <a:r>
              <a:rPr lang="fi-FI" sz="1200" b="0" i="0" u="none" strike="noStrike" dirty="0">
                <a:effectLst/>
                <a:latin typeface="Arial" panose="020B0604020202020204" pitchFamily="34" charset="0"/>
                <a:hlinkClick r:id="rId3" tooltip="Kreikka">
                  <a:extLst>
                    <a:ext uri="{A12FA001-AC4F-418D-AE19-62706E023703}">
                      <ahyp:hlinkClr xmlns:ahyp="http://schemas.microsoft.com/office/drawing/2018/hyperlinkcolor" val="tx"/>
                    </a:ext>
                  </a:extLst>
                </a:hlinkClick>
              </a:rPr>
              <a:t>Kreikan</a:t>
            </a:r>
            <a:r>
              <a:rPr lang="fi-FI" sz="1200" b="0" i="0" dirty="0">
                <a:effectLst/>
                <a:latin typeface="Arial" panose="020B0604020202020204" pitchFamily="34" charset="0"/>
              </a:rPr>
              <a:t> </a:t>
            </a:r>
            <a:r>
              <a:rPr lang="fi-FI" sz="1200" b="0" i="0" u="none" strike="noStrike" dirty="0">
                <a:effectLst/>
                <a:latin typeface="Arial" panose="020B0604020202020204" pitchFamily="34" charset="0"/>
                <a:hlinkClick r:id="rId4" tooltip="Ateena">
                  <a:extLst>
                    <a:ext uri="{A12FA001-AC4F-418D-AE19-62706E023703}">
                      <ahyp:hlinkClr xmlns:ahyp="http://schemas.microsoft.com/office/drawing/2018/hyperlinkcolor" val="tx"/>
                    </a:ext>
                  </a:extLst>
                </a:hlinkClick>
              </a:rPr>
              <a:t>Ateenassa</a:t>
            </a:r>
            <a:r>
              <a:rPr lang="fi-FI" sz="1200" b="0" i="0" dirty="0">
                <a:effectLst/>
                <a:latin typeface="Arial" panose="020B0604020202020204" pitchFamily="34" charset="0"/>
              </a:rPr>
              <a:t> pidetyt </a:t>
            </a:r>
            <a:r>
              <a:rPr lang="fi-FI" sz="1200" b="0" i="0" u="none" strike="noStrike" dirty="0">
                <a:effectLst/>
                <a:latin typeface="Arial" panose="020B0604020202020204" pitchFamily="34" charset="0"/>
                <a:hlinkClick r:id="rId5" tooltip="Eurovision laulukilpailu 2006">
                  <a:extLst>
                    <a:ext uri="{A12FA001-AC4F-418D-AE19-62706E023703}">
                      <ahyp:hlinkClr xmlns:ahyp="http://schemas.microsoft.com/office/drawing/2018/hyperlinkcolor" val="tx"/>
                    </a:ext>
                  </a:extLst>
                </a:hlinkClick>
              </a:rPr>
              <a:t>Eurovision laulukilpailut</a:t>
            </a:r>
            <a:r>
              <a:rPr lang="fi-FI" sz="1200" b="0" i="0" dirty="0">
                <a:effectLst/>
                <a:latin typeface="Arial" panose="020B0604020202020204" pitchFamily="34" charset="0"/>
              </a:rPr>
              <a:t> kappaleella </a:t>
            </a:r>
            <a:r>
              <a:rPr lang="fi-FI" sz="1200" b="0" i="1" u="none" strike="noStrike" dirty="0">
                <a:effectLst/>
                <a:latin typeface="Arial" panose="020B0604020202020204" pitchFamily="34" charset="0"/>
                <a:hlinkClick r:id="rId6" tooltip="Hard Rock Hallelujah">
                  <a:extLst>
                    <a:ext uri="{A12FA001-AC4F-418D-AE19-62706E023703}">
                      <ahyp:hlinkClr xmlns:ahyp="http://schemas.microsoft.com/office/drawing/2018/hyperlinkcolor" val="tx"/>
                    </a:ext>
                  </a:extLst>
                </a:hlinkClick>
              </a:rPr>
              <a:t>Hard Rock Hallelujah</a:t>
            </a:r>
            <a:r>
              <a:rPr lang="fi-FI" sz="1200" b="0" i="0" dirty="0">
                <a:effectLst/>
                <a:latin typeface="Arial" panose="020B0604020202020204" pitchFamily="34" charset="0"/>
              </a:rPr>
              <a:t>, joka keräsi samalla kaikkien aikojen ennätyspistemäärän (292). Kahdeksan maata antoi täydet 12 pistettä ja vain kolme maata jätti Suomen pisteittä.</a:t>
            </a:r>
          </a:p>
          <a:p>
            <a:pPr marL="0" indent="0">
              <a:buNone/>
            </a:pPr>
            <a:r>
              <a:rPr lang="fi-FI" sz="1200" u="sng" dirty="0">
                <a:latin typeface="Arial" panose="020B0604020202020204" pitchFamily="34" charset="0"/>
              </a:rPr>
              <a:t>26.5.</a:t>
            </a:r>
            <a:r>
              <a:rPr lang="fi-FI" sz="1200" b="0" i="0" dirty="0">
                <a:effectLst/>
                <a:latin typeface="Arial" panose="020B0604020202020204" pitchFamily="34" charset="0"/>
              </a:rPr>
              <a:t>– Lordin euroviisuvoiton kunniaksi järjestettiin Helsingin </a:t>
            </a:r>
            <a:r>
              <a:rPr lang="fi-FI" sz="1200" b="0" i="0" u="none" strike="noStrike" dirty="0">
                <a:effectLst/>
                <a:latin typeface="Arial" panose="020B0604020202020204" pitchFamily="34" charset="0"/>
                <a:hlinkClick r:id="rId7" tooltip="Kauppatori (Helsinki)">
                  <a:extLst>
                    <a:ext uri="{A12FA001-AC4F-418D-AE19-62706E023703}">
                      <ahyp:hlinkClr xmlns:ahyp="http://schemas.microsoft.com/office/drawing/2018/hyperlinkcolor" val="tx"/>
                    </a:ext>
                  </a:extLst>
                </a:hlinkClick>
              </a:rPr>
              <a:t>Kauppatorilla</a:t>
            </a:r>
            <a:r>
              <a:rPr lang="fi-FI" sz="1200" b="0" i="0" dirty="0">
                <a:effectLst/>
                <a:latin typeface="Arial" panose="020B0604020202020204" pitchFamily="34" charset="0"/>
              </a:rPr>
              <a:t> suuri kansalaisjuhla, johon osallistui noin 90 000 ihmistä eli enemmän kuin mihinkään Suomessa aiemmin järjestettyyn tilaisuuteen.</a:t>
            </a:r>
          </a:p>
          <a:p>
            <a:pPr marL="0" indent="0">
              <a:buNone/>
            </a:pPr>
            <a:r>
              <a:rPr lang="fi-FI" sz="1200" u="sng" dirty="0">
                <a:latin typeface="Arial" panose="020B0604020202020204" pitchFamily="34" charset="0"/>
              </a:rPr>
              <a:t>1.7</a:t>
            </a:r>
            <a:r>
              <a:rPr lang="fi-FI" sz="1200" b="0" i="0" dirty="0">
                <a:effectLst/>
                <a:latin typeface="Arial" panose="020B0604020202020204" pitchFamily="34" charset="0"/>
              </a:rPr>
              <a:t> – </a:t>
            </a:r>
            <a:r>
              <a:rPr lang="fi-FI" sz="1200" b="0" i="0" u="none" strike="noStrike" dirty="0">
                <a:effectLst/>
                <a:latin typeface="Arial" panose="020B0604020202020204" pitchFamily="34" charset="0"/>
                <a:hlinkClick r:id="rId8" tooltip="Suomi">
                  <a:extLst>
                    <a:ext uri="{A12FA001-AC4F-418D-AE19-62706E023703}">
                      <ahyp:hlinkClr xmlns:ahyp="http://schemas.microsoft.com/office/drawing/2018/hyperlinkcolor" val="tx"/>
                    </a:ext>
                  </a:extLst>
                </a:hlinkClick>
              </a:rPr>
              <a:t>Suomesta</a:t>
            </a:r>
            <a:r>
              <a:rPr lang="fi-FI" sz="1200" b="0" i="0" dirty="0">
                <a:effectLst/>
                <a:latin typeface="Arial" panose="020B0604020202020204" pitchFamily="34" charset="0"/>
              </a:rPr>
              <a:t> tuli </a:t>
            </a:r>
            <a:r>
              <a:rPr lang="fi-FI" sz="1200" b="0" i="0" u="none" strike="noStrike" dirty="0">
                <a:effectLst/>
                <a:latin typeface="Arial" panose="020B0604020202020204" pitchFamily="34" charset="0"/>
                <a:hlinkClick r:id="rId9" tooltip="Euroopan unioni">
                  <a:extLst>
                    <a:ext uri="{A12FA001-AC4F-418D-AE19-62706E023703}">
                      <ahyp:hlinkClr xmlns:ahyp="http://schemas.microsoft.com/office/drawing/2018/hyperlinkcolor" val="tx"/>
                    </a:ext>
                  </a:extLst>
                </a:hlinkClick>
              </a:rPr>
              <a:t>Euroopan unionin</a:t>
            </a:r>
            <a:r>
              <a:rPr lang="fi-FI" sz="1200" b="0" i="0" dirty="0">
                <a:effectLst/>
                <a:latin typeface="Arial" panose="020B0604020202020204" pitchFamily="34" charset="0"/>
              </a:rPr>
              <a:t> puheenjohtajamaa </a:t>
            </a:r>
            <a:r>
              <a:rPr lang="fi-FI" sz="1200" b="0" i="0" u="none" strike="noStrike" dirty="0">
                <a:effectLst/>
                <a:latin typeface="Arial" panose="020B0604020202020204" pitchFamily="34" charset="0"/>
                <a:hlinkClick r:id="rId10" tooltip="31. joulukuuta">
                  <a:extLst>
                    <a:ext uri="{A12FA001-AC4F-418D-AE19-62706E023703}">
                      <ahyp:hlinkClr xmlns:ahyp="http://schemas.microsoft.com/office/drawing/2018/hyperlinkcolor" val="tx"/>
                    </a:ext>
                  </a:extLst>
                </a:hlinkClick>
              </a:rPr>
              <a:t>31. joulukuuta</a:t>
            </a:r>
            <a:r>
              <a:rPr lang="fi-FI" sz="1200" b="0" i="0" dirty="0">
                <a:effectLst/>
                <a:latin typeface="Arial" panose="020B0604020202020204" pitchFamily="34" charset="0"/>
              </a:rPr>
              <a:t> 2006 asti</a:t>
            </a:r>
          </a:p>
          <a:p>
            <a:pPr marL="0" indent="0">
              <a:buNone/>
            </a:pPr>
            <a:r>
              <a:rPr lang="fi-FI" sz="1200" u="sng" dirty="0">
                <a:latin typeface="Arial" panose="020B0604020202020204" pitchFamily="34" charset="0"/>
              </a:rPr>
              <a:t>5.11</a:t>
            </a:r>
            <a:r>
              <a:rPr lang="fi-FI" sz="1200" b="0" i="0" dirty="0">
                <a:effectLst/>
                <a:latin typeface="Arial" panose="020B0604020202020204" pitchFamily="34" charset="0"/>
              </a:rPr>
              <a:t> – </a:t>
            </a:r>
            <a:r>
              <a:rPr lang="fi-FI" sz="1200" b="0" i="0" u="none" strike="noStrike" dirty="0">
                <a:effectLst/>
                <a:latin typeface="Arial" panose="020B0604020202020204" pitchFamily="34" charset="0"/>
                <a:hlinkClick r:id="rId11" tooltip="Saddam Hussein">
                  <a:extLst>
                    <a:ext uri="{A12FA001-AC4F-418D-AE19-62706E023703}">
                      <ahyp:hlinkClr xmlns:ahyp="http://schemas.microsoft.com/office/drawing/2018/hyperlinkcolor" val="tx"/>
                    </a:ext>
                  </a:extLst>
                </a:hlinkClick>
              </a:rPr>
              <a:t>Saddam Hussein</a:t>
            </a:r>
            <a:r>
              <a:rPr lang="fi-FI" sz="1200" b="0" i="0" dirty="0">
                <a:effectLst/>
                <a:latin typeface="Arial" panose="020B0604020202020204" pitchFamily="34" charset="0"/>
              </a:rPr>
              <a:t> ja kaksi muuta tuomittiin kuolemaan </a:t>
            </a:r>
            <a:r>
              <a:rPr lang="fi-FI" sz="1200" b="0" i="0" u="none" strike="noStrike" dirty="0">
                <a:effectLst/>
                <a:latin typeface="Arial" panose="020B0604020202020204" pitchFamily="34" charset="0"/>
                <a:hlinkClick r:id="rId12" tooltip="Hirttäminen">
                  <a:extLst>
                    <a:ext uri="{A12FA001-AC4F-418D-AE19-62706E023703}">
                      <ahyp:hlinkClr xmlns:ahyp="http://schemas.microsoft.com/office/drawing/2018/hyperlinkcolor" val="tx"/>
                    </a:ext>
                  </a:extLst>
                </a:hlinkClick>
              </a:rPr>
              <a:t>hirttämällä</a:t>
            </a:r>
            <a:r>
              <a:rPr lang="fi-FI" sz="1200" b="0" i="0" dirty="0">
                <a:effectLst/>
                <a:latin typeface="Arial" panose="020B0604020202020204" pitchFamily="34" charset="0"/>
              </a:rPr>
              <a:t> </a:t>
            </a:r>
            <a:r>
              <a:rPr lang="fi-FI" sz="1200" b="0" i="0" u="none" strike="noStrike" dirty="0">
                <a:effectLst/>
                <a:latin typeface="Arial" panose="020B0604020202020204" pitchFamily="34" charset="0"/>
                <a:hlinkClick r:id="rId13" tooltip="Rikos ihmisyyttä vastaan">
                  <a:extLst>
                    <a:ext uri="{A12FA001-AC4F-418D-AE19-62706E023703}">
                      <ahyp:hlinkClr xmlns:ahyp="http://schemas.microsoft.com/office/drawing/2018/hyperlinkcolor" val="tx"/>
                    </a:ext>
                  </a:extLst>
                </a:hlinkClick>
              </a:rPr>
              <a:t>rikoksi-</a:t>
            </a:r>
            <a:r>
              <a:rPr lang="fi-FI" sz="1200" b="0" i="0" u="none" strike="noStrike" dirty="0" err="1">
                <a:effectLst/>
                <a:latin typeface="Arial" panose="020B0604020202020204" pitchFamily="34" charset="0"/>
                <a:hlinkClick r:id="rId13" tooltip="Rikos ihmisyyttä vastaan">
                  <a:extLst>
                    <a:ext uri="{A12FA001-AC4F-418D-AE19-62706E023703}">
                      <ahyp:hlinkClr xmlns:ahyp="http://schemas.microsoft.com/office/drawing/2018/hyperlinkcolor" val="tx"/>
                    </a:ext>
                  </a:extLst>
                </a:hlinkClick>
              </a:rPr>
              <a:t>sta</a:t>
            </a:r>
            <a:r>
              <a:rPr lang="fi-FI" sz="1200" b="0" i="0" u="none" strike="noStrike" dirty="0">
                <a:effectLst/>
                <a:latin typeface="Arial" panose="020B0604020202020204" pitchFamily="34" charset="0"/>
                <a:hlinkClick r:id="rId13" tooltip="Rikos ihmisyyttä vastaan">
                  <a:extLst>
                    <a:ext uri="{A12FA001-AC4F-418D-AE19-62706E023703}">
                      <ahyp:hlinkClr xmlns:ahyp="http://schemas.microsoft.com/office/drawing/2018/hyperlinkcolor" val="tx"/>
                    </a:ext>
                  </a:extLst>
                </a:hlinkClick>
              </a:rPr>
              <a:t> ihmisyyttä vastaan</a:t>
            </a:r>
            <a:r>
              <a:rPr lang="fi-FI" sz="1200" b="0" i="0" dirty="0">
                <a:effectLst/>
                <a:latin typeface="Arial" panose="020B0604020202020204" pitchFamily="34" charset="0"/>
              </a:rPr>
              <a:t>. </a:t>
            </a:r>
            <a:r>
              <a:rPr lang="fi-FI" sz="1200" b="0" i="0" u="none" strike="noStrike" dirty="0">
                <a:effectLst/>
                <a:latin typeface="Arial" panose="020B0604020202020204" pitchFamily="34" charset="0"/>
                <a:hlinkClick r:id="rId14" tooltip="Bagdad">
                  <a:extLst>
                    <a:ext uri="{A12FA001-AC4F-418D-AE19-62706E023703}">
                      <ahyp:hlinkClr xmlns:ahyp="http://schemas.microsoft.com/office/drawing/2018/hyperlinkcolor" val="tx"/>
                    </a:ext>
                  </a:extLst>
                </a:hlinkClick>
              </a:rPr>
              <a:t>Bagdad</a:t>
            </a:r>
            <a:r>
              <a:rPr lang="fi-FI" sz="1200" b="0" i="0" dirty="0">
                <a:effectLst/>
                <a:latin typeface="Arial" panose="020B0604020202020204" pitchFamily="34" charset="0"/>
              </a:rPr>
              <a:t> julistettiin ulkonaliikkumiskieltoon tuomion julistamisen ajaksi. Euroopan unioni ja useat muut länsimaat tuomitsivat kuolemantuomiot.</a:t>
            </a:r>
          </a:p>
          <a:p>
            <a:pPr marL="0" indent="0">
              <a:buNone/>
            </a:pPr>
            <a:r>
              <a:rPr lang="fi-FI" sz="1200" u="sng" dirty="0">
                <a:latin typeface="Arial" panose="020B0604020202020204" pitchFamily="34" charset="0"/>
              </a:rPr>
              <a:t>30.12.</a:t>
            </a:r>
            <a:r>
              <a:rPr lang="fi-FI" sz="1200" b="0" i="0" dirty="0">
                <a:effectLst/>
                <a:latin typeface="Arial" panose="020B0604020202020204" pitchFamily="34" charset="0"/>
              </a:rPr>
              <a:t>– Irakin entinen presidentti </a:t>
            </a:r>
            <a:r>
              <a:rPr lang="fi-FI" sz="1200" b="0" i="0" u="none" strike="noStrike" dirty="0">
                <a:effectLst/>
                <a:latin typeface="Arial" panose="020B0604020202020204" pitchFamily="34" charset="0"/>
                <a:hlinkClick r:id="rId11" tooltip="Saddam Hussein">
                  <a:extLst>
                    <a:ext uri="{A12FA001-AC4F-418D-AE19-62706E023703}">
                      <ahyp:hlinkClr xmlns:ahyp="http://schemas.microsoft.com/office/drawing/2018/hyperlinkcolor" val="tx"/>
                    </a:ext>
                  </a:extLst>
                </a:hlinkClick>
              </a:rPr>
              <a:t>Saddam Hussein</a:t>
            </a:r>
            <a:r>
              <a:rPr lang="fi-FI" sz="1200" b="0" i="0" dirty="0">
                <a:effectLst/>
                <a:latin typeface="Arial" panose="020B0604020202020204" pitchFamily="34" charset="0"/>
              </a:rPr>
              <a:t> teloitettiin hirttämällä aamunkoitossa. </a:t>
            </a:r>
            <a:r>
              <a:rPr lang="fi-FI" sz="1200" dirty="0">
                <a:latin typeface="Arial" panose="020B0604020202020204" pitchFamily="34" charset="0"/>
                <a:cs typeface="Arial" panose="020B0604020202020204" pitchFamily="34" charset="0"/>
              </a:rPr>
              <a:t>2007</a:t>
            </a:r>
          </a:p>
          <a:p>
            <a:pPr marL="0" indent="0">
              <a:buNone/>
            </a:pPr>
            <a:endParaRPr lang="fi-FI" sz="1200" b="0" i="0" dirty="0">
              <a:effectLst/>
              <a:latin typeface="Arial" panose="020B0604020202020204" pitchFamily="34" charset="0"/>
            </a:endParaRPr>
          </a:p>
          <a:p>
            <a:endParaRPr lang="fi-FI" sz="1200" dirty="0">
              <a:latin typeface="Arial" panose="020B0604020202020204" pitchFamily="34" charset="0"/>
              <a:cs typeface="Arial" panose="020B0604020202020204" pitchFamily="34" charset="0"/>
            </a:endParaRPr>
          </a:p>
        </p:txBody>
      </p:sp>
      <p:sp>
        <p:nvSpPr>
          <p:cNvPr id="4" name="Sisällön paikkamerkki 3">
            <a:extLst>
              <a:ext uri="{FF2B5EF4-FFF2-40B4-BE49-F238E27FC236}">
                <a16:creationId xmlns:a16="http://schemas.microsoft.com/office/drawing/2014/main" id="{B0059263-3B9C-4C06-BDD8-2FA5FAE43A9B}"/>
              </a:ext>
            </a:extLst>
          </p:cNvPr>
          <p:cNvSpPr>
            <a:spLocks noGrp="1"/>
          </p:cNvSpPr>
          <p:nvPr>
            <p:ph sz="half" idx="2"/>
          </p:nvPr>
        </p:nvSpPr>
        <p:spPr>
          <a:xfrm>
            <a:off x="2597920" y="696286"/>
            <a:ext cx="8755880" cy="5480677"/>
          </a:xfrm>
        </p:spPr>
        <p:txBody>
          <a:bodyPr>
            <a:normAutofit lnSpcReduction="10000"/>
          </a:bodyPr>
          <a:lstStyle/>
          <a:p>
            <a:pPr marL="457200" indent="0">
              <a:buNone/>
              <a:tabLst>
                <a:tab pos="3060065" algn="ctr"/>
                <a:tab pos="6120130" algn="r"/>
                <a:tab pos="828040" algn="l"/>
              </a:tabLst>
            </a:pPr>
            <a:r>
              <a:rPr lang="fi-FI" sz="1800" b="1" dirty="0">
                <a:effectLst/>
                <a:latin typeface="Arial" panose="020B0604020202020204" pitchFamily="34" charset="0"/>
                <a:ea typeface="Times New Roman" panose="02020603050405020304" pitchFamily="18" charset="0"/>
                <a:cs typeface="Arial" panose="020B0604020202020204" pitchFamily="34" charset="0"/>
              </a:rPr>
              <a:t>2009 Perinteiset opiskelijamessut </a:t>
            </a:r>
            <a:r>
              <a:rPr lang="fi-FI" sz="1800" dirty="0">
                <a:effectLst/>
                <a:latin typeface="Arial" panose="020B0604020202020204" pitchFamily="34" charset="0"/>
                <a:ea typeface="Times New Roman" panose="02020603050405020304" pitchFamily="18" charset="0"/>
                <a:cs typeface="Arial" panose="020B0604020202020204" pitchFamily="34" charset="0"/>
              </a:rPr>
              <a:t>järjestettiin SAMI:n tiloissa. Oppitunteja pidettiin palvelualojen, auto-, puu-, rakennus- ja sähköosastoilla ensimmäisen vuoden opiskelijoille. Lisäksi aulatiloissa oli eri liittojen ja SAK:n infopisteet ja kahvitarjoilu opiskelijoille.</a:t>
            </a:r>
          </a:p>
          <a:p>
            <a:pPr marL="457200" indent="0">
              <a:buNone/>
              <a:tabLst>
                <a:tab pos="3060065" algn="ctr"/>
                <a:tab pos="6120130" algn="r"/>
                <a:tab pos="828040" algn="l"/>
              </a:tabLst>
            </a:pPr>
            <a:r>
              <a:rPr lang="fi-FI" sz="1800" b="1" dirty="0">
                <a:effectLst/>
                <a:latin typeface="Arial" panose="020B0604020202020204" pitchFamily="34" charset="0"/>
                <a:ea typeface="Times New Roman" panose="02020603050405020304" pitchFamily="18" charset="0"/>
                <a:cs typeface="Arial" panose="020B0604020202020204" pitchFamily="34" charset="0"/>
              </a:rPr>
              <a:t>2010 oli Opinverkko hanke, </a:t>
            </a:r>
            <a:r>
              <a:rPr lang="fi-FI" sz="1800" dirty="0">
                <a:effectLst/>
                <a:latin typeface="Arial" panose="020B0604020202020204" pitchFamily="34" charset="0"/>
                <a:ea typeface="Times New Roman" panose="02020603050405020304" pitchFamily="18" charset="0"/>
                <a:cs typeface="Arial" panose="020B0604020202020204" pitchFamily="34" charset="0"/>
              </a:rPr>
              <a:t>joka oli EU-hanke, jonka tarkoituksena työelämässä kouluttautuminen. Antti Lehkonen toimii johtajana ja mukana on TSL, SAK ja 11 ammattiliittoa. Tiedotustilaisuus hankkeesta oli Paviljongilla 8.11.2010.</a:t>
            </a:r>
          </a:p>
          <a:p>
            <a:pPr marL="457200" indent="0">
              <a:buNone/>
              <a:tabLst>
                <a:tab pos="3060065" algn="ctr"/>
                <a:tab pos="6120130" algn="r"/>
                <a:tab pos="828040" algn="l"/>
              </a:tabLst>
            </a:pPr>
            <a:r>
              <a:rPr lang="fi-FI" sz="1800" b="1" dirty="0">
                <a:effectLst/>
                <a:latin typeface="Arial" panose="020B0604020202020204" pitchFamily="34" charset="0"/>
                <a:ea typeface="Times New Roman" panose="02020603050405020304" pitchFamily="18" charset="0"/>
                <a:cs typeface="Arial" panose="020B0604020202020204" pitchFamily="34" charset="0"/>
              </a:rPr>
              <a:t>Nuorille </a:t>
            </a:r>
            <a:r>
              <a:rPr lang="fi-FI" sz="1800" dirty="0">
                <a:effectLst/>
                <a:latin typeface="Arial" panose="020B0604020202020204" pitchFamily="34" charset="0"/>
                <a:ea typeface="Times New Roman" panose="02020603050405020304" pitchFamily="18" charset="0"/>
                <a:cs typeface="Arial" panose="020B0604020202020204" pitchFamily="34" charset="0"/>
              </a:rPr>
              <a:t>on myös järjestetty keilailuilta, risteily ja kesäduunari infoja.</a:t>
            </a:r>
          </a:p>
          <a:p>
            <a:pPr marL="457200" indent="0">
              <a:buNone/>
              <a:tabLst>
                <a:tab pos="3060065" algn="ctr"/>
                <a:tab pos="6120130" algn="r"/>
                <a:tab pos="828040" algn="l"/>
              </a:tabLst>
            </a:pPr>
            <a:r>
              <a:rPr lang="fi-FI" sz="1800" b="1" dirty="0">
                <a:effectLst/>
                <a:latin typeface="Arial" panose="020B0604020202020204" pitchFamily="34" charset="0"/>
                <a:ea typeface="Calibri" panose="020F0502020204030204" pitchFamily="34" charset="0"/>
                <a:cs typeface="Arial" panose="020B0604020202020204" pitchFamily="34" charset="0"/>
              </a:rPr>
              <a:t>Nuorten syrjäytymisen ehkäisemiseksi on valtion toimesta tehty nuorisotakuu ohjelma, jonka toteutukseen seudullamme paikallisjärjestö aktiivisesti osallistuu. </a:t>
            </a:r>
            <a:r>
              <a:rPr lang="fi-FI" sz="1800" dirty="0">
                <a:effectLst/>
                <a:latin typeface="Arial" panose="020B0604020202020204" pitchFamily="34" charset="0"/>
                <a:ea typeface="Calibri" panose="020F0502020204030204" pitchFamily="34" charset="0"/>
                <a:cs typeface="Arial" panose="020B0604020202020204" pitchFamily="34" charset="0"/>
              </a:rPr>
              <a:t>Nuorisotakuu lähti Savonlinnassa hyvin käyntiin. Täältä löytyy vain vähän nuoria henkilöitä, joita ei olisi tavoitettu ja saatu mukaan.</a:t>
            </a:r>
          </a:p>
          <a:p>
            <a:pPr marL="457200" lvl="1" indent="0">
              <a:buNone/>
            </a:pPr>
            <a:r>
              <a:rPr lang="fi-FI" sz="1800" b="1" dirty="0">
                <a:effectLst/>
                <a:latin typeface="Arial" panose="020B0604020202020204" pitchFamily="34" charset="0"/>
                <a:ea typeface="Calibri" panose="020F0502020204030204" pitchFamily="34" charset="0"/>
                <a:cs typeface="Arial" panose="020B0604020202020204" pitchFamily="34" charset="0"/>
              </a:rPr>
              <a:t>Ammattikoulutus on muuttunut siten, että</a:t>
            </a:r>
            <a:r>
              <a:rPr lang="fi-FI" sz="1800" dirty="0">
                <a:effectLst/>
                <a:latin typeface="Arial" panose="020B0604020202020204" pitchFamily="34" charset="0"/>
                <a:ea typeface="Calibri" panose="020F0502020204030204" pitchFamily="34" charset="0"/>
                <a:cs typeface="Arial" panose="020B0604020202020204" pitchFamily="34" charset="0"/>
              </a:rPr>
              <a:t> ennen tehtiin työharjoittelut ammattikouluissa, nykyään harjoitteluja tehdään työpaikoilla. Tämä aiheuttaa ongelmia oppimiseen. Ay-liikkeen on myös valvottava, että oppilaat saavat ammattiinsa johtavaa harjoitusta eikä pelkkää hyllyjen järjestelyä.</a:t>
            </a:r>
          </a:p>
          <a:p>
            <a:endParaRPr lang="fi-FI" dirty="0"/>
          </a:p>
        </p:txBody>
      </p:sp>
    </p:spTree>
    <p:extLst>
      <p:ext uri="{BB962C8B-B14F-4D97-AF65-F5344CB8AC3E}">
        <p14:creationId xmlns:p14="http://schemas.microsoft.com/office/powerpoint/2010/main" val="40710294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0EBA59E-1DB0-4478-9DBC-EDA6FD881782}"/>
              </a:ext>
            </a:extLst>
          </p:cNvPr>
          <p:cNvSpPr>
            <a:spLocks noGrp="1"/>
          </p:cNvSpPr>
          <p:nvPr>
            <p:ph type="title"/>
          </p:nvPr>
        </p:nvSpPr>
        <p:spPr>
          <a:xfrm>
            <a:off x="2597920" y="365125"/>
            <a:ext cx="8755879" cy="45719"/>
          </a:xfrm>
        </p:spPr>
        <p:txBody>
          <a:bodyPr>
            <a:normAutofit fontScale="90000"/>
          </a:bodyPr>
          <a:lstStyle/>
          <a:p>
            <a:endParaRPr lang="fi-FI" dirty="0"/>
          </a:p>
        </p:txBody>
      </p:sp>
      <p:sp>
        <p:nvSpPr>
          <p:cNvPr id="3" name="Sisällön paikkamerkki 2">
            <a:extLst>
              <a:ext uri="{FF2B5EF4-FFF2-40B4-BE49-F238E27FC236}">
                <a16:creationId xmlns:a16="http://schemas.microsoft.com/office/drawing/2014/main" id="{5BA8197F-7430-4359-B964-FBB33D29CCB1}"/>
              </a:ext>
            </a:extLst>
          </p:cNvPr>
          <p:cNvSpPr>
            <a:spLocks noGrp="1"/>
          </p:cNvSpPr>
          <p:nvPr>
            <p:ph sz="half" idx="1"/>
          </p:nvPr>
        </p:nvSpPr>
        <p:spPr>
          <a:xfrm>
            <a:off x="286949" y="281235"/>
            <a:ext cx="2260637" cy="5811838"/>
          </a:xfrm>
        </p:spPr>
        <p:txBody>
          <a:bodyPr>
            <a:normAutofit/>
          </a:bodyPr>
          <a:lstStyle/>
          <a:p>
            <a:pPr marL="0" indent="0">
              <a:buNone/>
            </a:pPr>
            <a:r>
              <a:rPr lang="fi-FI" sz="1200" b="0" i="0" dirty="0">
                <a:effectLst/>
                <a:latin typeface="Arial" panose="020B0604020202020204" pitchFamily="34" charset="0"/>
              </a:rPr>
              <a:t>2007</a:t>
            </a:r>
          </a:p>
          <a:p>
            <a:pPr marL="0" indent="0">
              <a:buNone/>
            </a:pPr>
            <a:r>
              <a:rPr lang="fi-FI" sz="1200" b="0" i="0" dirty="0">
                <a:effectLst/>
                <a:latin typeface="Arial" panose="020B0604020202020204" pitchFamily="34" charset="0"/>
              </a:rPr>
              <a:t>14.2 – </a:t>
            </a:r>
            <a:r>
              <a:rPr lang="fi-FI" sz="1200" b="0" i="0" u="none" strike="noStrike" dirty="0">
                <a:effectLst/>
                <a:latin typeface="Arial" panose="020B0604020202020204" pitchFamily="34" charset="0"/>
                <a:hlinkClick r:id="rId2" tooltip="Destia">
                  <a:extLst>
                    <a:ext uri="{A12FA001-AC4F-418D-AE19-62706E023703}">
                      <ahyp:hlinkClr xmlns:ahyp="http://schemas.microsoft.com/office/drawing/2018/hyperlinkcolor" val="tx"/>
                    </a:ext>
                  </a:extLst>
                </a:hlinkClick>
              </a:rPr>
              <a:t>Tieliikelaitos</a:t>
            </a:r>
            <a:r>
              <a:rPr lang="fi-FI" sz="1200" b="0" i="0" dirty="0">
                <a:effectLst/>
                <a:latin typeface="Arial" panose="020B0604020202020204" pitchFamily="34" charset="0"/>
              </a:rPr>
              <a:t> otti Destia-nimen käyttöön markkinointinimenään</a:t>
            </a:r>
          </a:p>
          <a:p>
            <a:pPr marL="0" indent="0">
              <a:buNone/>
            </a:pPr>
            <a:r>
              <a:rPr lang="fi-FI" sz="1200" u="sng" dirty="0">
                <a:latin typeface="Arial" panose="020B0604020202020204" pitchFamily="34" charset="0"/>
              </a:rPr>
              <a:t>15.3.</a:t>
            </a:r>
            <a:r>
              <a:rPr lang="fi-FI" sz="1200" b="0" i="0" dirty="0">
                <a:effectLst/>
                <a:latin typeface="Arial" panose="020B0604020202020204" pitchFamily="34" charset="0"/>
              </a:rPr>
              <a:t>– </a:t>
            </a:r>
            <a:r>
              <a:rPr lang="fi-FI" sz="1200" b="0" i="0" u="none" strike="noStrike" dirty="0">
                <a:effectLst/>
                <a:latin typeface="Arial" panose="020B0604020202020204" pitchFamily="34" charset="0"/>
                <a:hlinkClick r:id="rId3" tooltip="Eduskuntavaalit 1907">
                  <a:extLst>
                    <a:ext uri="{A12FA001-AC4F-418D-AE19-62706E023703}">
                      <ahyp:hlinkClr xmlns:ahyp="http://schemas.microsoft.com/office/drawing/2018/hyperlinkcolor" val="tx"/>
                    </a:ext>
                  </a:extLst>
                </a:hlinkClick>
              </a:rPr>
              <a:t>Suomen ensimmäisistä yksikamarisen eduskunnan vaaleista</a:t>
            </a:r>
            <a:r>
              <a:rPr lang="fi-FI" sz="1200" b="0" i="0" dirty="0">
                <a:effectLst/>
                <a:latin typeface="Arial" panose="020B0604020202020204" pitchFamily="34" charset="0"/>
              </a:rPr>
              <a:t> tuli kuluneeksi sata vuotta.</a:t>
            </a:r>
          </a:p>
          <a:p>
            <a:pPr marL="0" indent="0">
              <a:buNone/>
            </a:pPr>
            <a:r>
              <a:rPr lang="fi-FI" sz="1200" u="sng" dirty="0">
                <a:latin typeface="Arial" panose="020B0604020202020204" pitchFamily="34" charset="0"/>
              </a:rPr>
              <a:t>30.8.</a:t>
            </a:r>
            <a:r>
              <a:rPr lang="fi-FI" sz="1200" b="0" i="0" dirty="0">
                <a:effectLst/>
                <a:latin typeface="Arial" panose="020B0604020202020204" pitchFamily="34" charset="0"/>
              </a:rPr>
              <a:t>– </a:t>
            </a:r>
            <a:r>
              <a:rPr lang="fi-FI" sz="1200" b="0" i="0" u="none" strike="noStrike" dirty="0">
                <a:effectLst/>
                <a:latin typeface="Arial" panose="020B0604020202020204" pitchFamily="34" charset="0"/>
                <a:hlinkClick r:id="rId4" tooltip="Enontekiö">
                  <a:extLst>
                    <a:ext uri="{A12FA001-AC4F-418D-AE19-62706E023703}">
                      <ahyp:hlinkClr xmlns:ahyp="http://schemas.microsoft.com/office/drawing/2018/hyperlinkcolor" val="tx"/>
                    </a:ext>
                  </a:extLst>
                </a:hlinkClick>
              </a:rPr>
              <a:t>Enontekiöllä</a:t>
            </a:r>
            <a:r>
              <a:rPr lang="fi-FI" sz="1200" b="0" i="0" dirty="0">
                <a:effectLst/>
                <a:latin typeface="Arial" panose="020B0604020202020204" pitchFamily="34" charset="0"/>
              </a:rPr>
              <a:t> satoi talven </a:t>
            </a:r>
            <a:r>
              <a:rPr lang="fi-FI" sz="1200" b="0" i="0" u="none" strike="noStrike" dirty="0">
                <a:effectLst/>
                <a:latin typeface="Arial" panose="020B0604020202020204" pitchFamily="34" charset="0"/>
                <a:hlinkClick r:id="rId5" tooltip="Ensilumi">
                  <a:extLst>
                    <a:ext uri="{A12FA001-AC4F-418D-AE19-62706E023703}">
                      <ahyp:hlinkClr xmlns:ahyp="http://schemas.microsoft.com/office/drawing/2018/hyperlinkcolor" val="tx"/>
                    </a:ext>
                  </a:extLst>
                </a:hlinkClick>
              </a:rPr>
              <a:t>ensilumi</a:t>
            </a:r>
            <a:r>
              <a:rPr lang="fi-FI" sz="1200" b="0" i="0" dirty="0">
                <a:effectLst/>
                <a:latin typeface="Arial" panose="020B0604020202020204" pitchFamily="34" charset="0"/>
              </a:rPr>
              <a:t> </a:t>
            </a:r>
            <a:r>
              <a:rPr lang="fi-FI" sz="1200" b="0" i="0" dirty="0" err="1">
                <a:effectLst/>
                <a:latin typeface="Arial" panose="020B0604020202020204" pitchFamily="34" charset="0"/>
              </a:rPr>
              <a:t>poikkeukselli</a:t>
            </a:r>
            <a:r>
              <a:rPr lang="fi-FI" sz="1200" b="0" i="0" dirty="0">
                <a:effectLst/>
                <a:latin typeface="Arial" panose="020B0604020202020204" pitchFamily="34" charset="0"/>
              </a:rPr>
              <a:t>-sen aikaisin</a:t>
            </a:r>
          </a:p>
          <a:p>
            <a:pPr marL="0" indent="0">
              <a:buNone/>
            </a:pPr>
            <a:r>
              <a:rPr lang="fi-FI" sz="1200" b="0" i="0" dirty="0">
                <a:effectLst/>
                <a:latin typeface="Arial" panose="020B0604020202020204" pitchFamily="34" charset="0"/>
              </a:rPr>
              <a:t>1.9 – </a:t>
            </a:r>
            <a:r>
              <a:rPr lang="fi-FI" sz="1200" b="0" i="0" u="none" strike="noStrike" dirty="0">
                <a:effectLst/>
                <a:latin typeface="Arial" panose="020B0604020202020204" pitchFamily="34" charset="0"/>
                <a:hlinkClick r:id="rId6" tooltip="Suomi">
                  <a:extLst>
                    <a:ext uri="{A12FA001-AC4F-418D-AE19-62706E023703}">
                      <ahyp:hlinkClr xmlns:ahyp="http://schemas.microsoft.com/office/drawing/2018/hyperlinkcolor" val="tx"/>
                    </a:ext>
                  </a:extLst>
                </a:hlinkClick>
              </a:rPr>
              <a:t>Suomi</a:t>
            </a:r>
            <a:r>
              <a:rPr lang="fi-FI" sz="1200" b="0" i="0" dirty="0">
                <a:effectLst/>
                <a:latin typeface="Arial" panose="020B0604020202020204" pitchFamily="34" charset="0"/>
              </a:rPr>
              <a:t> voitti kaikkien aikojen  ensimmäisen </a:t>
            </a:r>
            <a:r>
              <a:rPr lang="fi-FI" sz="1200" b="0" i="0" u="none" strike="noStrike" dirty="0">
                <a:effectLst/>
                <a:latin typeface="Arial" panose="020B0604020202020204" pitchFamily="34" charset="0"/>
                <a:hlinkClick r:id="rId7" tooltip="Eurovision tanssikilpailu">
                  <a:extLst>
                    <a:ext uri="{A12FA001-AC4F-418D-AE19-62706E023703}">
                      <ahyp:hlinkClr xmlns:ahyp="http://schemas.microsoft.com/office/drawing/2018/hyperlinkcolor" val="tx"/>
                    </a:ext>
                  </a:extLst>
                </a:hlinkClick>
              </a:rPr>
              <a:t>Eurovision tanssikilpailun</a:t>
            </a:r>
            <a:r>
              <a:rPr lang="fi-FI" sz="1200" b="0" i="0" dirty="0">
                <a:effectLst/>
                <a:latin typeface="Arial" panose="020B0604020202020204" pitchFamily="34" charset="0"/>
              </a:rPr>
              <a:t> </a:t>
            </a:r>
            <a:r>
              <a:rPr lang="fi-FI" sz="1200" b="0" i="0" u="none" strike="noStrike" dirty="0">
                <a:effectLst/>
                <a:latin typeface="Arial" panose="020B0604020202020204" pitchFamily="34" charset="0"/>
                <a:hlinkClick r:id="rId8" tooltip="Lontoo">
                  <a:extLst>
                    <a:ext uri="{A12FA001-AC4F-418D-AE19-62706E023703}">
                      <ahyp:hlinkClr xmlns:ahyp="http://schemas.microsoft.com/office/drawing/2018/hyperlinkcolor" val="tx"/>
                    </a:ext>
                  </a:extLst>
                </a:hlinkClick>
              </a:rPr>
              <a:t>Lontoossa</a:t>
            </a:r>
            <a:r>
              <a:rPr lang="fi-FI" sz="1200" b="0" i="0" dirty="0">
                <a:effectLst/>
                <a:latin typeface="Arial" panose="020B0604020202020204" pitchFamily="34" charset="0"/>
              </a:rPr>
              <a:t>.</a:t>
            </a:r>
          </a:p>
          <a:p>
            <a:pPr marL="0" indent="0">
              <a:buNone/>
            </a:pPr>
            <a:r>
              <a:rPr lang="fi-FI" sz="1200" u="sng" dirty="0">
                <a:latin typeface="Arial" panose="020B0604020202020204" pitchFamily="34" charset="0"/>
              </a:rPr>
              <a:t>21.10.</a:t>
            </a:r>
            <a:r>
              <a:rPr lang="fi-FI" sz="1200" b="0" i="0" dirty="0">
                <a:effectLst/>
                <a:latin typeface="Arial" panose="020B0604020202020204" pitchFamily="34" charset="0"/>
              </a:rPr>
              <a:t> – </a:t>
            </a:r>
            <a:r>
              <a:rPr lang="fi-FI" sz="1200" b="0" i="0" u="none" strike="noStrike" dirty="0">
                <a:effectLst/>
                <a:latin typeface="Arial" panose="020B0604020202020204" pitchFamily="34" charset="0"/>
                <a:hlinkClick r:id="rId9" tooltip="Kimi Räikkönen">
                  <a:extLst>
                    <a:ext uri="{A12FA001-AC4F-418D-AE19-62706E023703}">
                      <ahyp:hlinkClr xmlns:ahyp="http://schemas.microsoft.com/office/drawing/2018/hyperlinkcolor" val="tx"/>
                    </a:ext>
                  </a:extLst>
                </a:hlinkClick>
              </a:rPr>
              <a:t>Kimi Räikkönen</a:t>
            </a:r>
            <a:r>
              <a:rPr lang="fi-FI" sz="1200" b="0" i="0" dirty="0">
                <a:effectLst/>
                <a:latin typeface="Arial" panose="020B0604020202020204" pitchFamily="34" charset="0"/>
              </a:rPr>
              <a:t> voitti </a:t>
            </a:r>
            <a:r>
              <a:rPr lang="fi-FI" sz="1200" b="0" i="0" u="none" strike="noStrike" dirty="0">
                <a:effectLst/>
                <a:latin typeface="Arial" panose="020B0604020202020204" pitchFamily="34" charset="0"/>
                <a:hlinkClick r:id="rId10" tooltip="Formula 1">
                  <a:extLst>
                    <a:ext uri="{A12FA001-AC4F-418D-AE19-62706E023703}">
                      <ahyp:hlinkClr xmlns:ahyp="http://schemas.microsoft.com/office/drawing/2018/hyperlinkcolor" val="tx"/>
                    </a:ext>
                  </a:extLst>
                </a:hlinkClick>
              </a:rPr>
              <a:t>Formula 1</a:t>
            </a:r>
            <a:r>
              <a:rPr lang="fi-FI" sz="1200" b="0" i="0" dirty="0">
                <a:effectLst/>
                <a:latin typeface="Arial" panose="020B0604020202020204" pitchFamily="34" charset="0"/>
              </a:rPr>
              <a:t> -maailmanmestaruuden kolmantena suomalaisena kautta aikojen</a:t>
            </a:r>
            <a:r>
              <a:rPr lang="fi-FI" sz="1200" b="0" i="0" dirty="0">
                <a:solidFill>
                  <a:srgbClr val="202122"/>
                </a:solidFill>
                <a:effectLst/>
                <a:latin typeface="Arial" panose="020B0604020202020204" pitchFamily="34" charset="0"/>
              </a:rPr>
              <a:t>.</a:t>
            </a:r>
          </a:p>
          <a:p>
            <a:endParaRPr lang="fi-FI" sz="1200" dirty="0">
              <a:latin typeface="Arial" panose="020B0604020202020204" pitchFamily="34" charset="0"/>
              <a:cs typeface="Arial" panose="020B0604020202020204" pitchFamily="34" charset="0"/>
            </a:endParaRPr>
          </a:p>
        </p:txBody>
      </p:sp>
      <p:sp>
        <p:nvSpPr>
          <p:cNvPr id="4" name="Sisällön paikkamerkki 3">
            <a:extLst>
              <a:ext uri="{FF2B5EF4-FFF2-40B4-BE49-F238E27FC236}">
                <a16:creationId xmlns:a16="http://schemas.microsoft.com/office/drawing/2014/main" id="{B0059263-3B9C-4C06-BDD8-2FA5FAE43A9B}"/>
              </a:ext>
            </a:extLst>
          </p:cNvPr>
          <p:cNvSpPr>
            <a:spLocks noGrp="1"/>
          </p:cNvSpPr>
          <p:nvPr>
            <p:ph sz="half" idx="2"/>
          </p:nvPr>
        </p:nvSpPr>
        <p:spPr>
          <a:xfrm>
            <a:off x="2597920" y="696286"/>
            <a:ext cx="8755880" cy="5480677"/>
          </a:xfrm>
        </p:spPr>
        <p:txBody>
          <a:bodyPr/>
          <a:lstStyle/>
          <a:p>
            <a:pPr marL="370840" indent="0">
              <a:buNone/>
            </a:pPr>
            <a:r>
              <a:rPr lang="fi-FI" sz="1800" b="1" dirty="0">
                <a:effectLst/>
                <a:latin typeface="Arial" panose="020B0604020202020204" pitchFamily="34" charset="0"/>
                <a:ea typeface="Calibri" panose="020F0502020204030204" pitchFamily="34" charset="0"/>
                <a:cs typeface="Times New Roman" panose="02020603050405020304" pitchFamily="18" charset="0"/>
              </a:rPr>
              <a:t>Viikko viisi-</a:t>
            </a:r>
            <a:r>
              <a:rPr lang="fi-FI" sz="1800" dirty="0">
                <a:effectLst/>
                <a:latin typeface="Arial" panose="020B0604020202020204" pitchFamily="34" charset="0"/>
                <a:ea typeface="Calibri" panose="020F0502020204030204" pitchFamily="34" charset="0"/>
                <a:cs typeface="Times New Roman" panose="02020603050405020304" pitchFamily="18" charset="0"/>
              </a:rPr>
              <a:t> kampanjassa oli mukana lähes kaikki SAK:n ammattiliitot. Kampanjaviikon tavoitteena on järjestäytymisen lisääminen. Uusien jäsenten lisäksi on tarkoitus huomioida jo jäseninä olevia sekä aktivoida heitä toimintaan mukaan.  </a:t>
            </a:r>
            <a:endParaRPr lang="fi-FI" sz="1800" dirty="0">
              <a:latin typeface="Calibri" panose="020F0502020204030204" pitchFamily="34" charset="0"/>
              <a:ea typeface="Calibri" panose="020F0502020204030204" pitchFamily="34" charset="0"/>
              <a:cs typeface="Times New Roman" panose="02020603050405020304" pitchFamily="18" charset="0"/>
            </a:endParaRPr>
          </a:p>
          <a:p>
            <a:pPr marL="370840" indent="0">
              <a:buNone/>
            </a:pPr>
            <a:r>
              <a:rPr lang="fi-FI" sz="1800" b="1" dirty="0">
                <a:effectLst/>
                <a:latin typeface="Arial" panose="020B0604020202020204" pitchFamily="34" charset="0"/>
                <a:ea typeface="Calibri" panose="020F0502020204030204" pitchFamily="34" charset="0"/>
              </a:rPr>
              <a:t>2002 järjestettiin</a:t>
            </a:r>
            <a:r>
              <a:rPr lang="fi-FI" sz="1800" dirty="0">
                <a:effectLst/>
                <a:latin typeface="Arial" panose="020B0604020202020204" pitchFamily="34" charset="0"/>
                <a:ea typeface="Calibri" panose="020F0502020204030204" pitchFamily="34" charset="0"/>
              </a:rPr>
              <a:t> työmarkkinapäivä Savonlinnan torilla. Tapahtuma suunnattiin kesätöihin menijöille. Matti Muhonen oli esiintymässä, paikalla oli soppatykki, mainoskylttien kantajat kiersivät pitkin kaupunkia ja tapahtumalla oli laaja tiedotus. Kuitenkin erityisen kylmä sää onnistui pitämään kohderyhmän kotonaan</a:t>
            </a:r>
          </a:p>
          <a:p>
            <a:pPr marL="370840" indent="0">
              <a:buNone/>
            </a:pPr>
            <a:r>
              <a:rPr lang="fi-FI" sz="1800" b="1" dirty="0">
                <a:effectLst/>
                <a:latin typeface="Arial" panose="020B0604020202020204" pitchFamily="34" charset="0"/>
                <a:ea typeface="Calibri" panose="020F0502020204030204" pitchFamily="34" charset="0"/>
                <a:cs typeface="Times New Roman" panose="02020603050405020304" pitchFamily="18" charset="0"/>
              </a:rPr>
              <a:t>2003 Valtakunnallisesti</a:t>
            </a:r>
            <a:r>
              <a:rPr lang="fi-FI" sz="1800" dirty="0">
                <a:effectLst/>
                <a:latin typeface="Arial" panose="020B0604020202020204" pitchFamily="34" charset="0"/>
                <a:ea typeface="Calibri" panose="020F0502020204030204" pitchFamily="34" charset="0"/>
                <a:cs typeface="Times New Roman" panose="02020603050405020304" pitchFamily="18" charset="0"/>
              </a:rPr>
              <a:t> työmarkkinavuosi 2003 täyttyi irtisanomisista. Vaikka irtisanomiset alkoivat lisääntyä jo 2002, nousi asia todelliseksi ongelmaksi vuonna 2003. Ay-liikkeen mielestä työntekijöiden vähentämisen taustalla oli useimmiten tavoite osakekurssien noususta ja ennätysosinkojen maksamisesta yritysten omistajille. Paikallisia työtaisteluja esiintyikin runsaasti, mutta kevättalvella uhkana olleesta lakkosumasta, noin tusinasta, ei kehkeytynyt merkittäviä valtakunnallisia työtaisteluja.</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370840" indent="0">
              <a:buNone/>
            </a:pPr>
            <a:endParaRPr lang="fi-FI" sz="1800" dirty="0"/>
          </a:p>
        </p:txBody>
      </p:sp>
    </p:spTree>
    <p:extLst>
      <p:ext uri="{BB962C8B-B14F-4D97-AF65-F5344CB8AC3E}">
        <p14:creationId xmlns:p14="http://schemas.microsoft.com/office/powerpoint/2010/main" val="11104511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0EBA59E-1DB0-4478-9DBC-EDA6FD881782}"/>
              </a:ext>
            </a:extLst>
          </p:cNvPr>
          <p:cNvSpPr>
            <a:spLocks noGrp="1"/>
          </p:cNvSpPr>
          <p:nvPr>
            <p:ph type="title"/>
          </p:nvPr>
        </p:nvSpPr>
        <p:spPr>
          <a:xfrm>
            <a:off x="2597920" y="365125"/>
            <a:ext cx="8755879" cy="45719"/>
          </a:xfrm>
        </p:spPr>
        <p:txBody>
          <a:bodyPr>
            <a:normAutofit fontScale="90000"/>
          </a:bodyPr>
          <a:lstStyle/>
          <a:p>
            <a:endParaRPr lang="fi-FI" dirty="0"/>
          </a:p>
        </p:txBody>
      </p:sp>
      <p:sp>
        <p:nvSpPr>
          <p:cNvPr id="3" name="Sisällön paikkamerkki 2">
            <a:extLst>
              <a:ext uri="{FF2B5EF4-FFF2-40B4-BE49-F238E27FC236}">
                <a16:creationId xmlns:a16="http://schemas.microsoft.com/office/drawing/2014/main" id="{5BA8197F-7430-4359-B964-FBB33D29CCB1}"/>
              </a:ext>
            </a:extLst>
          </p:cNvPr>
          <p:cNvSpPr>
            <a:spLocks noGrp="1"/>
          </p:cNvSpPr>
          <p:nvPr>
            <p:ph sz="half" idx="1"/>
          </p:nvPr>
        </p:nvSpPr>
        <p:spPr>
          <a:xfrm>
            <a:off x="134224" y="365125"/>
            <a:ext cx="2369694" cy="5811838"/>
          </a:xfrm>
        </p:spPr>
        <p:txBody>
          <a:bodyPr>
            <a:normAutofit/>
          </a:bodyPr>
          <a:lstStyle/>
          <a:p>
            <a:pPr marL="0" indent="0">
              <a:buNone/>
            </a:pPr>
            <a:r>
              <a:rPr lang="fi-FI" sz="1200" u="sng" dirty="0">
                <a:latin typeface="Arial" panose="020B0604020202020204" pitchFamily="34" charset="0"/>
              </a:rPr>
              <a:t>28.11</a:t>
            </a:r>
            <a:r>
              <a:rPr lang="fi-FI" sz="1200" b="0" i="0" dirty="0">
                <a:effectLst/>
                <a:latin typeface="Arial" panose="020B0604020202020204" pitchFamily="34" charset="0"/>
              </a:rPr>
              <a:t> – </a:t>
            </a:r>
            <a:r>
              <a:rPr lang="fi-FI" sz="1200" b="0" i="0" u="none" strike="noStrike" dirty="0">
                <a:effectLst/>
                <a:latin typeface="Arial" panose="020B0604020202020204" pitchFamily="34" charset="0"/>
                <a:hlinkClick r:id="rId2" tooltip="Nokian vesikriisi">
                  <a:extLst>
                    <a:ext uri="{A12FA001-AC4F-418D-AE19-62706E023703}">
                      <ahyp:hlinkClr xmlns:ahyp="http://schemas.microsoft.com/office/drawing/2018/hyperlinkcolor" val="tx"/>
                    </a:ext>
                  </a:extLst>
                </a:hlinkClick>
              </a:rPr>
              <a:t>Nokian kaupungin vesikriisi</a:t>
            </a:r>
            <a:r>
              <a:rPr lang="fi-FI" sz="1200" b="0" i="0" dirty="0">
                <a:effectLst/>
                <a:latin typeface="Arial" panose="020B0604020202020204" pitchFamily="34" charset="0"/>
              </a:rPr>
              <a:t> alkoi</a:t>
            </a:r>
          </a:p>
          <a:p>
            <a:pPr marL="0" indent="0">
              <a:buNone/>
            </a:pPr>
            <a:r>
              <a:rPr lang="fi-FI" sz="1200" u="sng" dirty="0">
                <a:latin typeface="Arial" panose="020B0604020202020204" pitchFamily="34" charset="0"/>
              </a:rPr>
              <a:t>31.12</a:t>
            </a:r>
            <a:r>
              <a:rPr lang="fi-FI" sz="1200" b="0" i="0" dirty="0">
                <a:effectLst/>
                <a:latin typeface="Arial" panose="020B0604020202020204" pitchFamily="34" charset="0"/>
              </a:rPr>
              <a:t> – </a:t>
            </a:r>
            <a:r>
              <a:rPr lang="fi-FI" sz="1200" b="0" i="0" u="none" strike="noStrike" dirty="0">
                <a:effectLst/>
                <a:latin typeface="Arial" panose="020B0604020202020204" pitchFamily="34" charset="0"/>
                <a:hlinkClick r:id="rId3" tooltip="Suomen Pankki">
                  <a:extLst>
                    <a:ext uri="{A12FA001-AC4F-418D-AE19-62706E023703}">
                      <ahyp:hlinkClr xmlns:ahyp="http://schemas.microsoft.com/office/drawing/2018/hyperlinkcolor" val="tx"/>
                    </a:ext>
                  </a:extLst>
                </a:hlinkClick>
              </a:rPr>
              <a:t>Suomen Pankki</a:t>
            </a:r>
            <a:r>
              <a:rPr lang="fi-FI" sz="1200" b="0" i="0" dirty="0">
                <a:effectLst/>
                <a:latin typeface="Arial" panose="020B0604020202020204" pitchFamily="34" charset="0"/>
              </a:rPr>
              <a:t> lopetti vuosina </a:t>
            </a:r>
            <a:r>
              <a:rPr lang="fi-FI" sz="1200" b="0" i="0" u="none" strike="noStrike" dirty="0">
                <a:effectLst/>
                <a:latin typeface="Arial" panose="020B0604020202020204" pitchFamily="34" charset="0"/>
                <a:hlinkClick r:id="rId4" tooltip="1964">
                  <a:extLst>
                    <a:ext uri="{A12FA001-AC4F-418D-AE19-62706E023703}">
                      <ahyp:hlinkClr xmlns:ahyp="http://schemas.microsoft.com/office/drawing/2018/hyperlinkcolor" val="tx"/>
                    </a:ext>
                  </a:extLst>
                </a:hlinkClick>
              </a:rPr>
              <a:t>1964</a:t>
            </a:r>
            <a:r>
              <a:rPr lang="fi-FI" sz="1200" b="0" i="0" dirty="0">
                <a:effectLst/>
                <a:latin typeface="Arial" panose="020B0604020202020204" pitchFamily="34" charset="0"/>
              </a:rPr>
              <a:t>–</a:t>
            </a:r>
            <a:r>
              <a:rPr lang="fi-FI" sz="1200" b="0" i="0" u="none" strike="noStrike" dirty="0">
                <a:effectLst/>
                <a:latin typeface="Arial" panose="020B0604020202020204" pitchFamily="34" charset="0"/>
                <a:hlinkClick r:id="rId5" tooltip="1993">
                  <a:extLst>
                    <a:ext uri="{A12FA001-AC4F-418D-AE19-62706E023703}">
                      <ahyp:hlinkClr xmlns:ahyp="http://schemas.microsoft.com/office/drawing/2018/hyperlinkcolor" val="tx"/>
                    </a:ext>
                  </a:extLst>
                </a:hlinkClick>
              </a:rPr>
              <a:t>1993</a:t>
            </a:r>
            <a:r>
              <a:rPr lang="fi-FI" sz="1200" b="0" i="0" dirty="0">
                <a:effectLst/>
                <a:latin typeface="Arial" panose="020B0604020202020204" pitchFamily="34" charset="0"/>
              </a:rPr>
              <a:t> käytössä olleiden hopeisten yhden markan kolikoiden, vuosina </a:t>
            </a:r>
            <a:r>
              <a:rPr lang="fi-FI" sz="1200" b="0" i="0" u="none" strike="noStrike" dirty="0">
                <a:effectLst/>
                <a:latin typeface="Arial" panose="020B0604020202020204" pitchFamily="34" charset="0"/>
                <a:hlinkClick r:id="rId6" tooltip="1972">
                  <a:extLst>
                    <a:ext uri="{A12FA001-AC4F-418D-AE19-62706E023703}">
                      <ahyp:hlinkClr xmlns:ahyp="http://schemas.microsoft.com/office/drawing/2018/hyperlinkcolor" val="tx"/>
                    </a:ext>
                  </a:extLst>
                </a:hlinkClick>
              </a:rPr>
              <a:t>1972</a:t>
            </a:r>
            <a:r>
              <a:rPr lang="fi-FI" sz="1200" b="0" i="0" dirty="0">
                <a:effectLst/>
                <a:latin typeface="Arial" panose="020B0604020202020204" pitchFamily="34" charset="0"/>
              </a:rPr>
              <a:t>–1993 käytettyjen viiden markan kolikoiden ja vuosina </a:t>
            </a:r>
            <a:r>
              <a:rPr lang="fi-FI" sz="1200" b="0" i="0" u="none" strike="noStrike" dirty="0">
                <a:effectLst/>
                <a:latin typeface="Arial" panose="020B0604020202020204" pitchFamily="34" charset="0"/>
                <a:hlinkClick r:id="rId7" tooltip="1967">
                  <a:extLst>
                    <a:ext uri="{A12FA001-AC4F-418D-AE19-62706E023703}">
                      <ahyp:hlinkClr xmlns:ahyp="http://schemas.microsoft.com/office/drawing/2018/hyperlinkcolor" val="tx"/>
                    </a:ext>
                  </a:extLst>
                </a:hlinkClick>
              </a:rPr>
              <a:t>1967</a:t>
            </a:r>
            <a:r>
              <a:rPr lang="fi-FI" sz="1200" b="0" i="0" dirty="0">
                <a:effectLst/>
                <a:latin typeface="Arial" panose="020B0604020202020204" pitchFamily="34" charset="0"/>
              </a:rPr>
              <a:t>–</a:t>
            </a:r>
            <a:r>
              <a:rPr lang="fi-FI" sz="1200" b="0" i="0" u="none" strike="noStrike" dirty="0">
                <a:effectLst/>
                <a:latin typeface="Arial" panose="020B0604020202020204" pitchFamily="34" charset="0"/>
                <a:hlinkClick r:id="rId8" tooltip="1985">
                  <a:extLst>
                    <a:ext uri="{A12FA001-AC4F-418D-AE19-62706E023703}">
                      <ahyp:hlinkClr xmlns:ahyp="http://schemas.microsoft.com/office/drawing/2018/hyperlinkcolor" val="tx"/>
                    </a:ext>
                  </a:extLst>
                </a:hlinkClick>
              </a:rPr>
              <a:t>1985</a:t>
            </a:r>
            <a:r>
              <a:rPr lang="fi-FI" sz="1200" b="0" i="0" dirty="0">
                <a:effectLst/>
                <a:latin typeface="Arial" panose="020B0604020202020204" pitchFamily="34" charset="0"/>
              </a:rPr>
              <a:t> lyötyjen juhlarahojen lunastamisen. Suomen Pankki myi palautetut kolikot </a:t>
            </a:r>
            <a:r>
              <a:rPr lang="fi-FI" sz="1200" b="0" i="0" u="none" strike="noStrike" dirty="0">
                <a:effectLst/>
                <a:latin typeface="Arial" panose="020B0604020202020204" pitchFamily="34" charset="0"/>
                <a:hlinkClick r:id="rId9" tooltip="Valtiovarainministeriö">
                  <a:extLst>
                    <a:ext uri="{A12FA001-AC4F-418D-AE19-62706E023703}">
                      <ahyp:hlinkClr xmlns:ahyp="http://schemas.microsoft.com/office/drawing/2018/hyperlinkcolor" val="tx"/>
                    </a:ext>
                  </a:extLst>
                </a:hlinkClick>
              </a:rPr>
              <a:t>valtiovarainministeriölle</a:t>
            </a:r>
            <a:r>
              <a:rPr lang="fi-FI" sz="1200" b="0" i="0" dirty="0">
                <a:effectLst/>
                <a:latin typeface="Arial" panose="020B0604020202020204" pitchFamily="34" charset="0"/>
              </a:rPr>
              <a:t>, minkä jälkeen ne sulatettiin uusien rahojen raaka-aineeksi.</a:t>
            </a:r>
          </a:p>
          <a:p>
            <a:endParaRPr lang="fi-FI" sz="1200" dirty="0">
              <a:latin typeface="Arial" panose="020B0604020202020204" pitchFamily="34" charset="0"/>
              <a:cs typeface="Arial" panose="020B0604020202020204" pitchFamily="34" charset="0"/>
            </a:endParaRPr>
          </a:p>
        </p:txBody>
      </p:sp>
      <p:sp>
        <p:nvSpPr>
          <p:cNvPr id="4" name="Sisällön paikkamerkki 3">
            <a:extLst>
              <a:ext uri="{FF2B5EF4-FFF2-40B4-BE49-F238E27FC236}">
                <a16:creationId xmlns:a16="http://schemas.microsoft.com/office/drawing/2014/main" id="{B0059263-3B9C-4C06-BDD8-2FA5FAE43A9B}"/>
              </a:ext>
            </a:extLst>
          </p:cNvPr>
          <p:cNvSpPr>
            <a:spLocks noGrp="1"/>
          </p:cNvSpPr>
          <p:nvPr>
            <p:ph sz="half" idx="2"/>
          </p:nvPr>
        </p:nvSpPr>
        <p:spPr>
          <a:xfrm>
            <a:off x="2597920" y="696286"/>
            <a:ext cx="8755880" cy="5480677"/>
          </a:xfrm>
        </p:spPr>
        <p:txBody>
          <a:bodyPr>
            <a:normAutofit/>
          </a:bodyPr>
          <a:lstStyle/>
          <a:p>
            <a:pPr marL="370840" indent="0">
              <a:buNone/>
            </a:pPr>
            <a:r>
              <a:rPr lang="fi-FI" sz="1800" b="1" dirty="0">
                <a:effectLst/>
                <a:latin typeface="Arial" panose="020B0604020202020204" pitchFamily="34" charset="0"/>
                <a:ea typeface="Times New Roman" panose="02020603050405020304" pitchFamily="18" charset="0"/>
                <a:cs typeface="Arial" panose="020B0604020202020204" pitchFamily="34" charset="0"/>
              </a:rPr>
              <a:t>Valtakunnallinen SAK:n</a:t>
            </a:r>
            <a:r>
              <a:rPr lang="fi-FI" sz="1800" dirty="0">
                <a:effectLst/>
                <a:latin typeface="Arial" panose="020B0604020202020204" pitchFamily="34" charset="0"/>
                <a:ea typeface="Times New Roman" panose="02020603050405020304" pitchFamily="18" charset="0"/>
                <a:cs typeface="Arial" panose="020B0604020202020204" pitchFamily="34" charset="0"/>
              </a:rPr>
              <a:t> Työn puolesta – toimintapäivä järjestettiin joukkoirtisanomisten ja yritysten ulkomaille muuttamisen vastustamiseksi. </a:t>
            </a:r>
            <a:r>
              <a:rPr lang="fi-FI" sz="1800" b="1" dirty="0">
                <a:effectLst/>
                <a:latin typeface="Arial" panose="020B0604020202020204" pitchFamily="34" charset="0"/>
                <a:ea typeface="Times New Roman" panose="02020603050405020304" pitchFamily="18" charset="0"/>
                <a:cs typeface="Arial" panose="020B0604020202020204" pitchFamily="34" charset="0"/>
              </a:rPr>
              <a:t>Paikallisjärjestö</a:t>
            </a:r>
            <a:r>
              <a:rPr lang="fi-FI" sz="1800" dirty="0">
                <a:effectLst/>
                <a:latin typeface="Arial" panose="020B0604020202020204" pitchFamily="34" charset="0"/>
                <a:ea typeface="Times New Roman" panose="02020603050405020304" pitchFamily="18" charset="0"/>
                <a:cs typeface="Arial" panose="020B0604020202020204" pitchFamily="34" charset="0"/>
              </a:rPr>
              <a:t> järjesti nimien listakeräykset kahvitarjoiluineen PAM Hotelli- ja ravintola-alan toimistolla ja työttömien kahvila Tietoteossa. Lisäksi SAK:n luottamusmiehet keräsivät allekirjoituksia kannanottoon lukuisilla työpaikoilla. </a:t>
            </a:r>
            <a:endParaRPr lang="fi-FI" sz="1800" dirty="0">
              <a:latin typeface="Arial" panose="020B0604020202020204" pitchFamily="34" charset="0"/>
              <a:ea typeface="Times New Roman" panose="02020603050405020304" pitchFamily="18" charset="0"/>
              <a:cs typeface="Times New Roman" panose="02020603050405020304" pitchFamily="18" charset="0"/>
            </a:endParaRPr>
          </a:p>
          <a:p>
            <a:pPr marL="370840" indent="0">
              <a:buNone/>
            </a:pPr>
            <a:r>
              <a:rPr lang="fi-FI" sz="1800" b="1" dirty="0">
                <a:effectLst/>
                <a:latin typeface="Arial" panose="020B0604020202020204" pitchFamily="34" charset="0"/>
                <a:ea typeface="Times New Roman" panose="02020603050405020304" pitchFamily="18" charset="0"/>
              </a:rPr>
              <a:t>Tupo-neuvotteluissa</a:t>
            </a:r>
            <a:r>
              <a:rPr lang="fi-FI" sz="1800" dirty="0">
                <a:effectLst/>
                <a:latin typeface="Arial" panose="020B0604020202020204" pitchFamily="34" charset="0"/>
                <a:ea typeface="Times New Roman" panose="02020603050405020304" pitchFamily="18" charset="0"/>
              </a:rPr>
              <a:t> päästiin neuvottelutulokseen riittävän kattavasti, vain muutama liitto jäi Tupon ulkopuolelle. Tupo-neuvotteluihin vaikutti myös linja-autoalan lakko pätkätyöläisten asemasta.</a:t>
            </a:r>
            <a:endParaRPr lang="fi-FI" sz="1800" dirty="0">
              <a:effectLst/>
              <a:latin typeface="Times New Roman" panose="02020603050405020304" pitchFamily="18" charset="0"/>
              <a:ea typeface="Times New Roman" panose="02020603050405020304" pitchFamily="18" charset="0"/>
            </a:endParaRPr>
          </a:p>
          <a:p>
            <a:pPr marL="371475" indent="0">
              <a:buNone/>
            </a:pPr>
            <a:r>
              <a:rPr lang="fi-FI" sz="1800" b="1" dirty="0">
                <a:effectLst/>
                <a:latin typeface="Arial" panose="020B0604020202020204" pitchFamily="34" charset="0"/>
                <a:ea typeface="Calibri" panose="020F0502020204030204" pitchFamily="34" charset="0"/>
                <a:cs typeface="Times New Roman" panose="02020603050405020304" pitchFamily="18" charset="0"/>
              </a:rPr>
              <a:t>2005 Käynnistimme</a:t>
            </a:r>
            <a:r>
              <a:rPr lang="fi-FI" sz="1800" dirty="0">
                <a:effectLst/>
                <a:latin typeface="Arial" panose="020B0604020202020204" pitchFamily="34" charset="0"/>
                <a:ea typeface="Calibri" panose="020F0502020204030204" pitchFamily="34" charset="0"/>
                <a:cs typeface="Times New Roman" panose="02020603050405020304" pitchFamily="18" charset="0"/>
              </a:rPr>
              <a:t> Itä-Savon alueelle SAK:laisen luottamusmiesten verkoston, joka auttaisi luottamusmiesten väliseen vuorovaikutukseen ja antaisi voimavaroja henkilökohtaisessa jaksamisessa sekä yhteiskuntavaikuttamiseen. </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371475" indent="0">
              <a:buNone/>
              <a:tabLst>
                <a:tab pos="3060065" algn="ctr"/>
                <a:tab pos="6120130" algn="r"/>
                <a:tab pos="828040" algn="l"/>
              </a:tabLst>
            </a:pPr>
            <a:r>
              <a:rPr lang="fi-FI" sz="1800" b="1" dirty="0">
                <a:effectLst/>
                <a:latin typeface="Arial" panose="020B0604020202020204" pitchFamily="34" charset="0"/>
                <a:ea typeface="Times New Roman" panose="02020603050405020304" pitchFamily="18" charset="0"/>
              </a:rPr>
              <a:t>Kansalaistapaamisessa</a:t>
            </a:r>
            <a:r>
              <a:rPr lang="fi-FI" sz="1800" dirty="0">
                <a:effectLst/>
                <a:latin typeface="Arial" panose="020B0604020202020204" pitchFamily="34" charset="0"/>
                <a:ea typeface="Times New Roman" panose="02020603050405020304" pitchFamily="18" charset="0"/>
              </a:rPr>
              <a:t> 2006 Pietari Kylliäisessä SAK tarjosi aamupuuron ja järjestön tavoitteita seuraavalle eduskuntakaudelle esitteli apulaisjohtaja Matti Viialainen.</a:t>
            </a:r>
            <a:endParaRPr lang="fi-FI" sz="1800" dirty="0">
              <a:effectLst/>
              <a:latin typeface="Times New Roman" panose="02020603050405020304" pitchFamily="18" charset="0"/>
              <a:ea typeface="Times New Roman" panose="02020603050405020304" pitchFamily="18" charset="0"/>
            </a:endParaRPr>
          </a:p>
          <a:p>
            <a:endParaRPr lang="fi-FI" dirty="0"/>
          </a:p>
        </p:txBody>
      </p:sp>
    </p:spTree>
    <p:extLst>
      <p:ext uri="{BB962C8B-B14F-4D97-AF65-F5344CB8AC3E}">
        <p14:creationId xmlns:p14="http://schemas.microsoft.com/office/powerpoint/2010/main" val="4987931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0EBA59E-1DB0-4478-9DBC-EDA6FD881782}"/>
              </a:ext>
            </a:extLst>
          </p:cNvPr>
          <p:cNvSpPr>
            <a:spLocks noGrp="1"/>
          </p:cNvSpPr>
          <p:nvPr>
            <p:ph type="title"/>
          </p:nvPr>
        </p:nvSpPr>
        <p:spPr>
          <a:xfrm>
            <a:off x="2597920" y="365125"/>
            <a:ext cx="8755879" cy="45719"/>
          </a:xfrm>
        </p:spPr>
        <p:txBody>
          <a:bodyPr>
            <a:normAutofit fontScale="90000"/>
          </a:bodyPr>
          <a:lstStyle/>
          <a:p>
            <a:endParaRPr lang="fi-FI" dirty="0"/>
          </a:p>
        </p:txBody>
      </p:sp>
      <p:sp>
        <p:nvSpPr>
          <p:cNvPr id="3" name="Sisällön paikkamerkki 2">
            <a:extLst>
              <a:ext uri="{FF2B5EF4-FFF2-40B4-BE49-F238E27FC236}">
                <a16:creationId xmlns:a16="http://schemas.microsoft.com/office/drawing/2014/main" id="{5BA8197F-7430-4359-B964-FBB33D29CCB1}"/>
              </a:ext>
            </a:extLst>
          </p:cNvPr>
          <p:cNvSpPr>
            <a:spLocks noGrp="1"/>
          </p:cNvSpPr>
          <p:nvPr>
            <p:ph sz="half" idx="1"/>
          </p:nvPr>
        </p:nvSpPr>
        <p:spPr>
          <a:xfrm>
            <a:off x="251670" y="214122"/>
            <a:ext cx="2185136" cy="6052453"/>
          </a:xfrm>
        </p:spPr>
        <p:txBody>
          <a:bodyPr>
            <a:normAutofit lnSpcReduction="10000"/>
          </a:bodyPr>
          <a:lstStyle/>
          <a:p>
            <a:pPr marL="0" indent="0">
              <a:buNone/>
            </a:pPr>
            <a:r>
              <a:rPr lang="fi-FI" sz="1200" dirty="0">
                <a:latin typeface="Arial" panose="020B0604020202020204" pitchFamily="34" charset="0"/>
                <a:cs typeface="Arial" panose="020B0604020202020204" pitchFamily="34" charset="0"/>
              </a:rPr>
              <a:t>2008</a:t>
            </a:r>
          </a:p>
          <a:p>
            <a:pPr marL="0" indent="0">
              <a:buNone/>
            </a:pPr>
            <a:r>
              <a:rPr lang="fi-FI" sz="1200" b="0" i="0" dirty="0">
                <a:effectLst/>
                <a:latin typeface="Arial" panose="020B0604020202020204" pitchFamily="34" charset="0"/>
              </a:rPr>
              <a:t>1.1.– </a:t>
            </a:r>
            <a:r>
              <a:rPr lang="fi-FI" sz="1200" b="0" i="0" u="none" strike="noStrike" dirty="0">
                <a:effectLst/>
                <a:latin typeface="Arial" panose="020B0604020202020204" pitchFamily="34" charset="0"/>
                <a:hlinkClick r:id="rId2" tooltip="Malta">
                  <a:extLst>
                    <a:ext uri="{A12FA001-AC4F-418D-AE19-62706E023703}">
                      <ahyp:hlinkClr xmlns:ahyp="http://schemas.microsoft.com/office/drawing/2018/hyperlinkcolor" val="tx"/>
                    </a:ext>
                  </a:extLst>
                </a:hlinkClick>
              </a:rPr>
              <a:t>Malta</a:t>
            </a:r>
            <a:r>
              <a:rPr lang="fi-FI" sz="1200" b="0" i="0" dirty="0">
                <a:effectLst/>
                <a:latin typeface="Arial" panose="020B0604020202020204" pitchFamily="34" charset="0"/>
              </a:rPr>
              <a:t> ja </a:t>
            </a:r>
            <a:r>
              <a:rPr lang="fi-FI" sz="1200" b="0" i="0" u="none" strike="noStrike" dirty="0">
                <a:effectLst/>
                <a:latin typeface="Arial" panose="020B0604020202020204" pitchFamily="34" charset="0"/>
                <a:hlinkClick r:id="rId3" tooltip="Kyproksen tasavalta">
                  <a:extLst>
                    <a:ext uri="{A12FA001-AC4F-418D-AE19-62706E023703}">
                      <ahyp:hlinkClr xmlns:ahyp="http://schemas.microsoft.com/office/drawing/2018/hyperlinkcolor" val="tx"/>
                    </a:ext>
                  </a:extLst>
                </a:hlinkClick>
              </a:rPr>
              <a:t>Kypros</a:t>
            </a:r>
            <a:r>
              <a:rPr lang="fi-FI" sz="1200" b="0" i="0" dirty="0">
                <a:effectLst/>
                <a:latin typeface="Arial" panose="020B0604020202020204" pitchFamily="34" charset="0"/>
              </a:rPr>
              <a:t> liittyivät </a:t>
            </a:r>
            <a:r>
              <a:rPr lang="fi-FI" sz="1200" b="0" i="0" u="none" strike="noStrike" dirty="0">
                <a:effectLst/>
                <a:latin typeface="Arial" panose="020B0604020202020204" pitchFamily="34" charset="0"/>
                <a:hlinkClick r:id="rId4" tooltip="Euroalue">
                  <a:extLst>
                    <a:ext uri="{A12FA001-AC4F-418D-AE19-62706E023703}">
                      <ahyp:hlinkClr xmlns:ahyp="http://schemas.microsoft.com/office/drawing/2018/hyperlinkcolor" val="tx"/>
                    </a:ext>
                  </a:extLst>
                </a:hlinkClick>
              </a:rPr>
              <a:t>euroalueeseen</a:t>
            </a:r>
            <a:r>
              <a:rPr lang="fi-FI" sz="1200" b="0" i="0" dirty="0">
                <a:effectLst/>
                <a:latin typeface="Arial" panose="020B0604020202020204" pitchFamily="34" charset="0"/>
              </a:rPr>
              <a:t>.</a:t>
            </a:r>
          </a:p>
          <a:p>
            <a:pPr marL="0" indent="0">
              <a:buNone/>
            </a:pPr>
            <a:r>
              <a:rPr lang="fi-FI" sz="1200" b="0" i="0" dirty="0">
                <a:effectLst/>
                <a:latin typeface="Arial" panose="020B0604020202020204" pitchFamily="34" charset="0"/>
              </a:rPr>
              <a:t>1.1.– </a:t>
            </a:r>
            <a:r>
              <a:rPr lang="fi-FI" sz="1200" b="0" i="0" u="none" strike="noStrike" dirty="0">
                <a:effectLst/>
                <a:latin typeface="Arial" panose="020B0604020202020204" pitchFamily="34" charset="0"/>
                <a:hlinkClick r:id="rId5" tooltip="Museoajoneuvo">
                  <a:extLst>
                    <a:ext uri="{A12FA001-AC4F-418D-AE19-62706E023703}">
                      <ahyp:hlinkClr xmlns:ahyp="http://schemas.microsoft.com/office/drawing/2018/hyperlinkcolor" val="tx"/>
                    </a:ext>
                  </a:extLst>
                </a:hlinkClick>
              </a:rPr>
              <a:t>Museoajoneuvon</a:t>
            </a:r>
            <a:r>
              <a:rPr lang="fi-FI" sz="1200" b="0" i="0" dirty="0">
                <a:effectLst/>
                <a:latin typeface="Arial" panose="020B0604020202020204" pitchFamily="34" charset="0"/>
              </a:rPr>
              <a:t> </a:t>
            </a:r>
            <a:r>
              <a:rPr lang="fi-FI" sz="1200" b="0" i="0" u="none" strike="noStrike" dirty="0">
                <a:effectLst/>
                <a:latin typeface="Arial" panose="020B0604020202020204" pitchFamily="34" charset="0"/>
                <a:hlinkClick r:id="rId6" tooltip="Ikäraja">
                  <a:extLst>
                    <a:ext uri="{A12FA001-AC4F-418D-AE19-62706E023703}">
                      <ahyp:hlinkClr xmlns:ahyp="http://schemas.microsoft.com/office/drawing/2018/hyperlinkcolor" val="tx"/>
                    </a:ext>
                  </a:extLst>
                </a:hlinkClick>
              </a:rPr>
              <a:t>ikäraja</a:t>
            </a:r>
            <a:r>
              <a:rPr lang="fi-FI" sz="1200" b="0" i="0" dirty="0">
                <a:effectLst/>
                <a:latin typeface="Arial" panose="020B0604020202020204" pitchFamily="34" charset="0"/>
              </a:rPr>
              <a:t> nousi 30 vuoteen Suomessa.</a:t>
            </a:r>
          </a:p>
          <a:p>
            <a:pPr marL="0" indent="0">
              <a:buNone/>
            </a:pPr>
            <a:r>
              <a:rPr lang="fi-FI" sz="1200" u="sng" dirty="0">
                <a:latin typeface="Arial" panose="020B0604020202020204" pitchFamily="34" charset="0"/>
              </a:rPr>
              <a:t>2.3.</a:t>
            </a:r>
            <a:r>
              <a:rPr lang="fi-FI" sz="1200" b="0" i="0" dirty="0">
                <a:effectLst/>
                <a:latin typeface="Arial" panose="020B0604020202020204" pitchFamily="34" charset="0"/>
              </a:rPr>
              <a:t> – </a:t>
            </a:r>
            <a:r>
              <a:rPr lang="fi-FI" sz="1200" dirty="0">
                <a:latin typeface="Arial" panose="020B0604020202020204" pitchFamily="34" charset="0"/>
              </a:rPr>
              <a:t>Venäjän presidentinvaali </a:t>
            </a:r>
            <a:r>
              <a:rPr lang="fi-FI" sz="1200" b="0" i="0" dirty="0">
                <a:effectLst/>
                <a:latin typeface="Arial" panose="020B0604020202020204" pitchFamily="34" charset="0"/>
              </a:rPr>
              <a:t> </a:t>
            </a:r>
            <a:r>
              <a:rPr lang="fi-FI" sz="1200" b="0" i="0" u="none" strike="noStrike" dirty="0">
                <a:effectLst/>
                <a:latin typeface="Arial" panose="020B0604020202020204" pitchFamily="34" charset="0"/>
                <a:hlinkClick r:id="rId7" tooltip="Dmitri Medvedev">
                  <a:extLst>
                    <a:ext uri="{A12FA001-AC4F-418D-AE19-62706E023703}">
                      <ahyp:hlinkClr xmlns:ahyp="http://schemas.microsoft.com/office/drawing/2018/hyperlinkcolor" val="tx"/>
                    </a:ext>
                  </a:extLst>
                </a:hlinkClick>
              </a:rPr>
              <a:t>Dmitri Medvedev</a:t>
            </a:r>
            <a:r>
              <a:rPr lang="fi-FI" sz="1200" b="0" i="0" dirty="0">
                <a:effectLst/>
                <a:latin typeface="Arial" panose="020B0604020202020204" pitchFamily="34" charset="0"/>
              </a:rPr>
              <a:t> valittiin odotetusti jo ensimmäisellä kierroksella. Hän sai noin 70 % äänistä.</a:t>
            </a:r>
          </a:p>
          <a:p>
            <a:pPr marL="0" indent="0">
              <a:buNone/>
            </a:pPr>
            <a:r>
              <a:rPr lang="fi-FI" sz="1200" u="sng" dirty="0">
                <a:latin typeface="Arial" panose="020B0604020202020204" pitchFamily="34" charset="0"/>
              </a:rPr>
              <a:t>10.9.</a:t>
            </a:r>
            <a:r>
              <a:rPr lang="fi-FI" sz="1200" b="0" i="0" dirty="0">
                <a:effectLst/>
                <a:latin typeface="Arial" panose="020B0604020202020204" pitchFamily="34" charset="0"/>
              </a:rPr>
              <a:t> – Metsäyhtiöt </a:t>
            </a:r>
            <a:r>
              <a:rPr lang="fi-FI" sz="1200" b="0" i="0" u="none" strike="noStrike" dirty="0">
                <a:effectLst/>
                <a:latin typeface="Arial" panose="020B0604020202020204" pitchFamily="34" charset="0"/>
                <a:hlinkClick r:id="rId8" tooltip="Stora Enso">
                  <a:extLst>
                    <a:ext uri="{A12FA001-AC4F-418D-AE19-62706E023703}">
                      <ahyp:hlinkClr xmlns:ahyp="http://schemas.microsoft.com/office/drawing/2018/hyperlinkcolor" val="tx"/>
                    </a:ext>
                  </a:extLst>
                </a:hlinkClick>
              </a:rPr>
              <a:t>Stora Enso</a:t>
            </a:r>
            <a:r>
              <a:rPr lang="fi-FI" sz="1200" b="0" i="0" dirty="0">
                <a:effectLst/>
                <a:latin typeface="Arial" panose="020B0604020202020204" pitchFamily="34" charset="0"/>
              </a:rPr>
              <a:t> ja </a:t>
            </a:r>
            <a:r>
              <a:rPr lang="fi-FI" sz="1200" b="0" i="0" u="none" strike="noStrike" dirty="0">
                <a:effectLst/>
                <a:latin typeface="Arial" panose="020B0604020202020204" pitchFamily="34" charset="0"/>
                <a:hlinkClick r:id="rId9" tooltip="UPM">
                  <a:extLst>
                    <a:ext uri="{A12FA001-AC4F-418D-AE19-62706E023703}">
                      <ahyp:hlinkClr xmlns:ahyp="http://schemas.microsoft.com/office/drawing/2018/hyperlinkcolor" val="tx"/>
                    </a:ext>
                  </a:extLst>
                </a:hlinkClick>
              </a:rPr>
              <a:t>UPM</a:t>
            </a:r>
            <a:r>
              <a:rPr lang="fi-FI" sz="1200" b="0" i="0" dirty="0">
                <a:effectLst/>
                <a:latin typeface="Arial" panose="020B0604020202020204" pitchFamily="34" charset="0"/>
              </a:rPr>
              <a:t> ilmoittivat vähentävänsä noin 1 700 työpaikkaa </a:t>
            </a:r>
            <a:r>
              <a:rPr lang="fi-FI" sz="1200" b="0" i="0" u="none" strike="noStrike" dirty="0">
                <a:effectLst/>
                <a:latin typeface="Arial" panose="020B0604020202020204" pitchFamily="34" charset="0"/>
                <a:hlinkClick r:id="rId10" tooltip="Kajaani">
                  <a:extLst>
                    <a:ext uri="{A12FA001-AC4F-418D-AE19-62706E023703}">
                      <ahyp:hlinkClr xmlns:ahyp="http://schemas.microsoft.com/office/drawing/2018/hyperlinkcolor" val="tx"/>
                    </a:ext>
                  </a:extLst>
                </a:hlinkClick>
              </a:rPr>
              <a:t>Kajaanin</a:t>
            </a:r>
            <a:r>
              <a:rPr lang="fi-FI" sz="1200" b="0" i="0" dirty="0">
                <a:effectLst/>
                <a:latin typeface="Arial" panose="020B0604020202020204" pitchFamily="34" charset="0"/>
              </a:rPr>
              <a:t>, </a:t>
            </a:r>
            <a:r>
              <a:rPr lang="fi-FI" sz="1200" b="0" i="0" u="none" strike="noStrike" dirty="0">
                <a:effectLst/>
                <a:latin typeface="Arial" panose="020B0604020202020204" pitchFamily="34" charset="0"/>
                <a:hlinkClick r:id="rId11" tooltip="Valkeakoski">
                  <a:extLst>
                    <a:ext uri="{A12FA001-AC4F-418D-AE19-62706E023703}">
                      <ahyp:hlinkClr xmlns:ahyp="http://schemas.microsoft.com/office/drawing/2018/hyperlinkcolor" val="tx"/>
                    </a:ext>
                  </a:extLst>
                </a:hlinkClick>
              </a:rPr>
              <a:t>Valkeakosken</a:t>
            </a:r>
            <a:r>
              <a:rPr lang="fi-FI" sz="1200" b="0" i="0" dirty="0">
                <a:effectLst/>
                <a:latin typeface="Arial" panose="020B0604020202020204" pitchFamily="34" charset="0"/>
              </a:rPr>
              <a:t>, </a:t>
            </a:r>
            <a:r>
              <a:rPr lang="fi-FI" sz="1200" b="0" i="0" u="none" strike="noStrike" dirty="0">
                <a:effectLst/>
                <a:latin typeface="Arial" panose="020B0604020202020204" pitchFamily="34" charset="0"/>
                <a:hlinkClick r:id="rId12" tooltip="Varkaus (kaupunki)">
                  <a:extLst>
                    <a:ext uri="{A12FA001-AC4F-418D-AE19-62706E023703}">
                      <ahyp:hlinkClr xmlns:ahyp="http://schemas.microsoft.com/office/drawing/2018/hyperlinkcolor" val="tx"/>
                    </a:ext>
                  </a:extLst>
                </a:hlinkClick>
              </a:rPr>
              <a:t>Varkauden</a:t>
            </a:r>
            <a:r>
              <a:rPr lang="fi-FI" sz="1200" b="0" i="0" dirty="0">
                <a:effectLst/>
                <a:latin typeface="Arial" panose="020B0604020202020204" pitchFamily="34" charset="0"/>
              </a:rPr>
              <a:t> ja </a:t>
            </a:r>
            <a:r>
              <a:rPr lang="fi-FI" sz="1200" b="0" i="0" u="none" strike="noStrike" dirty="0">
                <a:effectLst/>
                <a:latin typeface="Arial" panose="020B0604020202020204" pitchFamily="34" charset="0"/>
                <a:hlinkClick r:id="rId13" tooltip="Imatra">
                  <a:extLst>
                    <a:ext uri="{A12FA001-AC4F-418D-AE19-62706E023703}">
                      <ahyp:hlinkClr xmlns:ahyp="http://schemas.microsoft.com/office/drawing/2018/hyperlinkcolor" val="tx"/>
                    </a:ext>
                  </a:extLst>
                </a:hlinkClick>
              </a:rPr>
              <a:t>Imatran</a:t>
            </a:r>
            <a:r>
              <a:rPr lang="fi-FI" sz="1200" b="0" i="0" dirty="0">
                <a:effectLst/>
                <a:latin typeface="Arial" panose="020B0604020202020204" pitchFamily="34" charset="0"/>
              </a:rPr>
              <a:t> tehtailta. Saman verran työpaikkoja oli tarkoitus karsia myös ulkomailla.</a:t>
            </a:r>
          </a:p>
          <a:p>
            <a:pPr marL="0" indent="0">
              <a:buNone/>
            </a:pPr>
            <a:r>
              <a:rPr lang="fi-FI" sz="1200" u="sng" dirty="0">
                <a:latin typeface="Arial" panose="020B0604020202020204" pitchFamily="34" charset="0"/>
              </a:rPr>
              <a:t>15.9</a:t>
            </a:r>
            <a:r>
              <a:rPr lang="fi-FI" sz="1200" b="0" i="0" dirty="0">
                <a:effectLst/>
                <a:latin typeface="Arial" panose="020B0604020202020204" pitchFamily="34" charset="0"/>
              </a:rPr>
              <a:t> – Yhdysvaltalainen investointipankki </a:t>
            </a:r>
            <a:r>
              <a:rPr lang="fi-FI" sz="1200" b="0" i="0" u="none" strike="noStrike" dirty="0">
                <a:effectLst/>
                <a:latin typeface="Arial" panose="020B0604020202020204" pitchFamily="34" charset="0"/>
                <a:hlinkClick r:id="rId14" tooltip="Lehman Brothers">
                  <a:extLst>
                    <a:ext uri="{A12FA001-AC4F-418D-AE19-62706E023703}">
                      <ahyp:hlinkClr xmlns:ahyp="http://schemas.microsoft.com/office/drawing/2018/hyperlinkcolor" val="tx"/>
                    </a:ext>
                  </a:extLst>
                </a:hlinkClick>
              </a:rPr>
              <a:t>Lehman Brothers</a:t>
            </a:r>
            <a:r>
              <a:rPr lang="fi-FI" sz="1200" b="0" i="0" dirty="0">
                <a:effectLst/>
                <a:latin typeface="Arial" panose="020B0604020202020204" pitchFamily="34" charset="0"/>
              </a:rPr>
              <a:t> hakeutui </a:t>
            </a:r>
            <a:r>
              <a:rPr lang="fi-FI" sz="1200" b="0" i="0" u="none" strike="noStrike" dirty="0">
                <a:effectLst/>
                <a:latin typeface="Arial" panose="020B0604020202020204" pitchFamily="34" charset="0"/>
                <a:hlinkClick r:id="rId15" tooltip="Chapter 11">
                  <a:extLst>
                    <a:ext uri="{A12FA001-AC4F-418D-AE19-62706E023703}">
                      <ahyp:hlinkClr xmlns:ahyp="http://schemas.microsoft.com/office/drawing/2018/hyperlinkcolor" val="tx"/>
                    </a:ext>
                  </a:extLst>
                </a:hlinkClick>
              </a:rPr>
              <a:t>Chapter 11</a:t>
            </a:r>
            <a:r>
              <a:rPr lang="fi-FI" sz="1200" b="0" i="0" dirty="0">
                <a:effectLst/>
                <a:latin typeface="Arial" panose="020B0604020202020204" pitchFamily="34" charset="0"/>
              </a:rPr>
              <a:t> -menettelyn mukaiseen yrityssaneeraukseen.</a:t>
            </a:r>
          </a:p>
          <a:p>
            <a:pPr marL="0" indent="0">
              <a:buNone/>
            </a:pPr>
            <a:r>
              <a:rPr lang="fi-FI" sz="1200" b="0" i="0" dirty="0">
                <a:effectLst/>
                <a:latin typeface="Arial" panose="020B0604020202020204" pitchFamily="34" charset="0"/>
              </a:rPr>
              <a:t>25.9 – Yhdysvaltain suurin säästöpankki </a:t>
            </a:r>
            <a:r>
              <a:rPr lang="fi-FI" sz="1200" b="0" i="0" u="none" strike="noStrike" dirty="0">
                <a:effectLst/>
                <a:latin typeface="Arial" panose="020B0604020202020204" pitchFamily="34" charset="0"/>
                <a:hlinkClick r:id="rId16" tooltip="Washington Mutual">
                  <a:extLst>
                    <a:ext uri="{A12FA001-AC4F-418D-AE19-62706E023703}">
                      <ahyp:hlinkClr xmlns:ahyp="http://schemas.microsoft.com/office/drawing/2018/hyperlinkcolor" val="tx"/>
                    </a:ext>
                  </a:extLst>
                </a:hlinkClick>
              </a:rPr>
              <a:t>Washington Mutual</a:t>
            </a:r>
            <a:r>
              <a:rPr lang="fi-FI" sz="1200" b="0" i="0" dirty="0">
                <a:effectLst/>
                <a:latin typeface="Arial" panose="020B0604020202020204" pitchFamily="34" charset="0"/>
              </a:rPr>
              <a:t> kaatui. Tallettajat nostivat kymmenen päivän aikana </a:t>
            </a:r>
            <a:r>
              <a:rPr lang="fi-FI" sz="1200" b="0" i="0" u="none" strike="noStrike" dirty="0">
                <a:effectLst/>
                <a:latin typeface="Arial" panose="020B0604020202020204" pitchFamily="34" charset="0"/>
                <a:hlinkClick r:id="rId17" tooltip="15. syyskuuta">
                  <a:extLst>
                    <a:ext uri="{A12FA001-AC4F-418D-AE19-62706E023703}">
                      <ahyp:hlinkClr xmlns:ahyp="http://schemas.microsoft.com/office/drawing/2018/hyperlinkcolor" val="tx"/>
                    </a:ext>
                  </a:extLst>
                </a:hlinkClick>
              </a:rPr>
              <a:t>15. syyskuuta</a:t>
            </a:r>
            <a:r>
              <a:rPr lang="fi-FI" sz="1200" b="0" i="0" dirty="0">
                <a:effectLst/>
                <a:latin typeface="Arial" panose="020B0604020202020204" pitchFamily="34" charset="0"/>
              </a:rPr>
              <a:t> alkaen pankista 16,7 miljardia dollaria. Tämän seurauksena pankin likviditeetti laski alle tason, jolla toimintaa olisi voinut jatkaa</a:t>
            </a:r>
            <a:endParaRPr lang="fi-FI" sz="1200" dirty="0">
              <a:latin typeface="Arial" panose="020B0604020202020204" pitchFamily="34" charset="0"/>
              <a:cs typeface="Arial" panose="020B0604020202020204" pitchFamily="34" charset="0"/>
            </a:endParaRPr>
          </a:p>
        </p:txBody>
      </p:sp>
      <p:sp>
        <p:nvSpPr>
          <p:cNvPr id="4" name="Sisällön paikkamerkki 3">
            <a:extLst>
              <a:ext uri="{FF2B5EF4-FFF2-40B4-BE49-F238E27FC236}">
                <a16:creationId xmlns:a16="http://schemas.microsoft.com/office/drawing/2014/main" id="{B0059263-3B9C-4C06-BDD8-2FA5FAE43A9B}"/>
              </a:ext>
            </a:extLst>
          </p:cNvPr>
          <p:cNvSpPr>
            <a:spLocks noGrp="1"/>
          </p:cNvSpPr>
          <p:nvPr>
            <p:ph sz="half" idx="2"/>
          </p:nvPr>
        </p:nvSpPr>
        <p:spPr>
          <a:xfrm>
            <a:off x="2597920" y="696286"/>
            <a:ext cx="8755880" cy="5480677"/>
          </a:xfrm>
        </p:spPr>
        <p:txBody>
          <a:bodyPr>
            <a:normAutofit lnSpcReduction="10000"/>
          </a:bodyPr>
          <a:lstStyle/>
          <a:p>
            <a:pPr marL="371475" indent="0">
              <a:buNone/>
              <a:tabLst>
                <a:tab pos="3060065" algn="ctr"/>
                <a:tab pos="6120130" algn="r"/>
                <a:tab pos="828040" algn="l"/>
              </a:tabLst>
            </a:pPr>
            <a:r>
              <a:rPr lang="fi-FI" sz="1800" b="1" dirty="0">
                <a:effectLst/>
                <a:latin typeface="Arial" panose="020B0604020202020204" pitchFamily="34" charset="0"/>
                <a:ea typeface="Times New Roman" panose="02020603050405020304" pitchFamily="18" charset="0"/>
              </a:rPr>
              <a:t>2007 SAK täytti 100 vuotta</a:t>
            </a:r>
            <a:r>
              <a:rPr lang="fi-FI" sz="1800" dirty="0">
                <a:effectLst/>
                <a:latin typeface="Arial" panose="020B0604020202020204" pitchFamily="34" charset="0"/>
                <a:ea typeface="Times New Roman" panose="02020603050405020304" pitchFamily="18" charset="0"/>
              </a:rPr>
              <a:t>. Pääjuhla pidettiin Tampereella, jonne liittojen edustajat kokoontuivat SAK:ta juhlistamaan. Sunnuntaina oli valtuuston juhlaistunto. Ritva Suomalainen oli isännöimässä presidenttiä ja hänen puolisoaan ja piti puheen juhlavaltuustossa. </a:t>
            </a:r>
            <a:endParaRPr lang="fi-FI" sz="1800" dirty="0">
              <a:effectLst/>
              <a:latin typeface="Times New Roman" panose="02020603050405020304" pitchFamily="18" charset="0"/>
              <a:ea typeface="Times New Roman" panose="02020603050405020304" pitchFamily="18" charset="0"/>
            </a:endParaRPr>
          </a:p>
          <a:p>
            <a:pPr marL="370840" indent="0">
              <a:buNone/>
              <a:tabLst>
                <a:tab pos="3060065" algn="ctr"/>
                <a:tab pos="6120130" algn="r"/>
                <a:tab pos="828040" algn="l"/>
              </a:tabLst>
            </a:pPr>
            <a:r>
              <a:rPr lang="fi-FI" sz="1800" b="1" dirty="0">
                <a:effectLst/>
                <a:latin typeface="Arial" panose="020B0604020202020204" pitchFamily="34" charset="0"/>
                <a:ea typeface="Times New Roman" panose="02020603050405020304" pitchFamily="18" charset="0"/>
              </a:rPr>
              <a:t>Itä-Suomen</a:t>
            </a:r>
            <a:r>
              <a:rPr lang="fi-FI" sz="1800" dirty="0">
                <a:effectLst/>
                <a:latin typeface="Arial" panose="020B0604020202020204" pitchFamily="34" charset="0"/>
                <a:ea typeface="Times New Roman" panose="02020603050405020304" pitchFamily="18" charset="0"/>
              </a:rPr>
              <a:t> SAK:n aluejuhla oli Joensuussa. Toritapahtumassa, juhlaseminaarissa ja iltajuhlassa oli osallistujia satamäärin. Tilaisuuteen lähti paikallisjärjestöstämme linja-autolastillinen väkeä. </a:t>
            </a:r>
            <a:endParaRPr lang="fi-FI" sz="1800" dirty="0">
              <a:effectLst/>
              <a:latin typeface="Times New Roman" panose="02020603050405020304" pitchFamily="18" charset="0"/>
              <a:ea typeface="Times New Roman" panose="02020603050405020304" pitchFamily="18" charset="0"/>
            </a:endParaRPr>
          </a:p>
          <a:p>
            <a:pPr marL="370840" indent="0">
              <a:buNone/>
            </a:pPr>
            <a:r>
              <a:rPr lang="fi-FI" sz="1800" b="1" dirty="0">
                <a:effectLst/>
                <a:latin typeface="Arial" panose="020B0604020202020204" pitchFamily="34" charset="0"/>
                <a:ea typeface="Calibri" panose="020F0502020204030204" pitchFamily="34" charset="0"/>
                <a:cs typeface="Times New Roman" panose="02020603050405020304" pitchFamily="18" charset="0"/>
              </a:rPr>
              <a:t>Paikallisjärjestö</a:t>
            </a:r>
            <a:r>
              <a:rPr lang="fi-FI" sz="1800" dirty="0">
                <a:effectLst/>
                <a:latin typeface="Arial" panose="020B0604020202020204" pitchFamily="34" charset="0"/>
                <a:ea typeface="Calibri" panose="020F0502020204030204" pitchFamily="34" charset="0"/>
                <a:cs typeface="Times New Roman" panose="02020603050405020304" pitchFamily="18" charset="0"/>
              </a:rPr>
              <a:t> Tarjosi juhlakahvit Savonlinnan torilla. Kahvituksen yhteydessä oli kysely ay-tietoudesta, johon vastasi 55 henkilöä eli positiivista näkyvyyttä tuli. Juhlakahveja tarjosivat myös JHL 567 kaupungintalolla ja koulutuskuntayhtymässä, myös Vaatetustyöntekijät ja Punkaharjun puu järjestivät kahvituksen.</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i-FI" dirty="0"/>
          </a:p>
        </p:txBody>
      </p:sp>
    </p:spTree>
    <p:extLst>
      <p:ext uri="{BB962C8B-B14F-4D97-AF65-F5344CB8AC3E}">
        <p14:creationId xmlns:p14="http://schemas.microsoft.com/office/powerpoint/2010/main" val="29945879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0EBA59E-1DB0-4478-9DBC-EDA6FD881782}"/>
              </a:ext>
            </a:extLst>
          </p:cNvPr>
          <p:cNvSpPr>
            <a:spLocks noGrp="1"/>
          </p:cNvSpPr>
          <p:nvPr>
            <p:ph type="title"/>
          </p:nvPr>
        </p:nvSpPr>
        <p:spPr>
          <a:xfrm>
            <a:off x="2597920" y="365125"/>
            <a:ext cx="8755879" cy="45719"/>
          </a:xfrm>
        </p:spPr>
        <p:txBody>
          <a:bodyPr>
            <a:normAutofit fontScale="90000"/>
          </a:bodyPr>
          <a:lstStyle/>
          <a:p>
            <a:endParaRPr lang="fi-FI" dirty="0"/>
          </a:p>
        </p:txBody>
      </p:sp>
      <p:sp>
        <p:nvSpPr>
          <p:cNvPr id="3" name="Sisällön paikkamerkki 2">
            <a:extLst>
              <a:ext uri="{FF2B5EF4-FFF2-40B4-BE49-F238E27FC236}">
                <a16:creationId xmlns:a16="http://schemas.microsoft.com/office/drawing/2014/main" id="{5BA8197F-7430-4359-B964-FBB33D29CCB1}"/>
              </a:ext>
            </a:extLst>
          </p:cNvPr>
          <p:cNvSpPr>
            <a:spLocks noGrp="1"/>
          </p:cNvSpPr>
          <p:nvPr>
            <p:ph sz="half" idx="1"/>
          </p:nvPr>
        </p:nvSpPr>
        <p:spPr>
          <a:xfrm>
            <a:off x="209725" y="365125"/>
            <a:ext cx="2294193" cy="5811838"/>
          </a:xfrm>
        </p:spPr>
        <p:txBody>
          <a:bodyPr>
            <a:normAutofit/>
          </a:bodyPr>
          <a:lstStyle/>
          <a:p>
            <a:pPr marL="0" indent="0">
              <a:buNone/>
            </a:pPr>
            <a:r>
              <a:rPr lang="fi-FI" sz="1200" b="0" i="0" u="sng" dirty="0">
                <a:effectLst/>
                <a:latin typeface="Arial" panose="020B0604020202020204" pitchFamily="34" charset="0"/>
                <a:hlinkClick r:id="rId2">
                  <a:extLst>
                    <a:ext uri="{A12FA001-AC4F-418D-AE19-62706E023703}">
                      <ahyp:hlinkClr xmlns:ahyp="http://schemas.microsoft.com/office/drawing/2018/hyperlinkcolor" val="tx"/>
                    </a:ext>
                  </a:extLst>
                </a:hlinkClick>
              </a:rPr>
              <a:t>29. syyskuuta</a:t>
            </a:r>
            <a:r>
              <a:rPr lang="fi-FI" sz="1200" b="0" i="0" dirty="0">
                <a:effectLst/>
                <a:latin typeface="Arial" panose="020B0604020202020204" pitchFamily="34" charset="0"/>
              </a:rPr>
              <a:t> – </a:t>
            </a:r>
            <a:r>
              <a:rPr lang="fi-FI" sz="1200" b="0" i="0" u="none" strike="noStrike" dirty="0">
                <a:effectLst/>
                <a:latin typeface="Arial" panose="020B0604020202020204" pitchFamily="34" charset="0"/>
                <a:hlinkClick r:id="rId3" tooltip="Islanti">
                  <a:extLst>
                    <a:ext uri="{A12FA001-AC4F-418D-AE19-62706E023703}">
                      <ahyp:hlinkClr xmlns:ahyp="http://schemas.microsoft.com/office/drawing/2018/hyperlinkcolor" val="tx"/>
                    </a:ext>
                  </a:extLst>
                </a:hlinkClick>
              </a:rPr>
              <a:t>Islantilainen</a:t>
            </a:r>
            <a:r>
              <a:rPr lang="fi-FI" sz="1200" b="0" i="0" dirty="0">
                <a:effectLst/>
                <a:latin typeface="Arial" panose="020B0604020202020204" pitchFamily="34" charset="0"/>
              </a:rPr>
              <a:t> </a:t>
            </a:r>
            <a:r>
              <a:rPr lang="fi-FI" sz="1200" b="0" i="0" u="none" strike="noStrike" dirty="0">
                <a:effectLst/>
                <a:latin typeface="Arial" panose="020B0604020202020204" pitchFamily="34" charset="0"/>
                <a:hlinkClick r:id="rId4" tooltip="Glitnir">
                  <a:extLst>
                    <a:ext uri="{A12FA001-AC4F-418D-AE19-62706E023703}">
                      <ahyp:hlinkClr xmlns:ahyp="http://schemas.microsoft.com/office/drawing/2018/hyperlinkcolor" val="tx"/>
                    </a:ext>
                  </a:extLst>
                </a:hlinkClick>
              </a:rPr>
              <a:t>Glitnir</a:t>
            </a:r>
            <a:r>
              <a:rPr lang="fi-FI" sz="1200" b="0" i="0" dirty="0">
                <a:effectLst/>
                <a:latin typeface="Arial" panose="020B0604020202020204" pitchFamily="34" charset="0"/>
              </a:rPr>
              <a:t>-pankki kaatui valtion syliin hallituksen lunastaessa 75 % sen osakkeista</a:t>
            </a:r>
            <a:endParaRPr lang="fi-FI" sz="1200" b="0" i="0" dirty="0">
              <a:effectLst/>
              <a:latin typeface="Arial" panose="020B0604020202020204" pitchFamily="34" charset="0"/>
              <a:cs typeface="Arial" panose="020B0604020202020204" pitchFamily="34" charset="0"/>
            </a:endParaRPr>
          </a:p>
          <a:p>
            <a:pPr marL="0" indent="0">
              <a:buNone/>
            </a:pPr>
            <a:r>
              <a:rPr lang="fi-FI" sz="1200" b="0" i="0" dirty="0">
                <a:effectLst/>
                <a:latin typeface="Arial" panose="020B0604020202020204" pitchFamily="34" charset="0"/>
              </a:rPr>
              <a:t>29. syyskuuta – Suunnitelma 700 miljardin dollarin roskapankin perustamisesta kaatui Yhdysvaltain edustajainhuoneessa äänin 228–205.</a:t>
            </a:r>
            <a:r>
              <a:rPr lang="fi-FI" sz="1200" b="0" i="0" u="none" strike="noStrike" baseline="30000" dirty="0">
                <a:effectLst/>
                <a:latin typeface="Arial" panose="020B0604020202020204" pitchFamily="34" charset="0"/>
                <a:hlinkClick r:id="rId5">
                  <a:extLst>
                    <a:ext uri="{A12FA001-AC4F-418D-AE19-62706E023703}">
                      <ahyp:hlinkClr xmlns:ahyp="http://schemas.microsoft.com/office/drawing/2018/hyperlinkcolor" val="tx"/>
                    </a:ext>
                  </a:extLst>
                </a:hlinkClick>
              </a:rPr>
              <a:t>[27]</a:t>
            </a:r>
            <a:r>
              <a:rPr lang="fi-FI" sz="1200" b="0" i="0" dirty="0">
                <a:effectLst/>
                <a:latin typeface="Arial" panose="020B0604020202020204" pitchFamily="34" charset="0"/>
              </a:rPr>
              <a:t> Tämä sai Dow Jones -osakeindeksin laskemaan vajaat 7 % eli 777 pistettä, joka on kaikkien aikojen ennätyspudotus pisteissä yhden päivän aikana.</a:t>
            </a:r>
          </a:p>
          <a:p>
            <a:pPr marL="0" indent="0">
              <a:buNone/>
            </a:pPr>
            <a:r>
              <a:rPr lang="fi-FI" sz="1200" b="0" i="0" dirty="0">
                <a:effectLst/>
                <a:latin typeface="Arial" panose="020B0604020202020204" pitchFamily="34" charset="0"/>
              </a:rPr>
              <a:t>3. lokakuuta – Yhdysvaltain roskapankkisuunnitelma meni lopulta läpi edustajainhuoneessa, kun siihen oli lisätty erilaisia tukia ja verohelpotuksia noin 110 miljardin dollarin edestä</a:t>
            </a:r>
          </a:p>
          <a:p>
            <a:pPr marL="0" indent="0">
              <a:buNone/>
            </a:pPr>
            <a:r>
              <a:rPr lang="fi-FI" sz="1200" b="0" i="0" u="sng" dirty="0">
                <a:effectLst/>
                <a:latin typeface="Arial" panose="020B0604020202020204" pitchFamily="34" charset="0"/>
                <a:hlinkClick r:id="rId6">
                  <a:extLst>
                    <a:ext uri="{A12FA001-AC4F-418D-AE19-62706E023703}">
                      <ahyp:hlinkClr xmlns:ahyp="http://schemas.microsoft.com/office/drawing/2018/hyperlinkcolor" val="tx"/>
                    </a:ext>
                  </a:extLst>
                </a:hlinkClick>
              </a:rPr>
              <a:t>10. lokakuuta</a:t>
            </a:r>
            <a:r>
              <a:rPr lang="fi-FI" sz="1200" b="0" i="0" dirty="0">
                <a:effectLst/>
                <a:latin typeface="Arial" panose="020B0604020202020204" pitchFamily="34" charset="0"/>
              </a:rPr>
              <a:t> – presidentti </a:t>
            </a:r>
            <a:r>
              <a:rPr lang="fi-FI" sz="1200" b="0" i="0" u="none" strike="noStrike" dirty="0">
                <a:effectLst/>
                <a:latin typeface="Arial" panose="020B0604020202020204" pitchFamily="34" charset="0"/>
                <a:hlinkClick r:id="rId7" tooltip="Martti Ahtisaari">
                  <a:extLst>
                    <a:ext uri="{A12FA001-AC4F-418D-AE19-62706E023703}">
                      <ahyp:hlinkClr xmlns:ahyp="http://schemas.microsoft.com/office/drawing/2018/hyperlinkcolor" val="tx"/>
                    </a:ext>
                  </a:extLst>
                </a:hlinkClick>
              </a:rPr>
              <a:t>Martti Ahtisaarelle</a:t>
            </a:r>
            <a:r>
              <a:rPr lang="fi-FI" sz="1200" b="0" i="0" dirty="0">
                <a:effectLst/>
                <a:latin typeface="Arial" panose="020B0604020202020204" pitchFamily="34" charset="0"/>
              </a:rPr>
              <a:t> myönnettiin Nobelin rauhanpalkinto</a:t>
            </a:r>
            <a:endParaRPr lang="fi-FI" sz="1200" dirty="0">
              <a:latin typeface="Arial" panose="020B0604020202020204" pitchFamily="34" charset="0"/>
              <a:cs typeface="Arial" panose="020B0604020202020204" pitchFamily="34" charset="0"/>
            </a:endParaRPr>
          </a:p>
        </p:txBody>
      </p:sp>
      <p:sp>
        <p:nvSpPr>
          <p:cNvPr id="4" name="Sisällön paikkamerkki 3">
            <a:extLst>
              <a:ext uri="{FF2B5EF4-FFF2-40B4-BE49-F238E27FC236}">
                <a16:creationId xmlns:a16="http://schemas.microsoft.com/office/drawing/2014/main" id="{B0059263-3B9C-4C06-BDD8-2FA5FAE43A9B}"/>
              </a:ext>
            </a:extLst>
          </p:cNvPr>
          <p:cNvSpPr>
            <a:spLocks noGrp="1"/>
          </p:cNvSpPr>
          <p:nvPr>
            <p:ph sz="half" idx="2"/>
          </p:nvPr>
        </p:nvSpPr>
        <p:spPr>
          <a:xfrm>
            <a:off x="2597920" y="696286"/>
            <a:ext cx="8755880" cy="5480677"/>
          </a:xfrm>
        </p:spPr>
        <p:txBody>
          <a:bodyPr>
            <a:normAutofit/>
          </a:bodyPr>
          <a:lstStyle/>
          <a:p>
            <a:pPr marL="370840" indent="0">
              <a:buNone/>
            </a:pPr>
            <a:r>
              <a:rPr lang="fi-FI" sz="1800" b="1" dirty="0">
                <a:effectLst/>
                <a:latin typeface="Arial" panose="020B0604020202020204" pitchFamily="34" charset="0"/>
                <a:ea typeface="Calibri" panose="020F0502020204030204" pitchFamily="34" charset="0"/>
                <a:cs typeface="Times New Roman" panose="02020603050405020304" pitchFamily="18" charset="0"/>
              </a:rPr>
              <a:t>2001 SAK-päivät Mikkelissä</a:t>
            </a:r>
            <a:r>
              <a:rPr lang="fi-FI" sz="1800" dirty="0">
                <a:effectLst/>
                <a:latin typeface="Arial" panose="020B0604020202020204" pitchFamily="34" charset="0"/>
                <a:ea typeface="Calibri" panose="020F0502020204030204" pitchFamily="34" charset="0"/>
                <a:cs typeface="Times New Roman" panose="02020603050405020304" pitchFamily="18" charset="0"/>
              </a:rPr>
              <a:t>. ”Poweria työssäoppimiseen” oli teemana, tilaisuuteen osallistui n. 500 nuorta ja ammattiliitot saivat n.300 uutta jäsentä. Lauantain puheenvuorossaan Lauri Ihalainen oli huolissaan mm. alhaisesta eläkkeelle jäämisen iästä. Hän totesi myös työn ja perhe-elämän yhdistämisen antavan tulevaisuudessa kilpailuetua yrityksille, jotka tämän mielekkäästi hoitavat. Ihalainen kehui voimassa olevaa pitkää työmarkkinaratkaisua ja totesi yhteistyön eri osapuolien välillä auttaneen Suomea selviytymisessä. </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370840" indent="0">
              <a:buNone/>
            </a:pPr>
            <a:r>
              <a:rPr lang="fi-FI" sz="1800" b="1" dirty="0">
                <a:effectLst/>
                <a:latin typeface="Arial" panose="020B0604020202020204" pitchFamily="34" charset="0"/>
                <a:ea typeface="Calibri" panose="020F0502020204030204" pitchFamily="34" charset="0"/>
                <a:cs typeface="Times New Roman" panose="02020603050405020304" pitchFamily="18" charset="0"/>
              </a:rPr>
              <a:t>Riitta Myller</a:t>
            </a:r>
            <a:r>
              <a:rPr lang="fi-FI" sz="1800" dirty="0">
                <a:effectLst/>
                <a:latin typeface="Arial" panose="020B0604020202020204" pitchFamily="34" charset="0"/>
                <a:ea typeface="Calibri" panose="020F0502020204030204" pitchFamily="34" charset="0"/>
                <a:cs typeface="Times New Roman" panose="02020603050405020304" pitchFamily="18" charset="0"/>
              </a:rPr>
              <a:t> korosti kansalaisten perusoikeuksien turvaamisen merkitystä EU:n tasolla.  Raimo Vakkuri pohdiskeli ihmisten vuorovaikutustaitoja. SAK- päivien seminaarin teemana oli Tulevaisuuden tekijät. Työmarkkinajärjestöjen yhteistyö on ollut Etelä-Savossa hyvää ja vilkasta. Tämän totesivat SAK:n Etelä- Savon maakuntaryhmän puheenjohtaja Sakari Ojala, varapuheenjohtaja Ritva Suomalainen sekä Etelä-Savon yrittäjien puheenjohtaja Jarkko Wuorinen.</a:t>
            </a:r>
            <a:endParaRPr lang="fi-FI" sz="1800" dirty="0">
              <a:effectLst/>
              <a:latin typeface="Times New Roman" panose="02020603050405020304" pitchFamily="18" charset="0"/>
              <a:ea typeface="Times New Roman" panose="02020603050405020304" pitchFamily="18" charset="0"/>
            </a:endParaRPr>
          </a:p>
          <a:p>
            <a:pPr marL="370840" indent="0">
              <a:buNone/>
              <a:tabLst>
                <a:tab pos="3060065" algn="ctr"/>
                <a:tab pos="6120130" algn="r"/>
                <a:tab pos="828040" algn="l"/>
              </a:tabLst>
            </a:pPr>
            <a:r>
              <a:rPr lang="fi-FI" sz="1800" b="1" dirty="0">
                <a:effectLst/>
                <a:latin typeface="Arial" panose="020B0604020202020204" pitchFamily="34" charset="0"/>
                <a:ea typeface="Times New Roman" panose="02020603050405020304" pitchFamily="18" charset="0"/>
              </a:rPr>
              <a:t>SAK-päiviä </a:t>
            </a:r>
            <a:r>
              <a:rPr lang="fi-FI" sz="1800" dirty="0">
                <a:effectLst/>
                <a:latin typeface="Arial" panose="020B0604020202020204" pitchFamily="34" charset="0"/>
                <a:ea typeface="Times New Roman" panose="02020603050405020304" pitchFamily="18" charset="0"/>
              </a:rPr>
              <a:t>on vietetty ainakin</a:t>
            </a:r>
            <a:r>
              <a:rPr lang="fi-FI" sz="1800" b="1" dirty="0">
                <a:effectLst/>
                <a:latin typeface="Arial" panose="020B0604020202020204" pitchFamily="34" charset="0"/>
                <a:ea typeface="Times New Roman" panose="02020603050405020304" pitchFamily="18" charset="0"/>
              </a:rPr>
              <a:t> </a:t>
            </a:r>
            <a:r>
              <a:rPr lang="fi-FI" sz="1800" dirty="0">
                <a:effectLst/>
                <a:latin typeface="Arial" panose="020B0604020202020204" pitchFamily="34" charset="0"/>
                <a:ea typeface="Times New Roman" panose="02020603050405020304" pitchFamily="18" charset="0"/>
              </a:rPr>
              <a:t>Porissa, Kuopiossa ja Jyväskylässä oli osallistujia paikallisjärjestöstämme useita henkilöitä. </a:t>
            </a:r>
            <a:endParaRPr lang="fi-FI" sz="1800" dirty="0">
              <a:effectLst/>
              <a:latin typeface="Times New Roman" panose="02020603050405020304" pitchFamily="18" charset="0"/>
              <a:ea typeface="Times New Roman" panose="02020603050405020304" pitchFamily="18" charset="0"/>
            </a:endParaRPr>
          </a:p>
          <a:p>
            <a:pPr marL="370840" indent="0">
              <a:buNone/>
              <a:tabLst>
                <a:tab pos="3060065" algn="ctr"/>
                <a:tab pos="6120130" algn="r"/>
                <a:tab pos="828040" algn="l"/>
              </a:tabLst>
            </a:pPr>
            <a:r>
              <a:rPr lang="fi-FI" sz="1800" b="1" dirty="0">
                <a:effectLst/>
                <a:latin typeface="Arial" panose="020B0604020202020204" pitchFamily="34" charset="0"/>
                <a:ea typeface="Times New Roman" panose="02020603050405020304" pitchFamily="18" charset="0"/>
              </a:rPr>
              <a:t>Itä-Suomen SAK-päiviä on vietetty </a:t>
            </a:r>
            <a:r>
              <a:rPr lang="fi-FI" sz="1800" dirty="0">
                <a:effectLst/>
                <a:latin typeface="Arial" panose="020B0604020202020204" pitchFamily="34" charset="0"/>
                <a:ea typeface="Times New Roman" panose="02020603050405020304" pitchFamily="18" charset="0"/>
              </a:rPr>
              <a:t>Mikkelissä Anttolanhovissa, Juvalla, Savonlinnassa ja Pieksämäellä.</a:t>
            </a:r>
            <a:endParaRPr lang="fi-FI" sz="1800" dirty="0">
              <a:effectLst/>
              <a:latin typeface="Times New Roman" panose="02020603050405020304" pitchFamily="18" charset="0"/>
              <a:ea typeface="Times New Roman" panose="02020603050405020304" pitchFamily="18" charset="0"/>
            </a:endParaRPr>
          </a:p>
          <a:p>
            <a:pPr marL="370840" indent="0">
              <a:buNone/>
              <a:tabLst>
                <a:tab pos="3060065" algn="ctr"/>
                <a:tab pos="6120130" algn="r"/>
                <a:tab pos="828040" algn="l"/>
              </a:tabLst>
            </a:pPr>
            <a:r>
              <a:rPr lang="fi-FI" sz="1800" b="1" dirty="0">
                <a:effectLst/>
                <a:latin typeface="Arial" panose="020B0604020202020204" pitchFamily="34" charset="0"/>
                <a:ea typeface="Times New Roman" panose="02020603050405020304" pitchFamily="18" charset="0"/>
              </a:rPr>
              <a:t>SAK:n Etelä-Savon aluekokous</a:t>
            </a:r>
            <a:r>
              <a:rPr lang="fi-FI" sz="1800" dirty="0">
                <a:effectLst/>
                <a:latin typeface="Arial" panose="020B0604020202020204" pitchFamily="34" charset="0"/>
                <a:ea typeface="Times New Roman" panose="02020603050405020304" pitchFamily="18" charset="0"/>
              </a:rPr>
              <a:t> on myös järjestetty Savonlinnassa, Mikkelissä, Juvalla ja Pieksämäellä.</a:t>
            </a:r>
            <a:endParaRPr lang="fi-FI" sz="1800" dirty="0">
              <a:effectLst/>
              <a:latin typeface="Times New Roman" panose="02020603050405020304" pitchFamily="18" charset="0"/>
              <a:ea typeface="Times New Roman" panose="02020603050405020304" pitchFamily="18" charset="0"/>
            </a:endParaRPr>
          </a:p>
          <a:p>
            <a:endParaRPr lang="fi-FI" dirty="0"/>
          </a:p>
        </p:txBody>
      </p:sp>
    </p:spTree>
    <p:extLst>
      <p:ext uri="{BB962C8B-B14F-4D97-AF65-F5344CB8AC3E}">
        <p14:creationId xmlns:p14="http://schemas.microsoft.com/office/powerpoint/2010/main" val="32599487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0EBA59E-1DB0-4478-9DBC-EDA6FD881782}"/>
              </a:ext>
            </a:extLst>
          </p:cNvPr>
          <p:cNvSpPr>
            <a:spLocks noGrp="1"/>
          </p:cNvSpPr>
          <p:nvPr>
            <p:ph type="title"/>
          </p:nvPr>
        </p:nvSpPr>
        <p:spPr>
          <a:xfrm>
            <a:off x="2597920" y="365125"/>
            <a:ext cx="8755879" cy="45719"/>
          </a:xfrm>
        </p:spPr>
        <p:txBody>
          <a:bodyPr>
            <a:normAutofit fontScale="90000"/>
          </a:bodyPr>
          <a:lstStyle/>
          <a:p>
            <a:endParaRPr lang="fi-FI" dirty="0"/>
          </a:p>
        </p:txBody>
      </p:sp>
      <p:sp>
        <p:nvSpPr>
          <p:cNvPr id="3" name="Sisällön paikkamerkki 2">
            <a:extLst>
              <a:ext uri="{FF2B5EF4-FFF2-40B4-BE49-F238E27FC236}">
                <a16:creationId xmlns:a16="http://schemas.microsoft.com/office/drawing/2014/main" id="{5BA8197F-7430-4359-B964-FBB33D29CCB1}"/>
              </a:ext>
            </a:extLst>
          </p:cNvPr>
          <p:cNvSpPr>
            <a:spLocks noGrp="1"/>
          </p:cNvSpPr>
          <p:nvPr>
            <p:ph sz="half" idx="1"/>
          </p:nvPr>
        </p:nvSpPr>
        <p:spPr>
          <a:xfrm>
            <a:off x="234892" y="365125"/>
            <a:ext cx="2269026" cy="5811838"/>
          </a:xfrm>
        </p:spPr>
        <p:txBody>
          <a:bodyPr>
            <a:normAutofit fontScale="92500" lnSpcReduction="20000"/>
          </a:bodyPr>
          <a:lstStyle/>
          <a:p>
            <a:pPr marL="0" indent="0">
              <a:buNone/>
            </a:pPr>
            <a:r>
              <a:rPr lang="fi-FI" sz="1300" u="sng" dirty="0">
                <a:latin typeface="Arial" panose="020B0604020202020204" pitchFamily="34" charset="0"/>
              </a:rPr>
              <a:t>4.11.</a:t>
            </a:r>
            <a:r>
              <a:rPr lang="fi-FI" sz="1300" b="0" i="0" dirty="0">
                <a:effectLst/>
                <a:latin typeface="Arial" panose="020B0604020202020204" pitchFamily="34" charset="0"/>
              </a:rPr>
              <a:t> – </a:t>
            </a:r>
            <a:r>
              <a:rPr lang="fi-FI" sz="1300" b="0" i="0" u="none" strike="noStrike" dirty="0">
                <a:effectLst/>
                <a:latin typeface="Arial" panose="020B0604020202020204" pitchFamily="34" charset="0"/>
                <a:hlinkClick r:id="rId2" tooltip="Barack Obama">
                  <a:extLst>
                    <a:ext uri="{A12FA001-AC4F-418D-AE19-62706E023703}">
                      <ahyp:hlinkClr xmlns:ahyp="http://schemas.microsoft.com/office/drawing/2018/hyperlinkcolor" val="tx"/>
                    </a:ext>
                  </a:extLst>
                </a:hlinkClick>
              </a:rPr>
              <a:t>Barack Obama</a:t>
            </a:r>
            <a:r>
              <a:rPr lang="fi-FI" sz="1300" b="0" i="0" dirty="0">
                <a:effectLst/>
                <a:latin typeface="Arial" panose="020B0604020202020204" pitchFamily="34" charset="0"/>
              </a:rPr>
              <a:t> voitti Yhdysvaltojen presidentinvaalit.</a:t>
            </a:r>
          </a:p>
          <a:p>
            <a:pPr marL="0" indent="0">
              <a:buNone/>
            </a:pPr>
            <a:r>
              <a:rPr lang="fi-FI" sz="1300" u="sng" dirty="0">
                <a:latin typeface="Arial" panose="020B0604020202020204" pitchFamily="34" charset="0"/>
              </a:rPr>
              <a:t>24.11.</a:t>
            </a:r>
            <a:r>
              <a:rPr lang="fi-FI" sz="1300" b="0" i="0" dirty="0">
                <a:effectLst/>
                <a:latin typeface="Arial" panose="020B0604020202020204" pitchFamily="34" charset="0"/>
              </a:rPr>
              <a:t> – </a:t>
            </a:r>
            <a:r>
              <a:rPr lang="fi-FI" sz="1300" b="0" i="0" u="none" strike="noStrike" dirty="0">
                <a:effectLst/>
                <a:latin typeface="Arial" panose="020B0604020202020204" pitchFamily="34" charset="0"/>
                <a:hlinkClick r:id="rId3" tooltip="Vuosaaren satama">
                  <a:extLst>
                    <a:ext uri="{A12FA001-AC4F-418D-AE19-62706E023703}">
                      <ahyp:hlinkClr xmlns:ahyp="http://schemas.microsoft.com/office/drawing/2018/hyperlinkcolor" val="tx"/>
                    </a:ext>
                  </a:extLst>
                </a:hlinkClick>
              </a:rPr>
              <a:t>Vuosaaren satama</a:t>
            </a:r>
            <a:r>
              <a:rPr lang="fi-FI" sz="1300" b="0" i="0" dirty="0">
                <a:effectLst/>
                <a:latin typeface="Arial" panose="020B0604020202020204" pitchFamily="34" charset="0"/>
              </a:rPr>
              <a:t> otettiin käyttöön.</a:t>
            </a:r>
          </a:p>
          <a:p>
            <a:pPr marL="0" indent="0">
              <a:buNone/>
            </a:pPr>
            <a:r>
              <a:rPr lang="fi-FI" sz="1300" dirty="0">
                <a:latin typeface="Arial" panose="020B0604020202020204" pitchFamily="34" charset="0"/>
                <a:cs typeface="Arial" panose="020B0604020202020204" pitchFamily="34" charset="0"/>
              </a:rPr>
              <a:t>2009</a:t>
            </a:r>
          </a:p>
          <a:p>
            <a:pPr marL="0" indent="0">
              <a:buNone/>
            </a:pPr>
            <a:r>
              <a:rPr lang="fi-FI" sz="1300" u="sng" dirty="0">
                <a:latin typeface="Arial" panose="020B0604020202020204" pitchFamily="34" charset="0"/>
              </a:rPr>
              <a:t>14.1.</a:t>
            </a:r>
            <a:r>
              <a:rPr lang="fi-FI" sz="1300" b="0" i="0" dirty="0">
                <a:effectLst/>
                <a:latin typeface="Arial" panose="020B0604020202020204" pitchFamily="34" charset="0"/>
              </a:rPr>
              <a:t> – </a:t>
            </a:r>
            <a:r>
              <a:rPr lang="fi-FI" sz="1300" b="0" i="0" u="none" strike="noStrike" dirty="0">
                <a:effectLst/>
                <a:latin typeface="Arial" panose="020B0604020202020204" pitchFamily="34" charset="0"/>
                <a:hlinkClick r:id="rId4" tooltip="Yt-neuvottelu">
                  <a:extLst>
                    <a:ext uri="{A12FA001-AC4F-418D-AE19-62706E023703}">
                      <ahyp:hlinkClr xmlns:ahyp="http://schemas.microsoft.com/office/drawing/2018/hyperlinkcolor" val="tx"/>
                    </a:ext>
                  </a:extLst>
                </a:hlinkClick>
              </a:rPr>
              <a:t>Yt-neuvottelujen</a:t>
            </a:r>
            <a:r>
              <a:rPr lang="fi-FI" sz="1300" b="0" i="0" dirty="0">
                <a:effectLst/>
                <a:latin typeface="Arial" panose="020B0604020202020204" pitchFamily="34" charset="0"/>
              </a:rPr>
              <a:t> päätteeksi </a:t>
            </a:r>
            <a:r>
              <a:rPr lang="fi-FI" sz="1300" b="0" i="0" u="none" strike="noStrike" dirty="0">
                <a:effectLst/>
                <a:latin typeface="Arial" panose="020B0604020202020204" pitchFamily="34" charset="0"/>
                <a:hlinkClick r:id="rId5" tooltip="Metsä-Botnia">
                  <a:extLst>
                    <a:ext uri="{A12FA001-AC4F-418D-AE19-62706E023703}">
                      <ahyp:hlinkClr xmlns:ahyp="http://schemas.microsoft.com/office/drawing/2018/hyperlinkcolor" val="tx"/>
                    </a:ext>
                  </a:extLst>
                </a:hlinkClick>
              </a:rPr>
              <a:t>Met-</a:t>
            </a:r>
            <a:r>
              <a:rPr lang="fi-FI" sz="1300" b="0" i="0" u="none" strike="noStrike" dirty="0" err="1">
                <a:effectLst/>
                <a:latin typeface="Arial" panose="020B0604020202020204" pitchFamily="34" charset="0"/>
                <a:hlinkClick r:id="rId5" tooltip="Metsä-Botnia">
                  <a:extLst>
                    <a:ext uri="{A12FA001-AC4F-418D-AE19-62706E023703}">
                      <ahyp:hlinkClr xmlns:ahyp="http://schemas.microsoft.com/office/drawing/2018/hyperlinkcolor" val="tx"/>
                    </a:ext>
                  </a:extLst>
                </a:hlinkClick>
              </a:rPr>
              <a:t>sä</a:t>
            </a:r>
            <a:r>
              <a:rPr lang="fi-FI" sz="1300" b="0" i="0" u="none" strike="noStrike" dirty="0">
                <a:effectLst/>
                <a:latin typeface="Arial" panose="020B0604020202020204" pitchFamily="34" charset="0"/>
                <a:hlinkClick r:id="rId5" tooltip="Metsä-Botnia">
                  <a:extLst>
                    <a:ext uri="{A12FA001-AC4F-418D-AE19-62706E023703}">
                      <ahyp:hlinkClr xmlns:ahyp="http://schemas.microsoft.com/office/drawing/2018/hyperlinkcolor" val="tx"/>
                    </a:ext>
                  </a:extLst>
                </a:hlinkClick>
              </a:rPr>
              <a:t>-Botnia</a:t>
            </a:r>
            <a:r>
              <a:rPr lang="fi-FI" sz="1300" b="0" i="0" dirty="0">
                <a:effectLst/>
                <a:latin typeface="Arial" panose="020B0604020202020204" pitchFamily="34" charset="0"/>
              </a:rPr>
              <a:t> päätti lopettaa </a:t>
            </a:r>
            <a:r>
              <a:rPr lang="fi-FI" sz="1300" b="0" i="0" u="none" strike="noStrike" dirty="0">
                <a:effectLst/>
                <a:latin typeface="Arial" panose="020B0604020202020204" pitchFamily="34" charset="0"/>
                <a:hlinkClick r:id="rId6" tooltip="Kaskisten sellutehdas">
                  <a:extLst>
                    <a:ext uri="{A12FA001-AC4F-418D-AE19-62706E023703}">
                      <ahyp:hlinkClr xmlns:ahyp="http://schemas.microsoft.com/office/drawing/2018/hyperlinkcolor" val="tx"/>
                    </a:ext>
                  </a:extLst>
                </a:hlinkClick>
              </a:rPr>
              <a:t>Kaskisten sellutehtaan</a:t>
            </a:r>
            <a:r>
              <a:rPr lang="fi-FI" sz="1300" b="0" i="0" dirty="0">
                <a:effectLst/>
                <a:latin typeface="Arial" panose="020B0604020202020204" pitchFamily="34" charset="0"/>
              </a:rPr>
              <a:t> toiminnan maaliskuun loppuun mennessä. Sellutehtaan lopettaminen vei työpaikan yli 200 työntekijältä</a:t>
            </a:r>
          </a:p>
          <a:p>
            <a:pPr marL="0" indent="0">
              <a:buNone/>
            </a:pPr>
            <a:r>
              <a:rPr lang="fi-FI" sz="1300" u="sng" dirty="0">
                <a:latin typeface="Arial" panose="020B0604020202020204" pitchFamily="34" charset="0"/>
              </a:rPr>
              <a:t>27.3</a:t>
            </a:r>
            <a:r>
              <a:rPr lang="fi-FI" sz="1300" b="0" i="0" dirty="0">
                <a:effectLst/>
                <a:latin typeface="Arial" panose="020B0604020202020204" pitchFamily="34" charset="0"/>
              </a:rPr>
              <a:t> – Yhdysvaltain presidentti </a:t>
            </a:r>
            <a:r>
              <a:rPr lang="fi-FI" sz="1300" b="0" i="0" u="none" strike="noStrike" dirty="0">
                <a:effectLst/>
                <a:latin typeface="Arial" panose="020B0604020202020204" pitchFamily="34" charset="0"/>
                <a:hlinkClick r:id="rId2" tooltip="Barack Obama">
                  <a:extLst>
                    <a:ext uri="{A12FA001-AC4F-418D-AE19-62706E023703}">
                      <ahyp:hlinkClr xmlns:ahyp="http://schemas.microsoft.com/office/drawing/2018/hyperlinkcolor" val="tx"/>
                    </a:ext>
                  </a:extLst>
                </a:hlinkClick>
              </a:rPr>
              <a:t>Barack Obama</a:t>
            </a:r>
            <a:r>
              <a:rPr lang="fi-FI" sz="1300" b="0" i="0" dirty="0">
                <a:effectLst/>
                <a:latin typeface="Arial" panose="020B0604020202020204" pitchFamily="34" charset="0"/>
              </a:rPr>
              <a:t> julkisti strategiansa Afganistanin rauhoittamiseksi ja ilmoitti 4 000 sotilaan lähettämisestä kouluttamaan Afganistanin armeijaa</a:t>
            </a:r>
          </a:p>
          <a:p>
            <a:pPr marL="0" indent="0">
              <a:buNone/>
            </a:pPr>
            <a:r>
              <a:rPr lang="fi-FI" sz="1300" u="sng" dirty="0">
                <a:latin typeface="Arial" panose="020B0604020202020204" pitchFamily="34" charset="0"/>
              </a:rPr>
              <a:t>24.4</a:t>
            </a:r>
            <a:r>
              <a:rPr lang="fi-FI" sz="1300" b="0" i="0" dirty="0">
                <a:effectLst/>
                <a:latin typeface="Arial" panose="020B0604020202020204" pitchFamily="34" charset="0"/>
              </a:rPr>
              <a:t>– Julkisuuteen levisi tietoja uuden </a:t>
            </a:r>
            <a:r>
              <a:rPr lang="fi-FI" sz="1300" b="0" i="0" u="none" strike="noStrike" dirty="0">
                <a:effectLst/>
                <a:latin typeface="Arial" panose="020B0604020202020204" pitchFamily="34" charset="0"/>
                <a:hlinkClick r:id="rId7" tooltip="Sikainfluenssa">
                  <a:extLst>
                    <a:ext uri="{A12FA001-AC4F-418D-AE19-62706E023703}">
                      <ahyp:hlinkClr xmlns:ahyp="http://schemas.microsoft.com/office/drawing/2018/hyperlinkcolor" val="tx"/>
                    </a:ext>
                  </a:extLst>
                </a:hlinkClick>
              </a:rPr>
              <a:t>sikainfluenssa</a:t>
            </a:r>
            <a:r>
              <a:rPr lang="fi-FI" sz="1300" b="0" i="0" dirty="0">
                <a:effectLst/>
                <a:latin typeface="Arial" panose="020B0604020202020204" pitchFamily="34" charset="0"/>
              </a:rPr>
              <a:t> H1N1:n leviämisestä. Maailmalla raportoitiin 1 614 tartunnasta ja 81 kuolleesta Meksikossa. Parissa päivässä tartuntoja tavattiin Meksikon ja Yhdysvaltain lisäksi Britanniassa ja Espanjassa. Pääkaupunki Méxicossa kaikki koulut ja yliopistot suljettiin 26. päivänä tartuntojen estämiseksi, ja seuraavana päivänä koulut suljettiin koko maassa.</a:t>
            </a:r>
          </a:p>
          <a:p>
            <a:endParaRPr lang="fi-FI" sz="1200" dirty="0">
              <a:latin typeface="Arial" panose="020B0604020202020204" pitchFamily="34" charset="0"/>
              <a:cs typeface="Arial" panose="020B0604020202020204" pitchFamily="34" charset="0"/>
            </a:endParaRPr>
          </a:p>
        </p:txBody>
      </p:sp>
      <p:sp>
        <p:nvSpPr>
          <p:cNvPr id="4" name="Sisällön paikkamerkki 3">
            <a:extLst>
              <a:ext uri="{FF2B5EF4-FFF2-40B4-BE49-F238E27FC236}">
                <a16:creationId xmlns:a16="http://schemas.microsoft.com/office/drawing/2014/main" id="{B0059263-3B9C-4C06-BDD8-2FA5FAE43A9B}"/>
              </a:ext>
            </a:extLst>
          </p:cNvPr>
          <p:cNvSpPr>
            <a:spLocks noGrp="1"/>
          </p:cNvSpPr>
          <p:nvPr>
            <p:ph sz="half" idx="2"/>
          </p:nvPr>
        </p:nvSpPr>
        <p:spPr>
          <a:xfrm>
            <a:off x="2597920" y="696286"/>
            <a:ext cx="8755880" cy="5480677"/>
          </a:xfrm>
        </p:spPr>
        <p:txBody>
          <a:bodyPr>
            <a:normAutofit fontScale="92500" lnSpcReduction="20000"/>
          </a:bodyPr>
          <a:lstStyle/>
          <a:p>
            <a:pPr marL="370840" indent="0">
              <a:buNone/>
            </a:pPr>
            <a:r>
              <a:rPr lang="fi-FI" sz="1800" b="1" dirty="0">
                <a:effectLst/>
                <a:latin typeface="Arial" panose="020B0604020202020204" pitchFamily="34" charset="0"/>
                <a:ea typeface="Times New Roman" panose="02020603050405020304" pitchFamily="18" charset="0"/>
                <a:cs typeface="Times New Roman" panose="02020603050405020304" pitchFamily="18" charset="0"/>
              </a:rPr>
              <a:t>Mediatapaaminen </a:t>
            </a:r>
            <a:r>
              <a:rPr lang="fi-FI" sz="1800" b="0" dirty="0">
                <a:effectLst/>
                <a:latin typeface="Arial" panose="020B0604020202020204" pitchFamily="34" charset="0"/>
                <a:ea typeface="Times New Roman" panose="02020603050405020304" pitchFamily="18" charset="0"/>
                <a:cs typeface="Times New Roman" panose="02020603050405020304" pitchFamily="18" charset="0"/>
              </a:rPr>
              <a:t>Järjestettiin tapaaminen alueen tiedotusvälineiden edustajille</a:t>
            </a:r>
            <a:endParaRPr lang="fi-FI" sz="1800" b="1" dirty="0">
              <a:effectLst/>
              <a:latin typeface="Arial" panose="020B0604020202020204" pitchFamily="34" charset="0"/>
              <a:ea typeface="Times New Roman" panose="02020603050405020304" pitchFamily="18" charset="0"/>
              <a:cs typeface="Times New Roman" panose="02020603050405020304" pitchFamily="18" charset="0"/>
            </a:endParaRPr>
          </a:p>
          <a:p>
            <a:pPr marL="370840" indent="0">
              <a:buNone/>
            </a:pPr>
            <a:r>
              <a:rPr lang="fi-FI" sz="1800" dirty="0">
                <a:effectLst/>
                <a:latin typeface="Arial" panose="020B0604020202020204" pitchFamily="34" charset="0"/>
                <a:ea typeface="Calibri" panose="020F0502020204030204" pitchFamily="34" charset="0"/>
                <a:cs typeface="Times New Roman" panose="02020603050405020304" pitchFamily="18" charset="0"/>
              </a:rPr>
              <a:t>Paikalla oli SAK:n viestintäpäällikkö Sari Aalto-Matturi, Paula Kivivuori-Meri, toimitsijoistamme Olavi Aapajärvi ja Kalevi Hänninen, sekä paikallisjärjestön tiedotustyöryhmän edustajia.</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370840" indent="0">
              <a:buNone/>
            </a:pPr>
            <a:r>
              <a:rPr lang="fi-FI" sz="1800" dirty="0">
                <a:effectLst/>
                <a:latin typeface="Arial" panose="020B0604020202020204" pitchFamily="34" charset="0"/>
                <a:ea typeface="Calibri" panose="020F0502020204030204" pitchFamily="34" charset="0"/>
                <a:cs typeface="Times New Roman" panose="02020603050405020304" pitchFamily="18" charset="0"/>
              </a:rPr>
              <a:t>Tilaisuuteen kutsuttiin kaikki alueemme median edustajat, ja kaikki myös saapuivat. Kävimme vilkasta keskustelua yhteistyöstä median ja SAK:n välillä, erityisesti alueellisesta näkökulmasta. Tiedotusvälineiden edustajat kertoivat toivovansa meiltä enemmän juttuvinkkejä, sekä kirjoituksia ja kannanottoja. Me vastaavasti annoimme palautetta yhteistyön toimivuuden parantamiseksi.   </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370840" indent="0">
              <a:buNone/>
            </a:pPr>
            <a:r>
              <a:rPr lang="fi-FI" sz="1800" b="1" dirty="0">
                <a:effectLst/>
                <a:latin typeface="Arial" panose="020B0604020202020204" pitchFamily="34" charset="0"/>
                <a:ea typeface="Times New Roman" panose="02020603050405020304" pitchFamily="18" charset="0"/>
                <a:cs typeface="Times New Roman" panose="02020603050405020304" pitchFamily="18" charset="0"/>
              </a:rPr>
              <a:t>Lauri Ihalainen </a:t>
            </a:r>
            <a:r>
              <a:rPr lang="fi-FI" sz="1800" b="0" dirty="0">
                <a:effectLst/>
                <a:latin typeface="Arial" panose="020B0604020202020204" pitchFamily="34" charset="0"/>
                <a:ea typeface="Times New Roman" panose="02020603050405020304" pitchFamily="18" charset="0"/>
                <a:cs typeface="Times New Roman" panose="02020603050405020304" pitchFamily="18" charset="0"/>
              </a:rPr>
              <a:t>vieraili Savonlinnassa. Hän teki työpaikkavierailun Schauman Woodille ja iltatilaisuudessa illalla oli Casinolla runsaasti SAK: laista väkeä kuulemassa puheenjohtajan terveisiä</a:t>
            </a:r>
            <a:endParaRPr lang="fi-FI" sz="1800" b="1" dirty="0">
              <a:effectLst/>
              <a:latin typeface="Arial" panose="020B0604020202020204" pitchFamily="34" charset="0"/>
              <a:ea typeface="Times New Roman" panose="02020603050405020304" pitchFamily="18" charset="0"/>
              <a:cs typeface="Times New Roman" panose="02020603050405020304" pitchFamily="18" charset="0"/>
            </a:endParaRPr>
          </a:p>
          <a:p>
            <a:pPr marL="370840" indent="0">
              <a:buNone/>
            </a:pPr>
            <a:r>
              <a:rPr lang="fi-FI" sz="1800" b="1" dirty="0">
                <a:effectLst/>
                <a:latin typeface="Arial" panose="020B0604020202020204" pitchFamily="34" charset="0"/>
                <a:ea typeface="Times New Roman" panose="02020603050405020304" pitchFamily="18" charset="0"/>
                <a:cs typeface="Times New Roman" panose="02020603050405020304" pitchFamily="18" charset="0"/>
              </a:rPr>
              <a:t>NOSTE</a:t>
            </a:r>
            <a:r>
              <a:rPr lang="fi-FI" sz="1800" dirty="0">
                <a:effectLst/>
                <a:latin typeface="Arial" panose="020B0604020202020204" pitchFamily="34" charset="0"/>
                <a:ea typeface="Times New Roman" panose="02020603050405020304" pitchFamily="18" charset="0"/>
                <a:cs typeface="Times New Roman" panose="02020603050405020304" pitchFamily="18" charset="0"/>
              </a:rPr>
              <a:t> oli valtakunnallinen aikuisten koulutustason kohottamisohjelma. Nosteen avulla voi suorittaa tutkinnon tai tutkinnon osan, saattaa kesken jääneet kouluopinnot loppuun ja parantaa esimerkiksi taitojaan tietotekniikassa. Ritva Suomalainen osallistui noste- työryhmän työskentelyyn vuoden ajan. Työryhmään on kuulunut edustajat oppilaitoksista, SAK:sta ja työnantajapuolelta. Sen tehtävänä on suunnitella ja toteuttaa alueellisesti nosteen tavoitteita.</a:t>
            </a:r>
            <a:r>
              <a:rPr lang="fi-FI" sz="1800" u="sng" dirty="0">
                <a:effectLst/>
                <a:latin typeface="Arial" panose="020B0604020202020204" pitchFamily="34" charset="0"/>
                <a:ea typeface="Times New Roman" panose="02020603050405020304" pitchFamily="18" charset="0"/>
                <a:cs typeface="Arial" panose="020B0604020202020204" pitchFamily="34" charset="0"/>
              </a:rPr>
              <a:t> </a:t>
            </a:r>
            <a:r>
              <a:rPr lang="fi-FI" sz="1800" dirty="0">
                <a:effectLst/>
                <a:latin typeface="Arial" panose="020B0604020202020204" pitchFamily="34" charset="0"/>
                <a:ea typeface="Times New Roman" panose="02020603050405020304" pitchFamily="18" charset="0"/>
                <a:cs typeface="Arial" panose="020B0604020202020204" pitchFamily="34" charset="0"/>
              </a:rPr>
              <a:t>Noste-ohjelman esittelytilaisuus pidettiin Paviljongilla. Alustajina aiheesta olivat Hannele Ugur ja Paula Kivivuori-Meri SAK:sta ja lisäksi eri oppilaitosten edustajat esittelivät omaa koulutustarjontaansa. Tilaisuus järjestettiin yhteistyössä aluepalvelukeskuksen kanssa ja asiasta kiinnostuneita oli nytkähtänyt mukavasti liikkeelle.  </a:t>
            </a:r>
            <a:endParaRPr lang="fi-FI"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fi-FI" dirty="0"/>
          </a:p>
        </p:txBody>
      </p:sp>
    </p:spTree>
    <p:extLst>
      <p:ext uri="{BB962C8B-B14F-4D97-AF65-F5344CB8AC3E}">
        <p14:creationId xmlns:p14="http://schemas.microsoft.com/office/powerpoint/2010/main" val="34517192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0EBA59E-1DB0-4478-9DBC-EDA6FD881782}"/>
              </a:ext>
            </a:extLst>
          </p:cNvPr>
          <p:cNvSpPr>
            <a:spLocks noGrp="1"/>
          </p:cNvSpPr>
          <p:nvPr>
            <p:ph type="title"/>
          </p:nvPr>
        </p:nvSpPr>
        <p:spPr>
          <a:xfrm>
            <a:off x="2597920" y="365125"/>
            <a:ext cx="8755879" cy="45719"/>
          </a:xfrm>
        </p:spPr>
        <p:txBody>
          <a:bodyPr>
            <a:normAutofit fontScale="90000"/>
          </a:bodyPr>
          <a:lstStyle/>
          <a:p>
            <a:endParaRPr lang="fi-FI" dirty="0"/>
          </a:p>
        </p:txBody>
      </p:sp>
      <p:sp>
        <p:nvSpPr>
          <p:cNvPr id="3" name="Sisällön paikkamerkki 2">
            <a:extLst>
              <a:ext uri="{FF2B5EF4-FFF2-40B4-BE49-F238E27FC236}">
                <a16:creationId xmlns:a16="http://schemas.microsoft.com/office/drawing/2014/main" id="{5BA8197F-7430-4359-B964-FBB33D29CCB1}"/>
              </a:ext>
            </a:extLst>
          </p:cNvPr>
          <p:cNvSpPr>
            <a:spLocks noGrp="1"/>
          </p:cNvSpPr>
          <p:nvPr>
            <p:ph sz="half" idx="1"/>
          </p:nvPr>
        </p:nvSpPr>
        <p:spPr>
          <a:xfrm>
            <a:off x="209725" y="365125"/>
            <a:ext cx="2294193" cy="5811838"/>
          </a:xfrm>
        </p:spPr>
        <p:txBody>
          <a:bodyPr>
            <a:normAutofit/>
          </a:bodyPr>
          <a:lstStyle/>
          <a:p>
            <a:pPr marL="0" indent="0">
              <a:buNone/>
            </a:pPr>
            <a:r>
              <a:rPr lang="fi-FI" sz="1200" dirty="0">
                <a:latin typeface="Arial" panose="020B0604020202020204" pitchFamily="34" charset="0"/>
              </a:rPr>
              <a:t>14.5.</a:t>
            </a:r>
            <a:r>
              <a:rPr lang="fi-FI" sz="1200" b="0" i="0" dirty="0">
                <a:effectLst/>
                <a:latin typeface="Arial" panose="020B0604020202020204" pitchFamily="34" charset="0"/>
              </a:rPr>
              <a:t>– </a:t>
            </a:r>
            <a:r>
              <a:rPr lang="fi-FI" sz="1200" b="0" i="0" u="none" strike="noStrike" dirty="0">
                <a:effectLst/>
                <a:latin typeface="Arial" panose="020B0604020202020204" pitchFamily="34" charset="0"/>
                <a:hlinkClick r:id="rId2" tooltip="Suomen Ammattiliittojen Keskusjärjestö">
                  <a:extLst>
                    <a:ext uri="{A12FA001-AC4F-418D-AE19-62706E023703}">
                      <ahyp:hlinkClr xmlns:ahyp="http://schemas.microsoft.com/office/drawing/2018/hyperlinkcolor" val="tx"/>
                    </a:ext>
                  </a:extLst>
                </a:hlinkClick>
              </a:rPr>
              <a:t>Suomen Ammattiliittojen Keskusjärjestön</a:t>
            </a:r>
            <a:r>
              <a:rPr lang="fi-FI" sz="1200" b="0" i="0" dirty="0">
                <a:effectLst/>
                <a:latin typeface="Arial" panose="020B0604020202020204" pitchFamily="34" charset="0"/>
              </a:rPr>
              <a:t> (SAK) edunvalvontajohtaja </a:t>
            </a:r>
            <a:r>
              <a:rPr lang="fi-FI" sz="1200" b="0" i="0" u="none" strike="noStrike" dirty="0">
                <a:effectLst/>
                <a:latin typeface="Arial" panose="020B0604020202020204" pitchFamily="34" charset="0"/>
                <a:hlinkClick r:id="rId3" tooltip="Lauri Lyly">
                  <a:extLst>
                    <a:ext uri="{A12FA001-AC4F-418D-AE19-62706E023703}">
                      <ahyp:hlinkClr xmlns:ahyp="http://schemas.microsoft.com/office/drawing/2018/hyperlinkcolor" val="tx"/>
                    </a:ext>
                  </a:extLst>
                </a:hlinkClick>
              </a:rPr>
              <a:t>Lauri Lyly</a:t>
            </a:r>
            <a:r>
              <a:rPr lang="fi-FI" sz="1200" b="0" i="0" dirty="0">
                <a:effectLst/>
                <a:latin typeface="Arial" panose="020B0604020202020204" pitchFamily="34" charset="0"/>
              </a:rPr>
              <a:t> valittiin järjestön uudeksi puheenjohtajaksi vuoteen </a:t>
            </a:r>
            <a:r>
              <a:rPr lang="fi-FI" sz="1200" b="0" i="0" u="none" strike="noStrike" dirty="0">
                <a:effectLst/>
                <a:latin typeface="Arial" panose="020B0604020202020204" pitchFamily="34" charset="0"/>
                <a:hlinkClick r:id="rId4" tooltip="2011">
                  <a:extLst>
                    <a:ext uri="{A12FA001-AC4F-418D-AE19-62706E023703}">
                      <ahyp:hlinkClr xmlns:ahyp="http://schemas.microsoft.com/office/drawing/2018/hyperlinkcolor" val="tx"/>
                    </a:ext>
                  </a:extLst>
                </a:hlinkClick>
              </a:rPr>
              <a:t>2011</a:t>
            </a:r>
            <a:r>
              <a:rPr lang="fi-FI" sz="1200" b="0" i="0" dirty="0">
                <a:effectLst/>
                <a:latin typeface="Arial" panose="020B0604020202020204" pitchFamily="34" charset="0"/>
              </a:rPr>
              <a:t> saakka ulottuvalle toimikaudelle. Edellinen puheenjohtaja </a:t>
            </a:r>
            <a:r>
              <a:rPr lang="fi-FI" sz="1200" b="0" i="0" u="none" strike="noStrike" dirty="0">
                <a:effectLst/>
                <a:latin typeface="Arial" panose="020B0604020202020204" pitchFamily="34" charset="0"/>
                <a:hlinkClick r:id="rId5" tooltip="Lauri Ihalainen">
                  <a:extLst>
                    <a:ext uri="{A12FA001-AC4F-418D-AE19-62706E023703}">
                      <ahyp:hlinkClr xmlns:ahyp="http://schemas.microsoft.com/office/drawing/2018/hyperlinkcolor" val="tx"/>
                    </a:ext>
                  </a:extLst>
                </a:hlinkClick>
              </a:rPr>
              <a:t>Lauri Ihalainen</a:t>
            </a:r>
            <a:r>
              <a:rPr lang="fi-FI" sz="1200" b="0" i="0" dirty="0">
                <a:effectLst/>
                <a:latin typeface="Arial" panose="020B0604020202020204" pitchFamily="34" charset="0"/>
              </a:rPr>
              <a:t> oli aiemmin ilmoittanut eroavansa tehtävästä kesken vuonna </a:t>
            </a:r>
            <a:r>
              <a:rPr lang="fi-FI" sz="1200" b="0" i="0" u="none" strike="noStrike" dirty="0">
                <a:effectLst/>
                <a:latin typeface="Arial" panose="020B0604020202020204" pitchFamily="34" charset="0"/>
                <a:hlinkClick r:id="rId6" tooltip="2006">
                  <a:extLst>
                    <a:ext uri="{A12FA001-AC4F-418D-AE19-62706E023703}">
                      <ahyp:hlinkClr xmlns:ahyp="http://schemas.microsoft.com/office/drawing/2018/hyperlinkcolor" val="tx"/>
                    </a:ext>
                  </a:extLst>
                </a:hlinkClick>
              </a:rPr>
              <a:t>2006</a:t>
            </a:r>
            <a:r>
              <a:rPr lang="fi-FI" sz="1200" b="0" i="0" dirty="0">
                <a:effectLst/>
                <a:latin typeface="Arial" panose="020B0604020202020204" pitchFamily="34" charset="0"/>
              </a:rPr>
              <a:t> alkaneen toimikautensa.</a:t>
            </a:r>
          </a:p>
          <a:p>
            <a:pPr marL="0" indent="0">
              <a:buNone/>
            </a:pPr>
            <a:r>
              <a:rPr lang="fi-FI" sz="1200" b="0" i="0" dirty="0">
                <a:effectLst/>
                <a:latin typeface="Arial" panose="020B0604020202020204" pitchFamily="34" charset="0"/>
              </a:rPr>
              <a:t>12.6– Presidentti Tarja Halonen myönsi SAK:n entiselle puheenjohtajalle </a:t>
            </a:r>
            <a:r>
              <a:rPr lang="fi-FI" sz="1200" b="0" i="0" u="none" strike="noStrike" dirty="0">
                <a:effectLst/>
                <a:latin typeface="Arial" panose="020B0604020202020204" pitchFamily="34" charset="0"/>
                <a:hlinkClick r:id="rId5" tooltip="Lauri Ihalainen">
                  <a:extLst>
                    <a:ext uri="{A12FA001-AC4F-418D-AE19-62706E023703}">
                      <ahyp:hlinkClr xmlns:ahyp="http://schemas.microsoft.com/office/drawing/2018/hyperlinkcolor" val="tx"/>
                    </a:ext>
                  </a:extLst>
                </a:hlinkClick>
              </a:rPr>
              <a:t>Lauri Ihalaiselle</a:t>
            </a:r>
            <a:r>
              <a:rPr lang="fi-FI" sz="1200" b="0" i="0" dirty="0">
                <a:effectLst/>
                <a:latin typeface="Arial" panose="020B0604020202020204" pitchFamily="34" charset="0"/>
              </a:rPr>
              <a:t> </a:t>
            </a:r>
            <a:r>
              <a:rPr lang="fi-FI" sz="1200" b="0" i="0" u="none" strike="noStrike" dirty="0">
                <a:effectLst/>
                <a:latin typeface="Arial" panose="020B0604020202020204" pitchFamily="34" charset="0"/>
                <a:hlinkClick r:id="rId7" tooltip="Ministeri (arvonimi)">
                  <a:extLst>
                    <a:ext uri="{A12FA001-AC4F-418D-AE19-62706E023703}">
                      <ahyp:hlinkClr xmlns:ahyp="http://schemas.microsoft.com/office/drawing/2018/hyperlinkcolor" val="tx"/>
                    </a:ext>
                  </a:extLst>
                </a:hlinkClick>
              </a:rPr>
              <a:t>ministerin</a:t>
            </a:r>
            <a:r>
              <a:rPr lang="fi-FI" sz="1200" b="0" i="0" dirty="0">
                <a:effectLst/>
                <a:latin typeface="Arial" panose="020B0604020202020204" pitchFamily="34" charset="0"/>
              </a:rPr>
              <a:t> arvoni-</a:t>
            </a:r>
            <a:r>
              <a:rPr lang="fi-FI" sz="1200" b="0" i="0" dirty="0" err="1">
                <a:effectLst/>
                <a:latin typeface="Arial" panose="020B0604020202020204" pitchFamily="34" charset="0"/>
              </a:rPr>
              <a:t>men</a:t>
            </a:r>
            <a:r>
              <a:rPr lang="fi-FI" sz="1200" b="0" i="0" dirty="0">
                <a:effectLst/>
                <a:latin typeface="Arial" panose="020B0604020202020204" pitchFamily="34" charset="0"/>
              </a:rPr>
              <a:t>. Ihalainen oli toiminut SAK:n puheenjohtajana lähes 19 vuotta eli kauemmin kuin kukaan hänen edeltäjistään.</a:t>
            </a:r>
          </a:p>
          <a:p>
            <a:pPr marL="0" indent="0">
              <a:buNone/>
            </a:pPr>
            <a:r>
              <a:rPr lang="fi-FI" sz="1200" u="sng" dirty="0">
                <a:latin typeface="Arial" panose="020B0604020202020204" pitchFamily="34" charset="0"/>
              </a:rPr>
              <a:t>25.6.</a:t>
            </a:r>
            <a:r>
              <a:rPr lang="fi-FI" sz="1200" b="0" i="0" dirty="0">
                <a:effectLst/>
                <a:latin typeface="Arial" panose="020B0604020202020204" pitchFamily="34" charset="0"/>
              </a:rPr>
              <a:t> – Poptähti </a:t>
            </a:r>
            <a:r>
              <a:rPr lang="fi-FI" sz="1200" b="0" i="0" u="none" strike="noStrike" dirty="0">
                <a:effectLst/>
                <a:latin typeface="Arial" panose="020B0604020202020204" pitchFamily="34" charset="0"/>
                <a:hlinkClick r:id="rId8" tooltip="Michael Jackson">
                  <a:extLst>
                    <a:ext uri="{A12FA001-AC4F-418D-AE19-62706E023703}">
                      <ahyp:hlinkClr xmlns:ahyp="http://schemas.microsoft.com/office/drawing/2018/hyperlinkcolor" val="tx"/>
                    </a:ext>
                  </a:extLst>
                </a:hlinkClick>
              </a:rPr>
              <a:t>Michael Jackson</a:t>
            </a:r>
            <a:r>
              <a:rPr lang="fi-FI" sz="1200" b="0" i="0" dirty="0">
                <a:effectLst/>
                <a:latin typeface="Arial" panose="020B0604020202020204" pitchFamily="34" charset="0"/>
              </a:rPr>
              <a:t> kuoli 50-vuotiaana lääkkeiden yliannostukseen</a:t>
            </a:r>
            <a:endParaRPr lang="fi-FI" sz="1200" dirty="0">
              <a:latin typeface="Arial" panose="020B0604020202020204" pitchFamily="34" charset="0"/>
              <a:cs typeface="Arial" panose="020B0604020202020204" pitchFamily="34" charset="0"/>
            </a:endParaRPr>
          </a:p>
        </p:txBody>
      </p:sp>
      <p:sp>
        <p:nvSpPr>
          <p:cNvPr id="4" name="Sisällön paikkamerkki 3">
            <a:extLst>
              <a:ext uri="{FF2B5EF4-FFF2-40B4-BE49-F238E27FC236}">
                <a16:creationId xmlns:a16="http://schemas.microsoft.com/office/drawing/2014/main" id="{B0059263-3B9C-4C06-BDD8-2FA5FAE43A9B}"/>
              </a:ext>
            </a:extLst>
          </p:cNvPr>
          <p:cNvSpPr>
            <a:spLocks noGrp="1"/>
          </p:cNvSpPr>
          <p:nvPr>
            <p:ph sz="half" idx="2"/>
          </p:nvPr>
        </p:nvSpPr>
        <p:spPr>
          <a:xfrm>
            <a:off x="2597920" y="696286"/>
            <a:ext cx="8755880" cy="5480677"/>
          </a:xfrm>
        </p:spPr>
        <p:txBody>
          <a:bodyPr>
            <a:normAutofit/>
          </a:bodyPr>
          <a:lstStyle/>
          <a:p>
            <a:pPr marL="370840" indent="0">
              <a:buNone/>
            </a:pPr>
            <a:r>
              <a:rPr lang="fi-FI" sz="1800" b="1" dirty="0">
                <a:effectLst/>
                <a:latin typeface="Arial" panose="020B0604020202020204" pitchFamily="34" charset="0"/>
                <a:ea typeface="Calibri" panose="020F0502020204030204" pitchFamily="34" charset="0"/>
                <a:cs typeface="Times New Roman" panose="02020603050405020304" pitchFamily="18" charset="0"/>
              </a:rPr>
              <a:t>Paikallisjärjestön </a:t>
            </a:r>
            <a:r>
              <a:rPr lang="fi-FI" sz="1800" dirty="0">
                <a:effectLst/>
                <a:latin typeface="Arial" panose="020B0604020202020204" pitchFamily="34" charset="0"/>
                <a:ea typeface="Calibri" panose="020F0502020204030204" pitchFamily="34" charset="0"/>
                <a:cs typeface="Times New Roman" panose="02020603050405020304" pitchFamily="18" charset="0"/>
              </a:rPr>
              <a:t>edustajana Työvoimatoimiston koolle kutsumassa työmarkkinatyöryhmässä oli Ritva Suomalainen ja hänen varaedustajana Jaakko Kettunen. Työmarkkinatyöryhmän tavoitteena on seudun työvoiman osaamisen edistäminen ja saatavuuden varmistaminen. Työryhmän avulla konkretisoidaan tulevaisuuden osaamis- ja työvoimatarpeita ja se osallistuu seudun työllisyysstrategian valmisteluun ja päivittämiseen, sekä tekee työllisyyden edistämiseen ja rakennetyöttömyyden vähentämiseen tähtääviä toimenpide-ehdotuksia.  </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370840" indent="0">
              <a:buNone/>
            </a:pPr>
            <a:r>
              <a:rPr lang="fi-FI" sz="1800" b="1" dirty="0">
                <a:effectLst/>
                <a:latin typeface="Arial" panose="020B0604020202020204" pitchFamily="34" charset="0"/>
                <a:ea typeface="Calibri" panose="020F0502020204030204" pitchFamily="34" charset="0"/>
                <a:cs typeface="Times New Roman" panose="02020603050405020304" pitchFamily="18" charset="0"/>
              </a:rPr>
              <a:t>Paikallisjärjestö</a:t>
            </a:r>
            <a:r>
              <a:rPr lang="fi-FI" sz="1800" dirty="0">
                <a:effectLst/>
                <a:latin typeface="Arial" panose="020B0604020202020204" pitchFamily="34" charset="0"/>
                <a:ea typeface="Calibri" panose="020F0502020204030204" pitchFamily="34" charset="0"/>
                <a:cs typeface="Times New Roman" panose="02020603050405020304" pitchFamily="18" charset="0"/>
              </a:rPr>
              <a:t> on ollut mukana keskusteluissa myös kehitysyhtiön käynnistämisyrityksessä. Tämä hanke on kuitenkin kesken meistä riippumattomista syistä.</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370840" indent="0">
              <a:buNone/>
            </a:pPr>
            <a:r>
              <a:rPr lang="fi-FI" sz="1800" b="1" dirty="0">
                <a:effectLst/>
                <a:latin typeface="Arial" panose="020B0604020202020204" pitchFamily="34" charset="0"/>
                <a:ea typeface="Times New Roman" panose="02020603050405020304" pitchFamily="18" charset="0"/>
                <a:cs typeface="Times New Roman" panose="02020603050405020304" pitchFamily="18" charset="0"/>
              </a:rPr>
              <a:t>Savonlinnasalin avajaisissa </a:t>
            </a:r>
            <a:r>
              <a:rPr lang="fi-FI" sz="1800" b="0" dirty="0">
                <a:effectLst/>
                <a:latin typeface="Arial" panose="020B0604020202020204" pitchFamily="34" charset="0"/>
                <a:ea typeface="Times New Roman" panose="02020603050405020304" pitchFamily="18" charset="0"/>
                <a:cs typeface="Times New Roman" panose="02020603050405020304" pitchFamily="18" charset="0"/>
              </a:rPr>
              <a:t>6.7.2002 olivat Paikallisjärjestön edustajina</a:t>
            </a:r>
            <a:endParaRPr lang="fi-FI" sz="1800" b="1" dirty="0">
              <a:effectLst/>
              <a:latin typeface="Arial" panose="020B0604020202020204" pitchFamily="34" charset="0"/>
              <a:ea typeface="Times New Roman" panose="02020603050405020304" pitchFamily="18" charset="0"/>
              <a:cs typeface="Times New Roman" panose="02020603050405020304" pitchFamily="18" charset="0"/>
            </a:endParaRPr>
          </a:p>
          <a:p>
            <a:pPr marL="370840" indent="0">
              <a:buNone/>
            </a:pPr>
            <a:r>
              <a:rPr lang="fi-FI" sz="1800" dirty="0">
                <a:effectLst/>
                <a:latin typeface="Arial" panose="020B0604020202020204" pitchFamily="34" charset="0"/>
                <a:ea typeface="Calibri" panose="020F0502020204030204" pitchFamily="34" charset="0"/>
                <a:cs typeface="Times New Roman" panose="02020603050405020304" pitchFamily="18" charset="0"/>
              </a:rPr>
              <a:t>Ritva Suomalainen ja Martti Huttunen </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370840" indent="0">
              <a:buNone/>
            </a:pPr>
            <a:r>
              <a:rPr lang="fi-FI" sz="1800" b="1" dirty="0">
                <a:effectLst/>
                <a:latin typeface="Arial" panose="020B0604020202020204" pitchFamily="34" charset="0"/>
                <a:ea typeface="Times New Roman" panose="02020603050405020304" pitchFamily="18" charset="0"/>
                <a:cs typeface="Times New Roman" panose="02020603050405020304" pitchFamily="18" charset="0"/>
              </a:rPr>
              <a:t>Balettijuhlien </a:t>
            </a:r>
            <a:r>
              <a:rPr lang="fi-FI" sz="1800" b="0" dirty="0">
                <a:effectLst/>
                <a:latin typeface="Arial" panose="020B0604020202020204" pitchFamily="34" charset="0"/>
                <a:ea typeface="Times New Roman" panose="02020603050405020304" pitchFamily="18" charset="0"/>
                <a:cs typeface="Times New Roman" panose="02020603050405020304" pitchFamily="18" charset="0"/>
              </a:rPr>
              <a:t>kanssa teimme yhteistyötä siten, että paikallisjärjestö liitti osastojen jäsenkirjeeseen mainoksen balettijuhlista ja jäsenet saivat alennusta balettilipuista.</a:t>
            </a:r>
            <a:r>
              <a:rPr lang="fi-FI" sz="1800" b="0" dirty="0">
                <a:effectLst/>
                <a:latin typeface="Arial" panose="020B0604020202020204" pitchFamily="34" charset="0"/>
                <a:ea typeface="Times New Roman" panose="02020603050405020304" pitchFamily="18" charset="0"/>
                <a:cs typeface="Arial" panose="020B0604020202020204" pitchFamily="34" charset="0"/>
              </a:rPr>
              <a:t> </a:t>
            </a:r>
            <a:endParaRPr lang="fi-FI" sz="1800" b="1"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fi-FI" dirty="0"/>
          </a:p>
        </p:txBody>
      </p:sp>
    </p:spTree>
    <p:extLst>
      <p:ext uri="{BB962C8B-B14F-4D97-AF65-F5344CB8AC3E}">
        <p14:creationId xmlns:p14="http://schemas.microsoft.com/office/powerpoint/2010/main" val="12040244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8BB08DD-5FA9-42BA-B3C3-F15C623D6179}"/>
              </a:ext>
            </a:extLst>
          </p:cNvPr>
          <p:cNvSpPr>
            <a:spLocks noGrp="1"/>
          </p:cNvSpPr>
          <p:nvPr>
            <p:ph type="title"/>
          </p:nvPr>
        </p:nvSpPr>
        <p:spPr>
          <a:xfrm>
            <a:off x="2877422" y="365125"/>
            <a:ext cx="8476377" cy="1325563"/>
          </a:xfrm>
        </p:spPr>
        <p:txBody>
          <a:bodyPr/>
          <a:lstStyle/>
          <a:p>
            <a:r>
              <a:rPr lang="fi-FI" sz="44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		</a:t>
            </a:r>
            <a:r>
              <a:rPr lang="fi-FI" sz="28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JOHDANTO</a:t>
            </a:r>
            <a:br>
              <a:rPr lang="fi-FI" sz="4400" dirty="0">
                <a:effectLst/>
                <a:latin typeface="Calibri" panose="020F0502020204030204" pitchFamily="34" charset="0"/>
                <a:ea typeface="Calibri" panose="020F0502020204030204" pitchFamily="34" charset="0"/>
                <a:cs typeface="Times New Roman" panose="02020603050405020304" pitchFamily="18" charset="0"/>
              </a:rPr>
            </a:br>
            <a:endParaRPr lang="fi-FI" dirty="0"/>
          </a:p>
        </p:txBody>
      </p:sp>
      <p:sp>
        <p:nvSpPr>
          <p:cNvPr id="3" name="Sisällön paikkamerkki 2">
            <a:extLst>
              <a:ext uri="{FF2B5EF4-FFF2-40B4-BE49-F238E27FC236}">
                <a16:creationId xmlns:a16="http://schemas.microsoft.com/office/drawing/2014/main" id="{CB131A01-CA5F-427A-8749-C38F8F9FE477}"/>
              </a:ext>
            </a:extLst>
          </p:cNvPr>
          <p:cNvSpPr>
            <a:spLocks noGrp="1"/>
          </p:cNvSpPr>
          <p:nvPr>
            <p:ph sz="half" idx="1"/>
          </p:nvPr>
        </p:nvSpPr>
        <p:spPr>
          <a:xfrm>
            <a:off x="553674" y="523081"/>
            <a:ext cx="2197916" cy="5811838"/>
          </a:xfrm>
        </p:spPr>
        <p:txBody>
          <a:bodyPr>
            <a:normAutofit/>
          </a:bodyPr>
          <a:lstStyle/>
          <a:p>
            <a:pPr marL="0" indent="0">
              <a:buNone/>
            </a:pPr>
            <a:r>
              <a:rPr lang="fi-FI" sz="1200" b="0" i="0" u="sng" dirty="0">
                <a:effectLst/>
                <a:latin typeface="Arial" panose="020B0604020202020204" pitchFamily="34" charset="0"/>
                <a:hlinkClick r:id="rId2">
                  <a:extLst>
                    <a:ext uri="{A12FA001-AC4F-418D-AE19-62706E023703}">
                      <ahyp:hlinkClr xmlns:ahyp="http://schemas.microsoft.com/office/drawing/2018/hyperlinkcolor" val="tx"/>
                    </a:ext>
                  </a:extLst>
                </a:hlinkClick>
              </a:rPr>
              <a:t>2000</a:t>
            </a:r>
          </a:p>
          <a:p>
            <a:pPr marL="0" indent="0">
              <a:buNone/>
            </a:pPr>
            <a:r>
              <a:rPr lang="fi-FI" sz="1200" u="sng" dirty="0">
                <a:latin typeface="Arial" panose="020B0604020202020204" pitchFamily="34" charset="0"/>
              </a:rPr>
              <a:t>1.1</a:t>
            </a:r>
            <a:r>
              <a:rPr lang="fi-FI" sz="1200" b="0" i="0" dirty="0">
                <a:effectLst/>
                <a:latin typeface="Arial" panose="020B0604020202020204" pitchFamily="34" charset="0"/>
              </a:rPr>
              <a:t> – </a:t>
            </a:r>
            <a:r>
              <a:rPr lang="fi-FI" sz="1200" b="0" i="0" u="none" strike="noStrike" dirty="0">
                <a:effectLst/>
                <a:latin typeface="Arial" panose="020B0604020202020204" pitchFamily="34" charset="0"/>
                <a:hlinkClick r:id="rId3" tooltip="Y2K">
                  <a:extLst>
                    <a:ext uri="{A12FA001-AC4F-418D-AE19-62706E023703}">
                      <ahyp:hlinkClr xmlns:ahyp="http://schemas.microsoft.com/office/drawing/2018/hyperlinkcolor" val="tx"/>
                    </a:ext>
                  </a:extLst>
                </a:hlinkClick>
              </a:rPr>
              <a:t>Y2K</a:t>
            </a:r>
            <a:r>
              <a:rPr lang="fi-FI" sz="1200" b="0" i="0" dirty="0">
                <a:effectLst/>
                <a:latin typeface="Arial" panose="020B0604020202020204" pitchFamily="34" charset="0"/>
              </a:rPr>
              <a:t> meni ohi ilman ennustettuja katastrofeja</a:t>
            </a:r>
            <a:endParaRPr lang="fi-FI" sz="1200" u="sng" dirty="0">
              <a:latin typeface="Arial" panose="020B0604020202020204" pitchFamily="34" charset="0"/>
            </a:endParaRPr>
          </a:p>
          <a:p>
            <a:pPr marL="0" indent="0">
              <a:buNone/>
            </a:pPr>
            <a:r>
              <a:rPr lang="fi-FI" sz="1200" u="sng" dirty="0">
                <a:latin typeface="Arial" panose="020B0604020202020204" pitchFamily="34" charset="0"/>
              </a:rPr>
              <a:t>6.2.</a:t>
            </a:r>
            <a:r>
              <a:rPr lang="fi-FI" sz="1200" i="0" dirty="0">
                <a:effectLst/>
                <a:latin typeface="Arial" panose="020B0604020202020204" pitchFamily="34" charset="0"/>
              </a:rPr>
              <a:t> – </a:t>
            </a:r>
            <a:r>
              <a:rPr lang="fi-FI" sz="1200" dirty="0">
                <a:latin typeface="Arial" panose="020B0604020202020204" pitchFamily="34" charset="0"/>
              </a:rPr>
              <a:t>Tarja Halonen </a:t>
            </a:r>
            <a:r>
              <a:rPr lang="fi-FI" sz="1200" i="0" dirty="0">
                <a:effectLst/>
                <a:latin typeface="Arial" panose="020B0604020202020204" pitchFamily="34" charset="0"/>
              </a:rPr>
              <a:t>valittiin </a:t>
            </a:r>
            <a:r>
              <a:rPr lang="fi-FI" sz="1200" i="0" u="sng" strike="noStrike" dirty="0">
                <a:effectLst/>
                <a:latin typeface="Arial" panose="020B0604020202020204" pitchFamily="34" charset="0"/>
                <a:hlinkClick r:id="rId4" tooltip="Suomi">
                  <a:extLst>
                    <a:ext uri="{A12FA001-AC4F-418D-AE19-62706E023703}">
                      <ahyp:hlinkClr xmlns:ahyp="http://schemas.microsoft.com/office/drawing/2018/hyperlinkcolor" val="tx"/>
                    </a:ext>
                  </a:extLst>
                </a:hlinkClick>
              </a:rPr>
              <a:t>Suomen</a:t>
            </a:r>
            <a:r>
              <a:rPr lang="fi-FI" sz="1200" i="0" dirty="0">
                <a:effectLst/>
                <a:latin typeface="Arial" panose="020B0604020202020204" pitchFamily="34" charset="0"/>
              </a:rPr>
              <a:t> </a:t>
            </a:r>
            <a:r>
              <a:rPr lang="fi-FI" sz="1200" b="0" i="0" dirty="0">
                <a:effectLst/>
                <a:latin typeface="Arial" panose="020B0604020202020204" pitchFamily="34" charset="0"/>
              </a:rPr>
              <a:t>presidentiksi.</a:t>
            </a:r>
          </a:p>
          <a:p>
            <a:pPr marL="0" indent="0">
              <a:buNone/>
            </a:pPr>
            <a:r>
              <a:rPr lang="fi-FI" sz="1200" u="sng" dirty="0">
                <a:latin typeface="Arial" panose="020B0604020202020204" pitchFamily="34" charset="0"/>
              </a:rPr>
              <a:t>26. 3</a:t>
            </a:r>
            <a:r>
              <a:rPr lang="fi-FI" sz="1200" b="0" i="0" dirty="0">
                <a:effectLst/>
                <a:latin typeface="Arial" panose="020B0604020202020204" pitchFamily="34" charset="0"/>
              </a:rPr>
              <a:t>.</a:t>
            </a:r>
            <a:r>
              <a:rPr lang="fi-FI" sz="1200" dirty="0">
                <a:latin typeface="Arial" panose="020B0604020202020204" pitchFamily="34" charset="0"/>
              </a:rPr>
              <a:t>Vladimer Putin  </a:t>
            </a:r>
            <a:r>
              <a:rPr lang="fi-FI" sz="1200" b="0" i="0" dirty="0">
                <a:effectLst/>
                <a:latin typeface="Arial" panose="020B0604020202020204" pitchFamily="34" charset="0"/>
              </a:rPr>
              <a:t>valittiin </a:t>
            </a:r>
            <a:r>
              <a:rPr lang="fi-FI" sz="1200" b="0" i="0" u="none" strike="noStrike" dirty="0">
                <a:effectLst/>
                <a:latin typeface="Arial" panose="020B0604020202020204" pitchFamily="34" charset="0"/>
                <a:hlinkClick r:id="rId5" tooltip="Venäjä">
                  <a:extLst>
                    <a:ext uri="{A12FA001-AC4F-418D-AE19-62706E023703}">
                      <ahyp:hlinkClr xmlns:ahyp="http://schemas.microsoft.com/office/drawing/2018/hyperlinkcolor" val="tx"/>
                    </a:ext>
                  </a:extLst>
                </a:hlinkClick>
              </a:rPr>
              <a:t>Venäjän</a:t>
            </a:r>
            <a:r>
              <a:rPr lang="fi-FI" sz="1200" b="0" i="0" dirty="0">
                <a:effectLst/>
                <a:latin typeface="Arial" panose="020B0604020202020204" pitchFamily="34" charset="0"/>
              </a:rPr>
              <a:t> presidentiksi.</a:t>
            </a:r>
          </a:p>
          <a:p>
            <a:pPr marL="0" indent="0">
              <a:buNone/>
            </a:pPr>
            <a:r>
              <a:rPr lang="fi-FI" sz="1200" u="sng" dirty="0">
                <a:latin typeface="Arial" panose="020B0604020202020204" pitchFamily="34" charset="0"/>
              </a:rPr>
              <a:t>23.4.</a:t>
            </a:r>
            <a:r>
              <a:rPr lang="fi-FI" sz="1200" b="0" i="0" dirty="0">
                <a:effectLst/>
                <a:latin typeface="Arial" panose="020B0604020202020204" pitchFamily="34" charset="0"/>
              </a:rPr>
              <a:t> – </a:t>
            </a:r>
            <a:r>
              <a:rPr lang="fi-FI" sz="1200" b="0" i="0" u="none" strike="noStrike" dirty="0">
                <a:effectLst/>
                <a:latin typeface="Arial" panose="020B0604020202020204" pitchFamily="34" charset="0"/>
                <a:hlinkClick r:id="rId6" tooltip="Jolon panttivankikriisi">
                  <a:extLst>
                    <a:ext uri="{A12FA001-AC4F-418D-AE19-62706E023703}">
                      <ahyp:hlinkClr xmlns:ahyp="http://schemas.microsoft.com/office/drawing/2018/hyperlinkcolor" val="tx"/>
                    </a:ext>
                  </a:extLst>
                </a:hlinkClick>
              </a:rPr>
              <a:t>Jolon panttivankikriisi</a:t>
            </a:r>
            <a:r>
              <a:rPr lang="fi-FI" sz="1200" b="0" i="0" dirty="0">
                <a:effectLst/>
                <a:latin typeface="Arial" panose="020B0604020202020204" pitchFamily="34" charset="0"/>
              </a:rPr>
              <a:t> alkoi: </a:t>
            </a:r>
            <a:r>
              <a:rPr lang="fi-FI" sz="1200" b="0" i="0" u="none" strike="noStrike" dirty="0">
                <a:effectLst/>
                <a:latin typeface="Arial" panose="020B0604020202020204" pitchFamily="34" charset="0"/>
                <a:hlinkClick r:id="rId7" tooltip="Abu Sayyaf">
                  <a:extLst>
                    <a:ext uri="{A12FA001-AC4F-418D-AE19-62706E023703}">
                      <ahyp:hlinkClr xmlns:ahyp="http://schemas.microsoft.com/office/drawing/2018/hyperlinkcolor" val="tx"/>
                    </a:ext>
                  </a:extLst>
                </a:hlinkClick>
              </a:rPr>
              <a:t>Abu Sayyafin</a:t>
            </a:r>
            <a:r>
              <a:rPr lang="fi-FI" sz="1200" b="0" i="0" dirty="0">
                <a:effectLst/>
                <a:latin typeface="Arial" panose="020B0604020202020204" pitchFamily="34" charset="0"/>
              </a:rPr>
              <a:t> sissit kaappasivat 11 turistia ja kymmenen sukelluslomakohteen työntekijää </a:t>
            </a:r>
            <a:r>
              <a:rPr lang="fi-FI" sz="1200" b="0" i="0" u="none" strike="noStrike" dirty="0">
                <a:effectLst/>
                <a:latin typeface="Arial" panose="020B0604020202020204" pitchFamily="34" charset="0"/>
                <a:hlinkClick r:id="rId8" tooltip="Malesia">
                  <a:extLst>
                    <a:ext uri="{A12FA001-AC4F-418D-AE19-62706E023703}">
                      <ahyp:hlinkClr xmlns:ahyp="http://schemas.microsoft.com/office/drawing/2018/hyperlinkcolor" val="tx"/>
                    </a:ext>
                  </a:extLst>
                </a:hlinkClick>
              </a:rPr>
              <a:t>Malesiasta</a:t>
            </a:r>
            <a:r>
              <a:rPr lang="fi-FI" sz="1200" b="0" i="0" dirty="0">
                <a:effectLst/>
                <a:latin typeface="Arial" panose="020B0604020202020204" pitchFamily="34" charset="0"/>
              </a:rPr>
              <a:t>. Panttivankien joukossa oli kaksi suomalaista, Seppo Fränti ja Risto Vahanen.</a:t>
            </a:r>
          </a:p>
          <a:p>
            <a:pPr marL="0" indent="0">
              <a:buNone/>
            </a:pPr>
            <a:r>
              <a:rPr lang="fi-FI" sz="1200" u="sng" dirty="0">
                <a:latin typeface="Arial" panose="020B0604020202020204" pitchFamily="34" charset="0"/>
              </a:rPr>
              <a:t>1.7.</a:t>
            </a:r>
            <a:r>
              <a:rPr lang="fi-FI" sz="1200" b="0" i="0" dirty="0">
                <a:effectLst/>
                <a:latin typeface="Arial" panose="020B0604020202020204" pitchFamily="34" charset="0"/>
              </a:rPr>
              <a:t> </a:t>
            </a:r>
            <a:r>
              <a:rPr lang="fi-FI" sz="1200" b="0" i="0" u="none" strike="noStrike" dirty="0">
                <a:effectLst/>
                <a:latin typeface="Arial" panose="020B0604020202020204" pitchFamily="34" charset="0"/>
                <a:hlinkClick r:id="rId9" tooltip="Ruotsi">
                  <a:extLst>
                    <a:ext uri="{A12FA001-AC4F-418D-AE19-62706E023703}">
                      <ahyp:hlinkClr xmlns:ahyp="http://schemas.microsoft.com/office/drawing/2018/hyperlinkcolor" val="tx"/>
                    </a:ext>
                  </a:extLst>
                </a:hlinkClick>
              </a:rPr>
              <a:t>Ruotsin</a:t>
            </a:r>
            <a:r>
              <a:rPr lang="fi-FI" sz="1200" b="0" i="0" dirty="0">
                <a:effectLst/>
                <a:latin typeface="Arial" panose="020B0604020202020204" pitchFamily="34" charset="0"/>
              </a:rPr>
              <a:t> ja </a:t>
            </a:r>
            <a:r>
              <a:rPr lang="fi-FI" sz="1200" b="0" i="0" u="none" strike="noStrike" dirty="0">
                <a:effectLst/>
                <a:latin typeface="Arial" panose="020B0604020202020204" pitchFamily="34" charset="0"/>
                <a:hlinkClick r:id="rId10" tooltip="Tanska">
                  <a:extLst>
                    <a:ext uri="{A12FA001-AC4F-418D-AE19-62706E023703}">
                      <ahyp:hlinkClr xmlns:ahyp="http://schemas.microsoft.com/office/drawing/2018/hyperlinkcolor" val="tx"/>
                    </a:ext>
                  </a:extLst>
                </a:hlinkClick>
              </a:rPr>
              <a:t>Tanskan</a:t>
            </a:r>
            <a:r>
              <a:rPr lang="fi-FI" sz="1200" b="0" i="0" dirty="0">
                <a:effectLst/>
                <a:latin typeface="Arial" panose="020B0604020202020204" pitchFamily="34" charset="0"/>
              </a:rPr>
              <a:t> yhdistävä lähes kahdeksan kilometrin pituinen </a:t>
            </a:r>
            <a:r>
              <a:rPr lang="fi-FI" sz="1200" b="0" i="0" u="none" strike="noStrike" dirty="0">
                <a:effectLst/>
                <a:latin typeface="Arial" panose="020B0604020202020204" pitchFamily="34" charset="0"/>
                <a:hlinkClick r:id="rId11" tooltip="Juutinrauman silta">
                  <a:extLst>
                    <a:ext uri="{A12FA001-AC4F-418D-AE19-62706E023703}">
                      <ahyp:hlinkClr xmlns:ahyp="http://schemas.microsoft.com/office/drawing/2018/hyperlinkcolor" val="tx"/>
                    </a:ext>
                  </a:extLst>
                </a:hlinkClick>
              </a:rPr>
              <a:t>Juutinrauman silta</a:t>
            </a:r>
            <a:r>
              <a:rPr lang="fi-FI" sz="1200" b="0" i="0" dirty="0">
                <a:effectLst/>
                <a:latin typeface="Arial" panose="020B0604020202020204" pitchFamily="34" charset="0"/>
              </a:rPr>
              <a:t> avattiin liikenteelle.</a:t>
            </a:r>
          </a:p>
          <a:p>
            <a:pPr marL="0" indent="0">
              <a:buNone/>
            </a:pPr>
            <a:r>
              <a:rPr lang="fi-FI" sz="1200" dirty="0">
                <a:latin typeface="Arial" panose="020B0604020202020204" pitchFamily="34" charset="0"/>
              </a:rPr>
              <a:t>8.8.</a:t>
            </a:r>
            <a:r>
              <a:rPr lang="fi-FI" sz="1200" b="0" i="0" dirty="0">
                <a:effectLst/>
                <a:latin typeface="Arial" panose="020B0604020202020204" pitchFamily="34" charset="0"/>
              </a:rPr>
              <a:t> – Viimeinen </a:t>
            </a:r>
            <a:r>
              <a:rPr lang="fi-FI" sz="1200" b="0" i="0" u="none" strike="noStrike" dirty="0">
                <a:effectLst/>
                <a:latin typeface="Arial" panose="020B0604020202020204" pitchFamily="34" charset="0"/>
                <a:hlinkClick r:id="rId12" tooltip="F/A-18">
                  <a:extLst>
                    <a:ext uri="{A12FA001-AC4F-418D-AE19-62706E023703}">
                      <ahyp:hlinkClr xmlns:ahyp="http://schemas.microsoft.com/office/drawing/2018/hyperlinkcolor" val="tx"/>
                    </a:ext>
                  </a:extLst>
                </a:hlinkClick>
              </a:rPr>
              <a:t>F-18C</a:t>
            </a:r>
            <a:r>
              <a:rPr lang="fi-FI" sz="1200" b="0" i="0" dirty="0">
                <a:effectLst/>
                <a:latin typeface="Arial" panose="020B0604020202020204" pitchFamily="34" charset="0"/>
              </a:rPr>
              <a:t> Hornet luovutettiin </a:t>
            </a:r>
            <a:r>
              <a:rPr lang="fi-FI" sz="1200" b="0" i="0" u="none" strike="noStrike" dirty="0">
                <a:effectLst/>
                <a:latin typeface="Arial" panose="020B0604020202020204" pitchFamily="34" charset="0"/>
                <a:hlinkClick r:id="rId13" tooltip="Suomen Ilmavoimat">
                  <a:extLst>
                    <a:ext uri="{A12FA001-AC4F-418D-AE19-62706E023703}">
                      <ahyp:hlinkClr xmlns:ahyp="http://schemas.microsoft.com/office/drawing/2018/hyperlinkcolor" val="tx"/>
                    </a:ext>
                  </a:extLst>
                </a:hlinkClick>
              </a:rPr>
              <a:t>Suomen ilmavoimille</a:t>
            </a:r>
            <a:r>
              <a:rPr lang="fi-FI" sz="1200" b="0" i="0" dirty="0">
                <a:effectLst/>
                <a:latin typeface="Arial" panose="020B0604020202020204" pitchFamily="34" charset="0"/>
              </a:rPr>
              <a:t> Kuorevedellä</a:t>
            </a:r>
          </a:p>
          <a:p>
            <a:pPr marL="0" indent="0">
              <a:buNone/>
            </a:pPr>
            <a:r>
              <a:rPr lang="fi-FI" sz="1200" b="0" i="0" dirty="0">
                <a:effectLst/>
                <a:latin typeface="Arial" panose="020B0604020202020204" pitchFamily="34" charset="0"/>
              </a:rPr>
              <a:t>.</a:t>
            </a:r>
          </a:p>
          <a:p>
            <a:pPr marL="0" indent="0">
              <a:buNone/>
            </a:pPr>
            <a:endParaRPr lang="fi-FI" sz="1400" dirty="0"/>
          </a:p>
        </p:txBody>
      </p:sp>
      <p:sp>
        <p:nvSpPr>
          <p:cNvPr id="4" name="Sisällön paikkamerkki 3">
            <a:extLst>
              <a:ext uri="{FF2B5EF4-FFF2-40B4-BE49-F238E27FC236}">
                <a16:creationId xmlns:a16="http://schemas.microsoft.com/office/drawing/2014/main" id="{C194305C-1C58-4FA9-97B3-23E8C152FCAC}"/>
              </a:ext>
            </a:extLst>
          </p:cNvPr>
          <p:cNvSpPr>
            <a:spLocks noGrp="1"/>
          </p:cNvSpPr>
          <p:nvPr>
            <p:ph sz="half" idx="2"/>
          </p:nvPr>
        </p:nvSpPr>
        <p:spPr>
          <a:xfrm>
            <a:off x="2877424" y="1249960"/>
            <a:ext cx="8476376" cy="4927003"/>
          </a:xfrm>
        </p:spPr>
        <p:txBody>
          <a:bodyPr>
            <a:normAutofit/>
          </a:bodyPr>
          <a:lstStyle/>
          <a:p>
            <a:pPr marL="0" indent="0">
              <a:buNone/>
            </a:pPr>
            <a:r>
              <a:rPr lang="fi-FI" sz="1800" b="1" dirty="0">
                <a:effectLst/>
                <a:latin typeface="Arial" panose="020B0604020202020204" pitchFamily="34" charset="0"/>
                <a:ea typeface="Times New Roman" panose="02020603050405020304" pitchFamily="18" charset="0"/>
                <a:cs typeface="Times New Roman" panose="02020603050405020304" pitchFamily="18" charset="0"/>
              </a:rPr>
              <a:t>Paikallisjärjestön</a:t>
            </a:r>
            <a:r>
              <a:rPr lang="fi-FI" sz="1800" dirty="0">
                <a:effectLst/>
                <a:latin typeface="Arial" panose="020B0604020202020204" pitchFamily="34" charset="0"/>
                <a:ea typeface="Times New Roman" panose="02020603050405020304" pitchFamily="18" charset="0"/>
                <a:cs typeface="Times New Roman" panose="02020603050405020304" pitchFamily="18" charset="0"/>
              </a:rPr>
              <a:t> tarkoituksena on koota kaikki alueen SAK:n ammattiosastot ja yhdistykset yhteistoimintaan palkansaajien hyvinvoinnin, yhteiskunnallisen oikeudenmukaisuuden ja tasa-arvon sekä ammattiyhdistysliikkeen toimintavalmiuksien edistämiseksi ja keskusjärjestön asettamien tavoitteiden toteuttamiseksi.</a:t>
            </a:r>
          </a:p>
          <a:p>
            <a:pPr marL="0" indent="0">
              <a:buNone/>
            </a:pPr>
            <a:r>
              <a:rPr lang="fi-FI" sz="1800" b="1" dirty="0">
                <a:effectLst/>
                <a:latin typeface="Arial" panose="020B0604020202020204" pitchFamily="34" charset="0"/>
                <a:ea typeface="Times New Roman" panose="02020603050405020304" pitchFamily="18" charset="0"/>
                <a:cs typeface="Times New Roman" panose="02020603050405020304" pitchFamily="18" charset="0"/>
              </a:rPr>
              <a:t>Edustajiston kokouksessa 10.3.2002</a:t>
            </a:r>
          </a:p>
          <a:p>
            <a:pPr marL="0" indent="0">
              <a:buNone/>
              <a:tabLst>
                <a:tab pos="3060065" algn="ctr"/>
                <a:tab pos="6120130" algn="r"/>
                <a:tab pos="828040" algn="l"/>
                <a:tab pos="3060065" algn="ctr"/>
                <a:tab pos="6120130" algn="r"/>
              </a:tabLst>
            </a:pPr>
            <a:r>
              <a:rPr lang="fi-FI" sz="1800" dirty="0">
                <a:effectLst/>
                <a:latin typeface="Arial" panose="020B0604020202020204" pitchFamily="34" charset="0"/>
                <a:ea typeface="Times New Roman" panose="02020603050405020304" pitchFamily="18" charset="0"/>
                <a:cs typeface="Times New Roman" panose="02020603050405020304" pitchFamily="18" charset="0"/>
              </a:rPr>
              <a:t>Hyväksyttiin paikallisjärjestön uudet säännöt, joiden merkittävin muutos on kevät- ja syyskokouksen pitäminen aikaisemman yhden vuosikokouksen sijaan. Samalla yhdistyksen nimi muutettiin SAK:n Savonlinnan Seudun Paikallisjärjestö ry:ksi. Paikallisjärjestön kotipaikka on Savonlinna ja toimialueena Itä-Savo.</a:t>
            </a:r>
            <a:endParaRPr lang="fi-FI" sz="1800" dirty="0">
              <a:effectLst/>
              <a:latin typeface="Times New Roman" panose="02020603050405020304" pitchFamily="18" charset="0"/>
              <a:ea typeface="Times New Roman" panose="02020603050405020304" pitchFamily="18" charset="0"/>
            </a:endParaRPr>
          </a:p>
          <a:p>
            <a:endParaRPr lang="fi-FI" dirty="0"/>
          </a:p>
        </p:txBody>
      </p:sp>
    </p:spTree>
    <p:extLst>
      <p:ext uri="{BB962C8B-B14F-4D97-AF65-F5344CB8AC3E}">
        <p14:creationId xmlns:p14="http://schemas.microsoft.com/office/powerpoint/2010/main" val="1085900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0EBA59E-1DB0-4478-9DBC-EDA6FD881782}"/>
              </a:ext>
            </a:extLst>
          </p:cNvPr>
          <p:cNvSpPr>
            <a:spLocks noGrp="1"/>
          </p:cNvSpPr>
          <p:nvPr>
            <p:ph type="title"/>
          </p:nvPr>
        </p:nvSpPr>
        <p:spPr>
          <a:xfrm>
            <a:off x="2503918" y="365126"/>
            <a:ext cx="8619884" cy="1186837"/>
          </a:xfrm>
        </p:spPr>
        <p:txBody>
          <a:bodyPr>
            <a:normAutofit/>
          </a:bodyPr>
          <a:lstStyle/>
          <a:p>
            <a:r>
              <a:rPr lang="fi-FI" sz="31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fi-FI" sz="2800" dirty="0">
                <a:solidFill>
                  <a:srgbClr val="FF0000"/>
                </a:solidFill>
                <a:effectLst/>
                <a:latin typeface="Arial" panose="020B0604020202020204" pitchFamily="34" charset="0"/>
                <a:ea typeface="Calibri" panose="020F0502020204030204" pitchFamily="34" charset="0"/>
                <a:cs typeface="Arial" panose="020B0604020202020204" pitchFamily="34" charset="0"/>
              </a:rPr>
              <a:t>AMMATTIOSASTOJEN YHTEISTYÖ</a:t>
            </a:r>
            <a:br>
              <a:rPr lang="fi-FI" sz="4400" dirty="0">
                <a:effectLst/>
                <a:latin typeface="Arial" panose="020B0604020202020204" pitchFamily="34" charset="0"/>
                <a:ea typeface="Calibri" panose="020F0502020204030204" pitchFamily="34" charset="0"/>
                <a:cs typeface="Arial" panose="020B0604020202020204" pitchFamily="34" charset="0"/>
              </a:rPr>
            </a:br>
            <a:endParaRPr lang="fi-FI" dirty="0">
              <a:latin typeface="Arial" panose="020B0604020202020204" pitchFamily="34" charset="0"/>
              <a:cs typeface="Arial" panose="020B0604020202020204" pitchFamily="34" charset="0"/>
            </a:endParaRPr>
          </a:p>
        </p:txBody>
      </p:sp>
      <p:sp>
        <p:nvSpPr>
          <p:cNvPr id="3" name="Sisällön paikkamerkki 2">
            <a:extLst>
              <a:ext uri="{FF2B5EF4-FFF2-40B4-BE49-F238E27FC236}">
                <a16:creationId xmlns:a16="http://schemas.microsoft.com/office/drawing/2014/main" id="{5BA8197F-7430-4359-B964-FBB33D29CCB1}"/>
              </a:ext>
            </a:extLst>
          </p:cNvPr>
          <p:cNvSpPr>
            <a:spLocks noGrp="1"/>
          </p:cNvSpPr>
          <p:nvPr>
            <p:ph sz="half" idx="1"/>
          </p:nvPr>
        </p:nvSpPr>
        <p:spPr>
          <a:xfrm>
            <a:off x="243281" y="365125"/>
            <a:ext cx="2260637" cy="5811838"/>
          </a:xfrm>
        </p:spPr>
        <p:txBody>
          <a:bodyPr>
            <a:noAutofit/>
          </a:bodyPr>
          <a:lstStyle/>
          <a:p>
            <a:pPr marL="0" indent="0">
              <a:buNone/>
            </a:pPr>
            <a:r>
              <a:rPr lang="fi-FI" sz="1200" b="0" i="0" dirty="0">
                <a:effectLst/>
                <a:latin typeface="Arial" panose="020B0604020202020204" pitchFamily="34" charset="0"/>
              </a:rPr>
              <a:t>29.9. – </a:t>
            </a:r>
            <a:r>
              <a:rPr lang="fi-FI" sz="1200" b="0" i="0" u="none" strike="noStrike" dirty="0">
                <a:effectLst/>
                <a:latin typeface="Arial" panose="020B0604020202020204" pitchFamily="34" charset="0"/>
                <a:hlinkClick r:id="rId2" tooltip="Korkein hallinto-oikeus">
                  <a:extLst>
                    <a:ext uri="{A12FA001-AC4F-418D-AE19-62706E023703}">
                      <ahyp:hlinkClr xmlns:ahyp="http://schemas.microsoft.com/office/drawing/2018/hyperlinkcolor" val="tx"/>
                    </a:ext>
                  </a:extLst>
                </a:hlinkClick>
              </a:rPr>
              <a:t>Korkein hallinto-oikeus</a:t>
            </a:r>
            <a:r>
              <a:rPr lang="fi-FI" sz="1200" b="0" i="0" dirty="0">
                <a:effectLst/>
                <a:latin typeface="Arial" panose="020B0604020202020204" pitchFamily="34" charset="0"/>
              </a:rPr>
              <a:t> tuomitsi seitsemän </a:t>
            </a:r>
            <a:r>
              <a:rPr lang="fi-FI" sz="1200" b="0" i="0" u="none" strike="noStrike" dirty="0">
                <a:effectLst/>
                <a:latin typeface="Arial" panose="020B0604020202020204" pitchFamily="34" charset="0"/>
                <a:hlinkClick r:id="rId3" tooltip="Asfaltti">
                  <a:extLst>
                    <a:ext uri="{A12FA001-AC4F-418D-AE19-62706E023703}">
                      <ahyp:hlinkClr xmlns:ahyp="http://schemas.microsoft.com/office/drawing/2018/hyperlinkcolor" val="tx"/>
                    </a:ext>
                  </a:extLst>
                </a:hlinkClick>
              </a:rPr>
              <a:t>asfalttialan</a:t>
            </a:r>
            <a:r>
              <a:rPr lang="fi-FI" sz="1200" b="0" i="0" dirty="0">
                <a:effectLst/>
                <a:latin typeface="Arial" panose="020B0604020202020204" pitchFamily="34" charset="0"/>
              </a:rPr>
              <a:t> yritystä yhteensä 83 miljoonan euron sakkoihin laittomasta, vuosina </a:t>
            </a:r>
            <a:r>
              <a:rPr lang="fi-FI" sz="1200" b="0" i="0" u="none" strike="noStrike" dirty="0">
                <a:effectLst/>
                <a:latin typeface="Arial" panose="020B0604020202020204" pitchFamily="34" charset="0"/>
                <a:hlinkClick r:id="rId4" tooltip="1994">
                  <a:extLst>
                    <a:ext uri="{A12FA001-AC4F-418D-AE19-62706E023703}">
                      <ahyp:hlinkClr xmlns:ahyp="http://schemas.microsoft.com/office/drawing/2018/hyperlinkcolor" val="tx"/>
                    </a:ext>
                  </a:extLst>
                </a:hlinkClick>
              </a:rPr>
              <a:t>1994</a:t>
            </a:r>
            <a:r>
              <a:rPr lang="fi-FI" sz="1200" b="0" i="0" dirty="0">
                <a:effectLst/>
                <a:latin typeface="Arial" panose="020B0604020202020204" pitchFamily="34" charset="0"/>
              </a:rPr>
              <a:t>–</a:t>
            </a:r>
            <a:r>
              <a:rPr lang="fi-FI" sz="1200" b="0" i="0" u="none" strike="noStrike" dirty="0">
                <a:effectLst/>
                <a:latin typeface="Arial" panose="020B0604020202020204" pitchFamily="34" charset="0"/>
                <a:hlinkClick r:id="rId5" tooltip="2002">
                  <a:extLst>
                    <a:ext uri="{A12FA001-AC4F-418D-AE19-62706E023703}">
                      <ahyp:hlinkClr xmlns:ahyp="http://schemas.microsoft.com/office/drawing/2018/hyperlinkcolor" val="tx"/>
                    </a:ext>
                  </a:extLst>
                </a:hlinkClick>
              </a:rPr>
              <a:t>2002</a:t>
            </a:r>
            <a:r>
              <a:rPr lang="fi-FI" sz="1200" b="0" i="0" dirty="0">
                <a:effectLst/>
                <a:latin typeface="Arial" panose="020B0604020202020204" pitchFamily="34" charset="0"/>
              </a:rPr>
              <a:t> toimineesta </a:t>
            </a:r>
            <a:r>
              <a:rPr lang="fi-FI" sz="1200" b="0" i="0" u="none" strike="noStrike" dirty="0">
                <a:effectLst/>
                <a:latin typeface="Arial" panose="020B0604020202020204" pitchFamily="34" charset="0"/>
                <a:hlinkClick r:id="rId6" tooltip="Kartelli">
                  <a:extLst>
                    <a:ext uri="{A12FA001-AC4F-418D-AE19-62706E023703}">
                      <ahyp:hlinkClr xmlns:ahyp="http://schemas.microsoft.com/office/drawing/2018/hyperlinkcolor" val="tx"/>
                    </a:ext>
                  </a:extLst>
                </a:hlinkClick>
              </a:rPr>
              <a:t>kartellista</a:t>
            </a:r>
            <a:r>
              <a:rPr lang="fi-FI" sz="1200" b="0" i="0" dirty="0">
                <a:effectLst/>
                <a:latin typeface="Arial" panose="020B0604020202020204" pitchFamily="34" charset="0"/>
              </a:rPr>
              <a:t>. Suurin kartellin osakas Lemminkäinen Oy tuomittiin yksin 68 miljoonan euron sakkoihin. Kyseessä oli Suomen ankarin kilpailulakien rikkomisesta langetettu tuomio.</a:t>
            </a:r>
          </a:p>
          <a:p>
            <a:pPr marL="0" indent="0">
              <a:buNone/>
            </a:pPr>
            <a:r>
              <a:rPr lang="fi-FI" sz="1200" b="0" i="0" dirty="0">
                <a:effectLst/>
                <a:latin typeface="Arial" panose="020B0604020202020204" pitchFamily="34" charset="0"/>
              </a:rPr>
              <a:t>1.10 – Hallitus hyväksyi TV-lupamaksun korvaavan, kaikkia kansalaisia koskevan </a:t>
            </a:r>
            <a:r>
              <a:rPr lang="fi-FI" sz="1200" b="0" i="0" u="none" strike="noStrike" dirty="0">
                <a:effectLst/>
                <a:latin typeface="Arial" panose="020B0604020202020204" pitchFamily="34" charset="0"/>
                <a:hlinkClick r:id="rId7" tooltip="Mediamaksu">
                  <a:extLst>
                    <a:ext uri="{A12FA001-AC4F-418D-AE19-62706E023703}">
                      <ahyp:hlinkClr xmlns:ahyp="http://schemas.microsoft.com/office/drawing/2018/hyperlinkcolor" val="tx"/>
                    </a:ext>
                  </a:extLst>
                </a:hlinkClick>
              </a:rPr>
              <a:t>mediamaksun</a:t>
            </a:r>
            <a:r>
              <a:rPr lang="fi-FI" sz="1200" b="0" i="0" dirty="0">
                <a:effectLst/>
                <a:latin typeface="Arial" panose="020B0604020202020204" pitchFamily="34" charset="0"/>
              </a:rPr>
              <a:t> eli ns. YLE-maksun käyttöönoton vuonna </a:t>
            </a:r>
            <a:r>
              <a:rPr lang="fi-FI" sz="1200" b="0" i="0" u="none" strike="noStrike" dirty="0">
                <a:effectLst/>
                <a:latin typeface="Arial" panose="020B0604020202020204" pitchFamily="34" charset="0"/>
                <a:hlinkClick r:id="rId8" tooltip="2012">
                  <a:extLst>
                    <a:ext uri="{A12FA001-AC4F-418D-AE19-62706E023703}">
                      <ahyp:hlinkClr xmlns:ahyp="http://schemas.microsoft.com/office/drawing/2018/hyperlinkcolor" val="tx"/>
                    </a:ext>
                  </a:extLst>
                </a:hlinkClick>
              </a:rPr>
              <a:t>2012</a:t>
            </a:r>
            <a:r>
              <a:rPr lang="fi-FI" sz="1200" b="0" i="0" dirty="0">
                <a:effectLst/>
                <a:latin typeface="Arial" panose="020B0604020202020204" pitchFamily="34" charset="0"/>
              </a:rPr>
              <a:t>. Maksun suuruus jätettiin myöhemmin päätettäväksi</a:t>
            </a:r>
          </a:p>
          <a:p>
            <a:pPr marL="0" indent="0">
              <a:buNone/>
            </a:pPr>
            <a:r>
              <a:rPr lang="fi-FI" sz="1200" b="0" i="0" dirty="0">
                <a:effectLst/>
                <a:latin typeface="Arial" panose="020B0604020202020204" pitchFamily="34" charset="0"/>
              </a:rPr>
              <a:t>28.10 – Maailman suurin risteilyalus </a:t>
            </a:r>
            <a:r>
              <a:rPr lang="fi-FI" sz="1200" b="0" i="1" u="none" strike="noStrike" dirty="0">
                <a:effectLst/>
                <a:latin typeface="Arial" panose="020B0604020202020204" pitchFamily="34" charset="0"/>
                <a:hlinkClick r:id="rId9" tooltip="M/S Oasis of the Seas">
                  <a:extLst>
                    <a:ext uri="{A12FA001-AC4F-418D-AE19-62706E023703}">
                      <ahyp:hlinkClr xmlns:ahyp="http://schemas.microsoft.com/office/drawing/2018/hyperlinkcolor" val="tx"/>
                    </a:ext>
                  </a:extLst>
                </a:hlinkClick>
              </a:rPr>
              <a:t>M/S Oasis of the Seas</a:t>
            </a:r>
            <a:r>
              <a:rPr lang="fi-FI" sz="1200" b="0" i="0" dirty="0">
                <a:effectLst/>
                <a:latin typeface="Arial" panose="020B0604020202020204" pitchFamily="34" charset="0"/>
              </a:rPr>
              <a:t> luovutettiin tilaajilleen STX:n </a:t>
            </a:r>
            <a:r>
              <a:rPr lang="fi-FI" sz="1200" b="0" i="0" u="none" strike="noStrike" dirty="0">
                <a:effectLst/>
                <a:latin typeface="Arial" panose="020B0604020202020204" pitchFamily="34" charset="0"/>
                <a:hlinkClick r:id="rId10" tooltip="Pernon telakka">
                  <a:extLst>
                    <a:ext uri="{A12FA001-AC4F-418D-AE19-62706E023703}">
                      <ahyp:hlinkClr xmlns:ahyp="http://schemas.microsoft.com/office/drawing/2018/hyperlinkcolor" val="tx"/>
                    </a:ext>
                  </a:extLst>
                </a:hlinkClick>
              </a:rPr>
              <a:t>Turun telakalla</a:t>
            </a:r>
            <a:endParaRPr lang="fi-FI" sz="1200" b="0" i="0" u="none" strike="noStrike" dirty="0">
              <a:effectLst/>
              <a:latin typeface="Arial" panose="020B0604020202020204" pitchFamily="34" charset="0"/>
            </a:endParaRPr>
          </a:p>
          <a:p>
            <a:pPr marL="0" indent="0">
              <a:buNone/>
            </a:pPr>
            <a:r>
              <a:rPr lang="fi-FI" sz="1200" u="sng" dirty="0">
                <a:latin typeface="Arial" panose="020B0604020202020204" pitchFamily="34" charset="0"/>
              </a:rPr>
              <a:t>26.11.</a:t>
            </a:r>
            <a:r>
              <a:rPr lang="fi-FI" sz="1200" b="0" i="0" dirty="0">
                <a:effectLst/>
                <a:latin typeface="Arial" panose="020B0604020202020204" pitchFamily="34" charset="0"/>
              </a:rPr>
              <a:t>– </a:t>
            </a:r>
            <a:r>
              <a:rPr lang="fi-FI" sz="1200" b="0" i="0" u="none" strike="noStrike" dirty="0">
                <a:effectLst/>
                <a:latin typeface="Arial" panose="020B0604020202020204" pitchFamily="34" charset="0"/>
                <a:hlinkClick r:id="rId11" tooltip="Karjalan kieli">
                  <a:extLst>
                    <a:ext uri="{A12FA001-AC4F-418D-AE19-62706E023703}">
                      <ahyp:hlinkClr xmlns:ahyp="http://schemas.microsoft.com/office/drawing/2018/hyperlinkcolor" val="tx"/>
                    </a:ext>
                  </a:extLst>
                </a:hlinkClick>
              </a:rPr>
              <a:t>Karjalan kieli</a:t>
            </a:r>
            <a:r>
              <a:rPr lang="fi-FI" sz="1200" b="0" i="0" dirty="0">
                <a:effectLst/>
                <a:latin typeface="Arial" panose="020B0604020202020204" pitchFamily="34" charset="0"/>
              </a:rPr>
              <a:t> sai valtioneuvoston päätöksellä </a:t>
            </a:r>
            <a:r>
              <a:rPr lang="fi-FI" sz="1200" b="0" i="0" u="none" strike="noStrike" dirty="0">
                <a:effectLst/>
                <a:latin typeface="Arial" panose="020B0604020202020204" pitchFamily="34" charset="0"/>
                <a:hlinkClick r:id="rId12" tooltip="Vähemmistökieli">
                  <a:extLst>
                    <a:ext uri="{A12FA001-AC4F-418D-AE19-62706E023703}">
                      <ahyp:hlinkClr xmlns:ahyp="http://schemas.microsoft.com/office/drawing/2018/hyperlinkcolor" val="tx"/>
                    </a:ext>
                  </a:extLst>
                </a:hlinkClick>
              </a:rPr>
              <a:t>vähemmistökielen</a:t>
            </a:r>
            <a:r>
              <a:rPr lang="fi-FI" sz="1200" b="0" i="0" dirty="0">
                <a:effectLst/>
                <a:latin typeface="Arial" panose="020B0604020202020204" pitchFamily="34" charset="0"/>
              </a:rPr>
              <a:t> aseman Suomessa. Suomessa asui noin 5 000 karjalan kielen puhujaa</a:t>
            </a:r>
            <a:endParaRPr lang="fi-FI" sz="1200" dirty="0">
              <a:latin typeface="Arial" panose="020B0604020202020204" pitchFamily="34" charset="0"/>
              <a:cs typeface="Arial" panose="020B0604020202020204" pitchFamily="34" charset="0"/>
            </a:endParaRPr>
          </a:p>
        </p:txBody>
      </p:sp>
      <p:sp>
        <p:nvSpPr>
          <p:cNvPr id="4" name="Sisällön paikkamerkki 3">
            <a:extLst>
              <a:ext uri="{FF2B5EF4-FFF2-40B4-BE49-F238E27FC236}">
                <a16:creationId xmlns:a16="http://schemas.microsoft.com/office/drawing/2014/main" id="{B0059263-3B9C-4C06-BDD8-2FA5FAE43A9B}"/>
              </a:ext>
            </a:extLst>
          </p:cNvPr>
          <p:cNvSpPr>
            <a:spLocks noGrp="1"/>
          </p:cNvSpPr>
          <p:nvPr>
            <p:ph sz="half" idx="2"/>
          </p:nvPr>
        </p:nvSpPr>
        <p:spPr>
          <a:xfrm>
            <a:off x="2597920" y="1065402"/>
            <a:ext cx="8755880" cy="5111561"/>
          </a:xfrm>
        </p:spPr>
        <p:txBody>
          <a:bodyPr>
            <a:normAutofit fontScale="92500" lnSpcReduction="10000"/>
          </a:bodyPr>
          <a:lstStyle/>
          <a:p>
            <a:pPr marL="0" indent="0">
              <a:buNone/>
            </a:pP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370840" indent="0">
              <a:buNone/>
            </a:pPr>
            <a:r>
              <a:rPr lang="fi-FI" sz="1800" b="1" dirty="0">
                <a:effectLst/>
                <a:latin typeface="Arial" panose="020B0604020202020204" pitchFamily="34" charset="0"/>
                <a:ea typeface="Calibri" panose="020F0502020204030204" pitchFamily="34" charset="0"/>
                <a:cs typeface="Times New Roman" panose="02020603050405020304" pitchFamily="18" charset="0"/>
              </a:rPr>
              <a:t>Ammattiosastojen</a:t>
            </a:r>
            <a:r>
              <a:rPr lang="fi-FI" sz="1800" dirty="0">
                <a:effectLst/>
                <a:latin typeface="Arial" panose="020B0604020202020204" pitchFamily="34" charset="0"/>
                <a:ea typeface="Calibri" panose="020F0502020204030204" pitchFamily="34" charset="0"/>
                <a:cs typeface="Times New Roman" panose="02020603050405020304" pitchFamily="18" charset="0"/>
              </a:rPr>
              <a:t> edustajien tapaaminen oli hyvin toimiva yhteistyön muoto. Tarkoituksena on lisätä seutukunnallista osallistumista entisestään, kutsumalla ympäristökuntien osastoja aktiivisemmin toimintaan ja kehittämällä tapaamisen sisältöä.</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370840" indent="0">
              <a:buNone/>
            </a:pPr>
            <a:r>
              <a:rPr lang="fi-FI" sz="1800" b="1" dirty="0">
                <a:effectLst/>
                <a:latin typeface="Arial" panose="020B0604020202020204" pitchFamily="34" charset="0"/>
                <a:ea typeface="Calibri" panose="020F0502020204030204" pitchFamily="34" charset="0"/>
                <a:cs typeface="Times New Roman" panose="02020603050405020304" pitchFamily="18" charset="0"/>
              </a:rPr>
              <a:t>Finnairin</a:t>
            </a:r>
            <a:r>
              <a:rPr lang="fi-FI" sz="1800" dirty="0">
                <a:effectLst/>
                <a:latin typeface="Arial" panose="020B0604020202020204" pitchFamily="34" charset="0"/>
                <a:ea typeface="Calibri" panose="020F0502020204030204" pitchFamily="34" charset="0"/>
                <a:cs typeface="Times New Roman" panose="02020603050405020304" pitchFamily="18" charset="0"/>
              </a:rPr>
              <a:t> tehtaan lopettaessa toimintansa Savonlinnassa, lopetti IAU:n ammattiosasto 014 toimintansa.</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370840" indent="0">
              <a:buNone/>
              <a:tabLst>
                <a:tab pos="3060065" algn="ctr"/>
                <a:tab pos="6120130" algn="r"/>
                <a:tab pos="828040" algn="l"/>
                <a:tab pos="3060065" algn="ctr"/>
                <a:tab pos="6120130" algn="r"/>
              </a:tabLst>
            </a:pPr>
            <a:r>
              <a:rPr lang="fi-FI" sz="1800" b="1" dirty="0">
                <a:effectLst/>
                <a:latin typeface="Arial" panose="020B0604020202020204" pitchFamily="34" charset="0"/>
                <a:ea typeface="Times New Roman" panose="02020603050405020304" pitchFamily="18" charset="0"/>
                <a:cs typeface="Times New Roman" panose="02020603050405020304" pitchFamily="18" charset="0"/>
              </a:rPr>
              <a:t>Järvi-Savon tietoliikenneammattilaiset</a:t>
            </a:r>
            <a:r>
              <a:rPr lang="fi-FI" sz="1800" dirty="0">
                <a:effectLst/>
                <a:latin typeface="Arial" panose="020B0604020202020204" pitchFamily="34" charset="0"/>
                <a:ea typeface="Times New Roman" panose="02020603050405020304" pitchFamily="18" charset="0"/>
                <a:cs typeface="Times New Roman" panose="02020603050405020304" pitchFamily="18" charset="0"/>
              </a:rPr>
              <a:t> os.118 liittyi paikallisjärjestöön Savonlinnan työhuonekunnan osalta.</a:t>
            </a:r>
            <a:endParaRPr lang="fi-FI" sz="1800" dirty="0">
              <a:effectLst/>
              <a:latin typeface="Times New Roman" panose="02020603050405020304" pitchFamily="18" charset="0"/>
              <a:ea typeface="Times New Roman" panose="02020603050405020304" pitchFamily="18" charset="0"/>
            </a:endParaRPr>
          </a:p>
          <a:p>
            <a:pPr marL="370840" indent="0">
              <a:buNone/>
              <a:tabLst>
                <a:tab pos="3060065" algn="ctr"/>
                <a:tab pos="6120130" algn="r"/>
                <a:tab pos="828040" algn="l"/>
                <a:tab pos="3060065" algn="ctr"/>
                <a:tab pos="6120130" algn="r"/>
              </a:tabLst>
            </a:pPr>
            <a:r>
              <a:rPr lang="fi-FI" sz="1800" b="1" dirty="0">
                <a:effectLst/>
                <a:latin typeface="Arial" panose="020B0604020202020204" pitchFamily="34" charset="0"/>
                <a:ea typeface="Times New Roman" panose="02020603050405020304" pitchFamily="18" charset="0"/>
                <a:cs typeface="Times New Roman" panose="02020603050405020304" pitchFamily="18" charset="0"/>
              </a:rPr>
              <a:t>Kerimäen kunta-alan</a:t>
            </a:r>
            <a:r>
              <a:rPr lang="fi-FI" sz="1800" dirty="0">
                <a:effectLst/>
                <a:latin typeface="Arial" panose="020B0604020202020204" pitchFamily="34" charset="0"/>
                <a:ea typeface="Times New Roman" panose="02020603050405020304" pitchFamily="18" charset="0"/>
                <a:cs typeface="Times New Roman" panose="02020603050405020304" pitchFamily="18" charset="0"/>
              </a:rPr>
              <a:t> yhdistys KTV os. 327 Liittyi paikallisjärjestöön.</a:t>
            </a:r>
            <a:endParaRPr lang="fi-FI" sz="1800" dirty="0">
              <a:effectLst/>
              <a:latin typeface="Times New Roman" panose="02020603050405020304" pitchFamily="18" charset="0"/>
              <a:ea typeface="Times New Roman" panose="02020603050405020304" pitchFamily="18" charset="0"/>
            </a:endParaRPr>
          </a:p>
          <a:p>
            <a:pPr marL="142240" indent="0">
              <a:buNone/>
              <a:tabLst>
                <a:tab pos="3060065" algn="ctr"/>
                <a:tab pos="6120130" algn="r"/>
                <a:tab pos="828040" algn="l"/>
                <a:tab pos="3060065" algn="ctr"/>
                <a:tab pos="6120130" algn="r"/>
              </a:tabLst>
            </a:pPr>
            <a:r>
              <a:rPr lang="fi-FI" sz="1800" b="1" dirty="0">
                <a:effectLst/>
                <a:latin typeface="Arial" panose="020B0604020202020204" pitchFamily="34" charset="0"/>
                <a:ea typeface="Times New Roman" panose="02020603050405020304" pitchFamily="18" charset="0"/>
                <a:cs typeface="Times New Roman" panose="02020603050405020304" pitchFamily="18" charset="0"/>
              </a:rPr>
              <a:t>    IAU:n osasto 014</a:t>
            </a:r>
            <a:r>
              <a:rPr lang="fi-FI" sz="1800" dirty="0">
                <a:effectLst/>
                <a:latin typeface="Arial" panose="020B0604020202020204" pitchFamily="34" charset="0"/>
                <a:ea typeface="Times New Roman" panose="02020603050405020304" pitchFamily="18" charset="0"/>
                <a:cs typeface="Times New Roman" panose="02020603050405020304" pitchFamily="18" charset="0"/>
              </a:rPr>
              <a:t> todettiin lakkautetuksi Finnairin toiminnan loputtua Savonlinnassa.</a:t>
            </a:r>
            <a:endParaRPr lang="fi-FI" sz="1800" dirty="0">
              <a:effectLst/>
              <a:latin typeface="Times New Roman" panose="02020603050405020304" pitchFamily="18" charset="0"/>
              <a:ea typeface="Times New Roman" panose="02020603050405020304" pitchFamily="18" charset="0"/>
            </a:endParaRPr>
          </a:p>
          <a:p>
            <a:pPr marL="370840" indent="0">
              <a:buNone/>
            </a:pPr>
            <a:r>
              <a:rPr lang="fi-FI" sz="1800" b="1" dirty="0">
                <a:effectLst/>
                <a:latin typeface="Arial" panose="020B0604020202020204" pitchFamily="34" charset="0"/>
                <a:ea typeface="Calibri" panose="020F0502020204030204" pitchFamily="34" charset="0"/>
                <a:cs typeface="Times New Roman" panose="02020603050405020304" pitchFamily="18" charset="0"/>
              </a:rPr>
              <a:t>Louhen metallin</a:t>
            </a:r>
            <a:r>
              <a:rPr lang="fi-FI" sz="1800" dirty="0">
                <a:effectLst/>
                <a:latin typeface="Arial" panose="020B0604020202020204" pitchFamily="34" charset="0"/>
                <a:ea typeface="Calibri" panose="020F0502020204030204" pitchFamily="34" charset="0"/>
                <a:cs typeface="Times New Roman" panose="02020603050405020304" pitchFamily="18" charset="0"/>
              </a:rPr>
              <a:t> ammattiosasto lopetti toimintansa, samoin Postin automiesten ammattiosasto. </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370840" indent="0">
              <a:buNone/>
            </a:pPr>
            <a:r>
              <a:rPr lang="fi-FI" sz="1800" b="1" dirty="0">
                <a:effectLst/>
                <a:latin typeface="Arial" panose="020B0604020202020204" pitchFamily="34" charset="0"/>
                <a:ea typeface="Times New Roman" panose="02020603050405020304" pitchFamily="18" charset="0"/>
                <a:cs typeface="Times New Roman" panose="02020603050405020304" pitchFamily="18" charset="0"/>
              </a:rPr>
              <a:t>Viitisenkymmentä </a:t>
            </a:r>
            <a:r>
              <a:rPr lang="fi-FI" sz="1800" dirty="0">
                <a:effectLst/>
                <a:latin typeface="Arial" panose="020B0604020202020204" pitchFamily="34" charset="0"/>
                <a:ea typeface="Times New Roman" panose="02020603050405020304" pitchFamily="18" charset="0"/>
                <a:cs typeface="Times New Roman" panose="02020603050405020304" pitchFamily="18" charset="0"/>
              </a:rPr>
              <a:t>osallistujaa pääsi katsomaan Savonlinnasalin rakennusvaiheista kertovaa videota ja ohjelmaan sisältyi myös salin esittelyä johtaja Järveläisen johdolla.  </a:t>
            </a:r>
          </a:p>
          <a:p>
            <a:pPr marL="370840" indent="0">
              <a:buNone/>
            </a:pPr>
            <a:r>
              <a:rPr lang="fi-FI" sz="1800" b="1" dirty="0">
                <a:effectLst/>
                <a:latin typeface="Arial" panose="020B0604020202020204" pitchFamily="34" charset="0"/>
                <a:ea typeface="Times New Roman" panose="02020603050405020304" pitchFamily="18" charset="0"/>
                <a:cs typeface="Arial" panose="020B0604020202020204" pitchFamily="34" charset="0"/>
              </a:rPr>
              <a:t>Kerimäen kunta-alan KTV</a:t>
            </a:r>
            <a:r>
              <a:rPr lang="fi-FI" sz="1800" dirty="0">
                <a:effectLst/>
                <a:latin typeface="Arial" panose="020B0604020202020204" pitchFamily="34" charset="0"/>
                <a:ea typeface="Times New Roman" panose="02020603050405020304" pitchFamily="18" charset="0"/>
                <a:cs typeface="Arial" panose="020B0604020202020204" pitchFamily="34" charset="0"/>
              </a:rPr>
              <a:t> ry: 40-vuotisjuhla oli Hotelli Herttuassa </a:t>
            </a:r>
            <a:endParaRPr lang="fi-FI"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70840" indent="0">
              <a:buNone/>
            </a:pPr>
            <a:r>
              <a:rPr lang="fi-FI" sz="1800" dirty="0">
                <a:effectLst/>
                <a:latin typeface="Arial" panose="020B0604020202020204" pitchFamily="34" charset="0"/>
                <a:ea typeface="Times New Roman" panose="02020603050405020304" pitchFamily="18" charset="0"/>
                <a:cs typeface="Arial" panose="020B0604020202020204" pitchFamily="34" charset="0"/>
              </a:rPr>
              <a:t>KTV 567 30-vuotisjuhla oli Paviljongilla </a:t>
            </a:r>
            <a:endParaRPr lang="fi-FI"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fi-FI" dirty="0"/>
          </a:p>
        </p:txBody>
      </p:sp>
    </p:spTree>
    <p:extLst>
      <p:ext uri="{BB962C8B-B14F-4D97-AF65-F5344CB8AC3E}">
        <p14:creationId xmlns:p14="http://schemas.microsoft.com/office/powerpoint/2010/main" val="14077117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0EBA59E-1DB0-4478-9DBC-EDA6FD881782}"/>
              </a:ext>
            </a:extLst>
          </p:cNvPr>
          <p:cNvSpPr>
            <a:spLocks noGrp="1"/>
          </p:cNvSpPr>
          <p:nvPr>
            <p:ph type="title"/>
          </p:nvPr>
        </p:nvSpPr>
        <p:spPr>
          <a:xfrm>
            <a:off x="2597920" y="490959"/>
            <a:ext cx="8827886" cy="1623067"/>
          </a:xfrm>
        </p:spPr>
        <p:txBody>
          <a:bodyPr>
            <a:normAutofit/>
          </a:bodyPr>
          <a:lstStyle/>
          <a:p>
            <a:r>
              <a:rPr lang="fi-FI" sz="28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OSALLISTUMINEN SAK.N TAPAHTUMIIN</a:t>
            </a:r>
            <a:endParaRPr lang="fi-FI" sz="2800" dirty="0"/>
          </a:p>
        </p:txBody>
      </p:sp>
      <p:sp>
        <p:nvSpPr>
          <p:cNvPr id="3" name="Sisällön paikkamerkki 2">
            <a:extLst>
              <a:ext uri="{FF2B5EF4-FFF2-40B4-BE49-F238E27FC236}">
                <a16:creationId xmlns:a16="http://schemas.microsoft.com/office/drawing/2014/main" id="{5BA8197F-7430-4359-B964-FBB33D29CCB1}"/>
              </a:ext>
            </a:extLst>
          </p:cNvPr>
          <p:cNvSpPr>
            <a:spLocks noGrp="1"/>
          </p:cNvSpPr>
          <p:nvPr>
            <p:ph sz="half" idx="1"/>
          </p:nvPr>
        </p:nvSpPr>
        <p:spPr>
          <a:xfrm>
            <a:off x="226503" y="365125"/>
            <a:ext cx="2277415" cy="5811838"/>
          </a:xfrm>
        </p:spPr>
        <p:txBody>
          <a:bodyPr>
            <a:normAutofit/>
          </a:bodyPr>
          <a:lstStyle/>
          <a:p>
            <a:pPr marL="0" indent="0">
              <a:buNone/>
            </a:pPr>
            <a:r>
              <a:rPr lang="fi-FI" sz="1200" u="sng" dirty="0">
                <a:latin typeface="Arial" panose="020B0604020202020204" pitchFamily="34" charset="0"/>
              </a:rPr>
              <a:t>8.12.</a:t>
            </a:r>
            <a:r>
              <a:rPr lang="fi-FI" sz="1200" b="0" i="0" dirty="0">
                <a:effectLst/>
                <a:latin typeface="Arial" panose="020B0604020202020204" pitchFamily="34" charset="0"/>
              </a:rPr>
              <a:t>– Tuettuja </a:t>
            </a:r>
            <a:r>
              <a:rPr lang="fi-FI" sz="1200" b="0" i="0" u="none" strike="noStrike" dirty="0">
                <a:effectLst/>
                <a:latin typeface="Arial" panose="020B0604020202020204" pitchFamily="34" charset="0"/>
                <a:hlinkClick r:id="rId2" tooltip="Loma">
                  <a:extLst>
                    <a:ext uri="{A12FA001-AC4F-418D-AE19-62706E023703}">
                      <ahyp:hlinkClr xmlns:ahyp="http://schemas.microsoft.com/office/drawing/2018/hyperlinkcolor" val="tx"/>
                    </a:ext>
                  </a:extLst>
                </a:hlinkClick>
              </a:rPr>
              <a:t>lomia</a:t>
            </a:r>
            <a:r>
              <a:rPr lang="fi-FI" sz="1200" b="0" i="0" dirty="0">
                <a:effectLst/>
                <a:latin typeface="Arial" panose="020B0604020202020204" pitchFamily="34" charset="0"/>
              </a:rPr>
              <a:t> järjestänyt </a:t>
            </a:r>
            <a:r>
              <a:rPr lang="fi-FI" sz="1200" b="0" i="0" u="none" strike="noStrike" dirty="0">
                <a:effectLst/>
                <a:latin typeface="Arial" panose="020B0604020202020204" pitchFamily="34" charset="0"/>
                <a:hlinkClick r:id="rId3" tooltip="Lomaliitto">
                  <a:extLst>
                    <a:ext uri="{A12FA001-AC4F-418D-AE19-62706E023703}">
                      <ahyp:hlinkClr xmlns:ahyp="http://schemas.microsoft.com/office/drawing/2018/hyperlinkcolor" val="tx"/>
                    </a:ext>
                  </a:extLst>
                </a:hlinkClick>
              </a:rPr>
              <a:t>Lo-maliitto</a:t>
            </a:r>
            <a:r>
              <a:rPr lang="fi-FI" sz="1200" b="0" i="0" dirty="0">
                <a:effectLst/>
                <a:latin typeface="Arial" panose="020B0604020202020204" pitchFamily="34" charset="0"/>
              </a:rPr>
              <a:t> hakeutui </a:t>
            </a:r>
            <a:r>
              <a:rPr lang="fi-FI" sz="1200" b="0" i="0" u="none" strike="noStrike" dirty="0">
                <a:effectLst/>
                <a:latin typeface="Arial" panose="020B0604020202020204" pitchFamily="34" charset="0"/>
                <a:hlinkClick r:id="rId4" tooltip="Konkurssi">
                  <a:extLst>
                    <a:ext uri="{A12FA001-AC4F-418D-AE19-62706E023703}">
                      <ahyp:hlinkClr xmlns:ahyp="http://schemas.microsoft.com/office/drawing/2018/hyperlinkcolor" val="tx"/>
                    </a:ext>
                  </a:extLst>
                </a:hlinkClick>
              </a:rPr>
              <a:t>konkurssiin</a:t>
            </a:r>
            <a:endParaRPr lang="fi-FI" sz="1200" b="0" i="0" u="none" strike="noStrike" dirty="0">
              <a:effectLst/>
              <a:latin typeface="Arial" panose="020B0604020202020204" pitchFamily="34" charset="0"/>
            </a:endParaRPr>
          </a:p>
          <a:p>
            <a:pPr marL="0" indent="0">
              <a:buNone/>
            </a:pPr>
            <a:r>
              <a:rPr lang="fi-FI" sz="1200" dirty="0">
                <a:latin typeface="Arial" panose="020B0604020202020204" pitchFamily="34" charset="0"/>
              </a:rPr>
              <a:t>18.12.</a:t>
            </a:r>
            <a:r>
              <a:rPr lang="fi-FI" sz="1200" b="0" i="0" dirty="0">
                <a:effectLst/>
                <a:latin typeface="Arial" panose="020B0604020202020204" pitchFamily="34" charset="0"/>
              </a:rPr>
              <a:t> – </a:t>
            </a:r>
            <a:r>
              <a:rPr lang="fi-FI" sz="1200" b="0" i="0" u="none" strike="noStrike" dirty="0">
                <a:effectLst/>
                <a:latin typeface="Arial" panose="020B0604020202020204" pitchFamily="34" charset="0"/>
                <a:hlinkClick r:id="rId5" tooltip="General Motors">
                  <a:extLst>
                    <a:ext uri="{A12FA001-AC4F-418D-AE19-62706E023703}">
                      <ahyp:hlinkClr xmlns:ahyp="http://schemas.microsoft.com/office/drawing/2018/hyperlinkcolor" val="tx"/>
                    </a:ext>
                  </a:extLst>
                </a:hlinkClick>
              </a:rPr>
              <a:t>General Motors</a:t>
            </a:r>
            <a:r>
              <a:rPr lang="fi-FI" sz="1200" b="0" i="0" dirty="0">
                <a:effectLst/>
                <a:latin typeface="Arial" panose="020B0604020202020204" pitchFamily="34" charset="0"/>
              </a:rPr>
              <a:t> -konserni ilmoitti lopettavansa </a:t>
            </a:r>
            <a:r>
              <a:rPr lang="fi-FI" sz="1200" b="0" i="0" u="none" strike="noStrike" dirty="0">
                <a:effectLst/>
                <a:latin typeface="Arial" panose="020B0604020202020204" pitchFamily="34" charset="0"/>
                <a:hlinkClick r:id="rId6" tooltip="Saab">
                  <a:extLst>
                    <a:ext uri="{A12FA001-AC4F-418D-AE19-62706E023703}">
                      <ahyp:hlinkClr xmlns:ahyp="http://schemas.microsoft.com/office/drawing/2018/hyperlinkcolor" val="tx"/>
                    </a:ext>
                  </a:extLst>
                </a:hlinkClick>
              </a:rPr>
              <a:t>Saab</a:t>
            </a:r>
            <a:r>
              <a:rPr lang="fi-FI" sz="1200" b="0" i="0" dirty="0">
                <a:effectLst/>
                <a:latin typeface="Arial" panose="020B0604020202020204" pitchFamily="34" charset="0"/>
              </a:rPr>
              <a:t>-henkilöautojen valmistuksen. Saabia yritettiin pelastaa vielä useaan otteeseen, ja halukkaita ostajia ilmoittautui, mutta GM alkoi tammikuussa 2010 ajaa Saabin tehtaita alas.</a:t>
            </a:r>
          </a:p>
          <a:p>
            <a:pPr marL="0" indent="0">
              <a:buNone/>
            </a:pPr>
            <a:r>
              <a:rPr lang="fi-FI" sz="1200" dirty="0">
                <a:latin typeface="Arial" panose="020B0604020202020204" pitchFamily="34" charset="0"/>
                <a:cs typeface="Arial" panose="020B0604020202020204" pitchFamily="34" charset="0"/>
              </a:rPr>
              <a:t>2010</a:t>
            </a:r>
          </a:p>
          <a:p>
            <a:pPr marL="0" indent="0">
              <a:buNone/>
            </a:pPr>
            <a:r>
              <a:rPr lang="fi-FI" sz="1200" dirty="0">
                <a:latin typeface="Arial" panose="020B0604020202020204" pitchFamily="34" charset="0"/>
              </a:rPr>
              <a:t>1.1.</a:t>
            </a:r>
            <a:r>
              <a:rPr lang="fi-FI" sz="1200" b="0" i="0" dirty="0">
                <a:effectLst/>
                <a:latin typeface="Arial" panose="020B0604020202020204" pitchFamily="34" charset="0"/>
              </a:rPr>
              <a:t> – Suomessa lakkautettiin </a:t>
            </a:r>
            <a:r>
              <a:rPr lang="fi-FI" sz="1200" b="0" i="0" u="none" strike="noStrike" dirty="0">
                <a:effectLst/>
                <a:latin typeface="Arial" panose="020B0604020202020204" pitchFamily="34" charset="0"/>
                <a:hlinkClick r:id="rId7" tooltip="Lääni">
                  <a:extLst>
                    <a:ext uri="{A12FA001-AC4F-418D-AE19-62706E023703}">
                      <ahyp:hlinkClr xmlns:ahyp="http://schemas.microsoft.com/office/drawing/2018/hyperlinkcolor" val="tx"/>
                    </a:ext>
                  </a:extLst>
                </a:hlinkClick>
              </a:rPr>
              <a:t>läänit</a:t>
            </a:r>
            <a:r>
              <a:rPr lang="fi-FI" sz="1200" b="0" i="0" dirty="0">
                <a:effectLst/>
                <a:latin typeface="Arial" panose="020B0604020202020204" pitchFamily="34" charset="0"/>
              </a:rPr>
              <a:t> ja tilalle tulivat </a:t>
            </a:r>
            <a:r>
              <a:rPr lang="fi-FI" sz="1200" b="0" i="0" u="none" strike="noStrike" dirty="0">
                <a:effectLst/>
                <a:latin typeface="Arial" panose="020B0604020202020204" pitchFamily="34" charset="0"/>
                <a:hlinkClick r:id="rId8" tooltip="Aluehallintovirasto">
                  <a:extLst>
                    <a:ext uri="{A12FA001-AC4F-418D-AE19-62706E023703}">
                      <ahyp:hlinkClr xmlns:ahyp="http://schemas.microsoft.com/office/drawing/2018/hyperlinkcolor" val="tx"/>
                    </a:ext>
                  </a:extLst>
                </a:hlinkClick>
              </a:rPr>
              <a:t>aluehallintovirastot</a:t>
            </a:r>
            <a:r>
              <a:rPr lang="fi-FI" sz="1200" b="0" i="0" dirty="0">
                <a:effectLst/>
                <a:latin typeface="Arial" panose="020B0604020202020204" pitchFamily="34" charset="0"/>
              </a:rPr>
              <a:t>. Joitakin lääninhallituksen tehtäviä siirtyi </a:t>
            </a:r>
            <a:r>
              <a:rPr lang="fi-FI" sz="1200" b="0" i="0" u="none" strike="noStrike" dirty="0">
                <a:effectLst/>
                <a:latin typeface="Arial" panose="020B0604020202020204" pitchFamily="34" charset="0"/>
                <a:hlinkClick r:id="rId9" tooltip="Elinkeino-, liikenne- ja ympäristökeskus">
                  <a:extLst>
                    <a:ext uri="{A12FA001-AC4F-418D-AE19-62706E023703}">
                      <ahyp:hlinkClr xmlns:ahyp="http://schemas.microsoft.com/office/drawing/2018/hyperlinkcolor" val="tx"/>
                    </a:ext>
                  </a:extLst>
                </a:hlinkClick>
              </a:rPr>
              <a:t>ELY-keskuksille</a:t>
            </a:r>
            <a:r>
              <a:rPr lang="fi-FI" sz="1200" b="0" i="0" dirty="0">
                <a:effectLst/>
                <a:latin typeface="Arial" panose="020B0604020202020204" pitchFamily="34" charset="0"/>
              </a:rPr>
              <a:t>.</a:t>
            </a:r>
          </a:p>
          <a:p>
            <a:pPr marL="0" indent="0">
              <a:buNone/>
            </a:pPr>
            <a:r>
              <a:rPr lang="fi-FI" sz="1200" b="0" i="0" dirty="0">
                <a:effectLst/>
                <a:latin typeface="Arial" panose="020B0604020202020204" pitchFamily="34" charset="0"/>
              </a:rPr>
              <a:t>1.1 – Suomessa tuli voimaan uusi </a:t>
            </a:r>
            <a:r>
              <a:rPr lang="fi-FI" sz="1200" b="0" i="0" u="sng" dirty="0">
                <a:effectLst/>
                <a:latin typeface="Arial" panose="020B0604020202020204" pitchFamily="34" charset="0"/>
                <a:hlinkClick r:id="rId10" tooltip="Yliopistolaki (sivua ei ole)">
                  <a:extLst>
                    <a:ext uri="{A12FA001-AC4F-418D-AE19-62706E023703}">
                      <ahyp:hlinkClr xmlns:ahyp="http://schemas.microsoft.com/office/drawing/2018/hyperlinkcolor" val="tx"/>
                    </a:ext>
                  </a:extLst>
                </a:hlinkClick>
              </a:rPr>
              <a:t>yliopistolaki</a:t>
            </a:r>
            <a:r>
              <a:rPr lang="fi-FI" sz="1200" b="0" i="0" dirty="0">
                <a:effectLst/>
                <a:latin typeface="Arial" panose="020B0604020202020204" pitchFamily="34" charset="0"/>
              </a:rPr>
              <a:t>. Toimintansa aloitti kaksi uutta yliopistoa, </a:t>
            </a:r>
            <a:r>
              <a:rPr lang="fi-FI" sz="1200" b="0" i="0" u="none" strike="noStrike" dirty="0">
                <a:effectLst/>
                <a:latin typeface="Arial" panose="020B0604020202020204" pitchFamily="34" charset="0"/>
                <a:hlinkClick r:id="rId11" tooltip="Aalto-yliopisto">
                  <a:extLst>
                    <a:ext uri="{A12FA001-AC4F-418D-AE19-62706E023703}">
                      <ahyp:hlinkClr xmlns:ahyp="http://schemas.microsoft.com/office/drawing/2018/hyperlinkcolor" val="tx"/>
                    </a:ext>
                  </a:extLst>
                </a:hlinkClick>
              </a:rPr>
              <a:t>Aalto-yliopisto</a:t>
            </a:r>
            <a:r>
              <a:rPr lang="fi-FI" sz="1200" b="0" i="0" dirty="0">
                <a:effectLst/>
                <a:latin typeface="Arial" panose="020B0604020202020204" pitchFamily="34" charset="0"/>
              </a:rPr>
              <a:t> ja </a:t>
            </a:r>
            <a:r>
              <a:rPr lang="fi-FI" sz="1200" b="0" i="0" u="none" strike="noStrike" dirty="0">
                <a:effectLst/>
                <a:latin typeface="Arial" panose="020B0604020202020204" pitchFamily="34" charset="0"/>
                <a:hlinkClick r:id="rId12" tooltip="Itä-Suomen yliopisto">
                  <a:extLst>
                    <a:ext uri="{A12FA001-AC4F-418D-AE19-62706E023703}">
                      <ahyp:hlinkClr xmlns:ahyp="http://schemas.microsoft.com/office/drawing/2018/hyperlinkcolor" val="tx"/>
                    </a:ext>
                  </a:extLst>
                </a:hlinkClick>
              </a:rPr>
              <a:t>Itä-Suomen yliopisto</a:t>
            </a:r>
            <a:r>
              <a:rPr lang="fi-FI" sz="1200" b="0" i="0" dirty="0">
                <a:effectLst/>
                <a:latin typeface="Arial" panose="020B0604020202020204" pitchFamily="34" charset="0"/>
              </a:rPr>
              <a:t>, samoin kuin niiden ylioppilaskunnat </a:t>
            </a:r>
            <a:r>
              <a:rPr lang="fi-FI" sz="1200" b="0" i="0" u="none" strike="noStrike" dirty="0">
                <a:effectLst/>
                <a:latin typeface="Arial" panose="020B0604020202020204" pitchFamily="34" charset="0"/>
                <a:hlinkClick r:id="rId13" tooltip="Aalto-yliopiston ylioppilaskunta">
                  <a:extLst>
                    <a:ext uri="{A12FA001-AC4F-418D-AE19-62706E023703}">
                      <ahyp:hlinkClr xmlns:ahyp="http://schemas.microsoft.com/office/drawing/2018/hyperlinkcolor" val="tx"/>
                    </a:ext>
                  </a:extLst>
                </a:hlinkClick>
              </a:rPr>
              <a:t>Aalto-yliopiston ylioppilaskunta</a:t>
            </a:r>
            <a:r>
              <a:rPr lang="fi-FI" sz="1200" b="0" i="0" dirty="0">
                <a:effectLst/>
                <a:latin typeface="Arial" panose="020B0604020202020204" pitchFamily="34" charset="0"/>
              </a:rPr>
              <a:t> ja </a:t>
            </a:r>
            <a:r>
              <a:rPr lang="fi-FI" sz="1200" b="0" i="0" u="none" strike="noStrike" dirty="0">
                <a:effectLst/>
                <a:latin typeface="Arial" panose="020B0604020202020204" pitchFamily="34" charset="0"/>
                <a:hlinkClick r:id="rId14" tooltip="Itä-Suomen yliopiston ylioppilaskunta">
                  <a:extLst>
                    <a:ext uri="{A12FA001-AC4F-418D-AE19-62706E023703}">
                      <ahyp:hlinkClr xmlns:ahyp="http://schemas.microsoft.com/office/drawing/2018/hyperlinkcolor" val="tx"/>
                    </a:ext>
                  </a:extLst>
                </a:hlinkClick>
              </a:rPr>
              <a:t>Itä-Suomen yliopiston ylioppilaskunta</a:t>
            </a:r>
            <a:r>
              <a:rPr lang="fi-FI" sz="1200" b="0" i="0" dirty="0">
                <a:effectLst/>
                <a:latin typeface="Arial" panose="020B0604020202020204" pitchFamily="34" charset="0"/>
              </a:rPr>
              <a:t>. Lisäksi </a:t>
            </a:r>
            <a:r>
              <a:rPr lang="fi-FI" sz="1200" b="0" i="0" u="none" strike="noStrike" dirty="0">
                <a:effectLst/>
                <a:latin typeface="Arial" panose="020B0604020202020204" pitchFamily="34" charset="0"/>
                <a:hlinkClick r:id="rId15" tooltip="Turun kauppakorkeakoulu">
                  <a:extLst>
                    <a:ext uri="{A12FA001-AC4F-418D-AE19-62706E023703}">
                      <ahyp:hlinkClr xmlns:ahyp="http://schemas.microsoft.com/office/drawing/2018/hyperlinkcolor" val="tx"/>
                    </a:ext>
                  </a:extLst>
                </a:hlinkClick>
              </a:rPr>
              <a:t>Turun kauppakorkeakoulu</a:t>
            </a:r>
            <a:r>
              <a:rPr lang="fi-FI" sz="1200" b="0" i="0" dirty="0">
                <a:effectLst/>
                <a:latin typeface="Arial" panose="020B0604020202020204" pitchFamily="34" charset="0"/>
              </a:rPr>
              <a:t> liitettiin osaksi </a:t>
            </a:r>
            <a:r>
              <a:rPr lang="fi-FI" sz="1200" b="0" i="0" u="none" strike="noStrike" dirty="0">
                <a:effectLst/>
                <a:latin typeface="Arial" panose="020B0604020202020204" pitchFamily="34" charset="0"/>
                <a:hlinkClick r:id="rId16" tooltip="Turun yliopisto">
                  <a:extLst>
                    <a:ext uri="{A12FA001-AC4F-418D-AE19-62706E023703}">
                      <ahyp:hlinkClr xmlns:ahyp="http://schemas.microsoft.com/office/drawing/2018/hyperlinkcolor" val="tx"/>
                    </a:ext>
                  </a:extLst>
                </a:hlinkClick>
              </a:rPr>
              <a:t>Turun yliopistoa</a:t>
            </a:r>
            <a:r>
              <a:rPr lang="fi-FI" sz="1200" b="0" i="0" dirty="0">
                <a:effectLst/>
                <a:latin typeface="Arial" panose="020B0604020202020204" pitchFamily="34" charset="0"/>
              </a:rPr>
              <a:t>.</a:t>
            </a:r>
          </a:p>
          <a:p>
            <a:endParaRPr lang="fi-FI" sz="1200" dirty="0">
              <a:latin typeface="Arial" panose="020B0604020202020204" pitchFamily="34" charset="0"/>
              <a:cs typeface="Arial" panose="020B0604020202020204" pitchFamily="34" charset="0"/>
            </a:endParaRPr>
          </a:p>
        </p:txBody>
      </p:sp>
      <p:sp>
        <p:nvSpPr>
          <p:cNvPr id="4" name="Sisällön paikkamerkki 3">
            <a:extLst>
              <a:ext uri="{FF2B5EF4-FFF2-40B4-BE49-F238E27FC236}">
                <a16:creationId xmlns:a16="http://schemas.microsoft.com/office/drawing/2014/main" id="{B0059263-3B9C-4C06-BDD8-2FA5FAE43A9B}"/>
              </a:ext>
            </a:extLst>
          </p:cNvPr>
          <p:cNvSpPr>
            <a:spLocks noGrp="1"/>
          </p:cNvSpPr>
          <p:nvPr>
            <p:ph sz="half" idx="2"/>
          </p:nvPr>
        </p:nvSpPr>
        <p:spPr>
          <a:xfrm>
            <a:off x="2597920" y="1350628"/>
            <a:ext cx="8755880" cy="4826335"/>
          </a:xfrm>
        </p:spPr>
        <p:txBody>
          <a:bodyPr>
            <a:normAutofit/>
          </a:bodyPr>
          <a:lstStyle/>
          <a:p>
            <a:pPr marL="0" indent="0">
              <a:buNone/>
            </a:pPr>
            <a:endParaRPr lang="fi-FI" sz="1800" dirty="0">
              <a:effectLst/>
              <a:latin typeface="Arial" panose="020B0604020202020204" pitchFamily="34" charset="0"/>
              <a:ea typeface="Calibri" panose="020F0502020204030204" pitchFamily="34" charset="0"/>
              <a:cs typeface="Times New Roman" panose="02020603050405020304" pitchFamily="18" charset="0"/>
            </a:endParaRPr>
          </a:p>
          <a:p>
            <a:pPr marL="0" indent="0">
              <a:buNone/>
            </a:pPr>
            <a:r>
              <a:rPr lang="fi-FI" sz="1800" dirty="0">
                <a:effectLst/>
                <a:latin typeface="Arial" panose="020B0604020202020204" pitchFamily="34" charset="0"/>
                <a:ea typeface="Calibri" panose="020F0502020204030204" pitchFamily="34" charset="0"/>
                <a:cs typeface="Times New Roman" panose="02020603050405020304" pitchFamily="18" charset="0"/>
              </a:rPr>
              <a:t>Valtakunnalliseen Liikkeessä -kampanjaan osallistuimme järjestämällä erilaisia tapahtumia ja tekemällä oppilaitosvierailuja.</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fi-FI" sz="1800" b="1" dirty="0">
                <a:effectLst/>
                <a:latin typeface="Arial" panose="020B0604020202020204" pitchFamily="34" charset="0"/>
                <a:ea typeface="Calibri" panose="020F0502020204030204" pitchFamily="34" charset="0"/>
                <a:cs typeface="Times New Roman" panose="02020603050405020304" pitchFamily="18" charset="0"/>
              </a:rPr>
              <a:t>SAK:n 16.</a:t>
            </a:r>
            <a:r>
              <a:rPr lang="fi-FI" sz="1800" dirty="0">
                <a:effectLst/>
                <a:latin typeface="Arial" panose="020B0604020202020204" pitchFamily="34" charset="0"/>
                <a:ea typeface="Calibri" panose="020F0502020204030204" pitchFamily="34" charset="0"/>
                <a:cs typeface="Times New Roman" panose="02020603050405020304" pitchFamily="18" charset="0"/>
              </a:rPr>
              <a:t> edustajakokous oli 28.-30.5.2001 Helsingissä. Kokousta luonnehdittiin tulevaisuuskokoukseksi ja kokouksen kolme pääasiakirjaa: ”Hyvinvointi syntyy työstä”, ”Sovitaan yhdessä”, ”Liikkeessä tulevaisuuteen” ovatkin tulevaisuuteen katsovia. Kokouksen keskeisiä teemoja olivat: uudet työllisyystavoitteet - vahva työlinja, oikeudenmukainen tulonjako, tasa-arvoinen työyhteisö, Eurooppa-tavoitteet ja Liikkeen uudistaminen. Savonlinnan paikallisjärjestöstä mukana </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fi-FI" sz="1800" b="1" dirty="0">
                <a:effectLst/>
                <a:latin typeface="Arial" panose="020B0604020202020204" pitchFamily="34" charset="0"/>
                <a:ea typeface="Calibri" panose="020F0502020204030204" pitchFamily="34" charset="0"/>
                <a:cs typeface="Times New Roman" panose="02020603050405020304" pitchFamily="18" charset="0"/>
              </a:rPr>
              <a:t>SAK:n 16.</a:t>
            </a:r>
            <a:r>
              <a:rPr lang="fi-FI" sz="1800" dirty="0">
                <a:effectLst/>
                <a:latin typeface="Arial" panose="020B0604020202020204" pitchFamily="34" charset="0"/>
                <a:ea typeface="Calibri" panose="020F0502020204030204" pitchFamily="34" charset="0"/>
                <a:cs typeface="Times New Roman" panose="02020603050405020304" pitchFamily="18" charset="0"/>
              </a:rPr>
              <a:t> edustajakokouksessa olivat Ritva Suomalainen, Hannu Hyttinen, Heikki Seila ja Markku Nousiainen. </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fi-FI" sz="1800" b="1" dirty="0">
                <a:effectLst/>
                <a:latin typeface="Arial" panose="020B0604020202020204" pitchFamily="34" charset="0"/>
                <a:ea typeface="Calibri" panose="020F0502020204030204" pitchFamily="34" charset="0"/>
                <a:cs typeface="Times New Roman" panose="02020603050405020304" pitchFamily="18" charset="0"/>
              </a:rPr>
              <a:t>SAK:n Etelä-Savon</a:t>
            </a:r>
            <a:r>
              <a:rPr lang="fi-FI" sz="1800" dirty="0">
                <a:effectLst/>
                <a:latin typeface="Arial" panose="020B0604020202020204" pitchFamily="34" charset="0"/>
                <a:ea typeface="Calibri" panose="020F0502020204030204" pitchFamily="34" charset="0"/>
                <a:cs typeface="Times New Roman" panose="02020603050405020304" pitchFamily="18" charset="0"/>
              </a:rPr>
              <a:t> aluepalvelukeskus täytti kymmenen vuotta helmikuussa. Savonlinnan paikallisjärjestö osallistui työntekijöille annettuun lahjakorttiin yhdessä muiden Etelä-Savon paikallisjärjestöjen ja alueen toimitsijoiden kanssa.</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fi-FI" sz="1800" b="1" dirty="0">
                <a:effectLst/>
                <a:latin typeface="Arial" panose="020B0604020202020204" pitchFamily="34" charset="0"/>
                <a:ea typeface="Calibri" panose="020F0502020204030204" pitchFamily="34" charset="0"/>
                <a:cs typeface="Times New Roman" panose="02020603050405020304" pitchFamily="18" charset="0"/>
              </a:rPr>
              <a:t>Eläketurvakeskuksen</a:t>
            </a:r>
            <a:r>
              <a:rPr lang="fi-FI" sz="1800" dirty="0">
                <a:effectLst/>
                <a:latin typeface="Arial" panose="020B0604020202020204" pitchFamily="34" charset="0"/>
                <a:ea typeface="Calibri" panose="020F0502020204030204" pitchFamily="34" charset="0"/>
                <a:cs typeface="Times New Roman" panose="02020603050405020304" pitchFamily="18" charset="0"/>
              </a:rPr>
              <a:t> maakuntapäivä oli Savonlinnassa 14.3.2001.</a:t>
            </a:r>
            <a:endParaRPr lang="fi-FI" dirty="0"/>
          </a:p>
        </p:txBody>
      </p:sp>
    </p:spTree>
    <p:extLst>
      <p:ext uri="{BB962C8B-B14F-4D97-AF65-F5344CB8AC3E}">
        <p14:creationId xmlns:p14="http://schemas.microsoft.com/office/powerpoint/2010/main" val="3045053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0EBA59E-1DB0-4478-9DBC-EDA6FD881782}"/>
              </a:ext>
            </a:extLst>
          </p:cNvPr>
          <p:cNvSpPr>
            <a:spLocks noGrp="1"/>
          </p:cNvSpPr>
          <p:nvPr>
            <p:ph type="title"/>
          </p:nvPr>
        </p:nvSpPr>
        <p:spPr>
          <a:xfrm>
            <a:off x="2597920" y="365125"/>
            <a:ext cx="8755879" cy="45719"/>
          </a:xfrm>
        </p:spPr>
        <p:txBody>
          <a:bodyPr>
            <a:normAutofit fontScale="90000"/>
          </a:bodyPr>
          <a:lstStyle/>
          <a:p>
            <a:endParaRPr lang="fi-FI" dirty="0"/>
          </a:p>
        </p:txBody>
      </p:sp>
      <p:sp>
        <p:nvSpPr>
          <p:cNvPr id="3" name="Sisällön paikkamerkki 2">
            <a:extLst>
              <a:ext uri="{FF2B5EF4-FFF2-40B4-BE49-F238E27FC236}">
                <a16:creationId xmlns:a16="http://schemas.microsoft.com/office/drawing/2014/main" id="{5BA8197F-7430-4359-B964-FBB33D29CCB1}"/>
              </a:ext>
            </a:extLst>
          </p:cNvPr>
          <p:cNvSpPr>
            <a:spLocks noGrp="1"/>
          </p:cNvSpPr>
          <p:nvPr>
            <p:ph sz="half" idx="1"/>
          </p:nvPr>
        </p:nvSpPr>
        <p:spPr>
          <a:xfrm>
            <a:off x="251670" y="365125"/>
            <a:ext cx="2252248" cy="5811838"/>
          </a:xfrm>
        </p:spPr>
        <p:txBody>
          <a:bodyPr>
            <a:normAutofit/>
          </a:bodyPr>
          <a:lstStyle/>
          <a:p>
            <a:pPr marL="0" indent="0">
              <a:buNone/>
            </a:pPr>
            <a:r>
              <a:rPr lang="fi-FI" sz="1200" b="0" i="0" dirty="0">
                <a:effectLst/>
                <a:latin typeface="Arial" panose="020B0604020202020204" pitchFamily="34" charset="0"/>
              </a:rPr>
              <a:t>4.1. – </a:t>
            </a:r>
            <a:r>
              <a:rPr lang="fi-FI" sz="1200" b="0" i="0" u="none" strike="noStrike" dirty="0">
                <a:effectLst/>
                <a:latin typeface="Arial" panose="020B0604020202020204" pitchFamily="34" charset="0"/>
                <a:hlinkClick r:id="rId2" tooltip="VR">
                  <a:extLst>
                    <a:ext uri="{A12FA001-AC4F-418D-AE19-62706E023703}">
                      <ahyp:hlinkClr xmlns:ahyp="http://schemas.microsoft.com/office/drawing/2018/hyperlinkcolor" val="tx"/>
                    </a:ext>
                  </a:extLst>
                </a:hlinkClick>
              </a:rPr>
              <a:t>VR:n</a:t>
            </a:r>
            <a:r>
              <a:rPr lang="fi-FI" sz="1200" b="0" i="0" dirty="0">
                <a:effectLst/>
                <a:latin typeface="Arial" panose="020B0604020202020204" pitchFamily="34" charset="0"/>
              </a:rPr>
              <a:t> Intercity-juna törmäsi </a:t>
            </a:r>
            <a:r>
              <a:rPr lang="fi-FI" sz="1200" b="0" i="0" u="none" strike="noStrike" dirty="0">
                <a:effectLst/>
                <a:latin typeface="Arial" panose="020B0604020202020204" pitchFamily="34" charset="0"/>
                <a:hlinkClick r:id="rId3" tooltip="Helsingin päärautatieasema">
                  <a:extLst>
                    <a:ext uri="{A12FA001-AC4F-418D-AE19-62706E023703}">
                      <ahyp:hlinkClr xmlns:ahyp="http://schemas.microsoft.com/office/drawing/2018/hyperlinkcolor" val="tx"/>
                    </a:ext>
                  </a:extLst>
                </a:hlinkClick>
              </a:rPr>
              <a:t>Helsingin rautatieaseman</a:t>
            </a:r>
            <a:r>
              <a:rPr lang="fi-FI" sz="1200" b="0" i="0" dirty="0">
                <a:effectLst/>
                <a:latin typeface="Arial" panose="020B0604020202020204" pitchFamily="34" charset="0"/>
              </a:rPr>
              <a:t> seinään. Syynä oli ilmeisesti jarruvika.</a:t>
            </a:r>
          </a:p>
          <a:p>
            <a:pPr marL="0" indent="0">
              <a:buNone/>
            </a:pPr>
            <a:r>
              <a:rPr lang="fi-FI" sz="1200" u="sng" dirty="0">
                <a:latin typeface="Arial" panose="020B0604020202020204" pitchFamily="34" charset="0"/>
              </a:rPr>
              <a:t>8.4.</a:t>
            </a:r>
            <a:r>
              <a:rPr lang="fi-FI" sz="1200" b="0" i="0" dirty="0">
                <a:effectLst/>
                <a:latin typeface="Arial" panose="020B0604020202020204" pitchFamily="34" charset="0"/>
              </a:rPr>
              <a:t> – Presidentit Barack Obama ja Dmitri Medvedev allekirjoittivat ydinaserajoitussopimuksen </a:t>
            </a:r>
          </a:p>
          <a:p>
            <a:pPr marL="0" indent="0">
              <a:buNone/>
            </a:pPr>
            <a:r>
              <a:rPr lang="fi-FI" sz="1200" u="sng" dirty="0">
                <a:latin typeface="Arial" panose="020B0604020202020204" pitchFamily="34" charset="0"/>
              </a:rPr>
              <a:t>22.4.</a:t>
            </a:r>
            <a:r>
              <a:rPr lang="fi-FI" sz="1200" b="0" i="0" dirty="0">
                <a:effectLst/>
                <a:latin typeface="Arial" panose="020B0604020202020204" pitchFamily="34" charset="0"/>
              </a:rPr>
              <a:t> – Laajamittainen </a:t>
            </a:r>
            <a:r>
              <a:rPr lang="fi-FI" sz="1200" b="0" i="0" u="none" strike="noStrike" dirty="0">
                <a:effectLst/>
                <a:latin typeface="Arial" panose="020B0604020202020204" pitchFamily="34" charset="0"/>
                <a:hlinkClick r:id="rId4" tooltip="Meksikonlahden öljyonnettomuus 2010">
                  <a:extLst>
                    <a:ext uri="{A12FA001-AC4F-418D-AE19-62706E023703}">
                      <ahyp:hlinkClr xmlns:ahyp="http://schemas.microsoft.com/office/drawing/2018/hyperlinkcolor" val="tx"/>
                    </a:ext>
                  </a:extLst>
                </a:hlinkClick>
              </a:rPr>
              <a:t>öljyonnetto-muus Meksikonlahdella</a:t>
            </a:r>
            <a:r>
              <a:rPr lang="fi-FI" sz="1200" b="0" i="0" dirty="0">
                <a:effectLst/>
                <a:latin typeface="Arial" panose="020B0604020202020204" pitchFamily="34" charset="0"/>
              </a:rPr>
              <a:t>, kun </a:t>
            </a:r>
            <a:r>
              <a:rPr lang="fi-FI" sz="1200" b="0" i="0" u="none" strike="noStrike" dirty="0">
                <a:effectLst/>
                <a:latin typeface="Arial" panose="020B0604020202020204" pitchFamily="34" charset="0"/>
                <a:hlinkClick r:id="rId5" tooltip="Deepwater Horizon (öljynporauslautta)">
                  <a:extLst>
                    <a:ext uri="{A12FA001-AC4F-418D-AE19-62706E023703}">
                      <ahyp:hlinkClr xmlns:ahyp="http://schemas.microsoft.com/office/drawing/2018/hyperlinkcolor" val="tx"/>
                    </a:ext>
                  </a:extLst>
                </a:hlinkClick>
              </a:rPr>
              <a:t>Deepwater Horizon -öljynporauslautta</a:t>
            </a:r>
            <a:r>
              <a:rPr lang="fi-FI" sz="1200" b="0" i="0" dirty="0">
                <a:effectLst/>
                <a:latin typeface="Arial" panose="020B0604020202020204" pitchFamily="34" charset="0"/>
              </a:rPr>
              <a:t> räjähti ja upposi</a:t>
            </a:r>
            <a:endParaRPr lang="fi-FI" sz="1200" dirty="0">
              <a:latin typeface="Arial" panose="020B0604020202020204" pitchFamily="34" charset="0"/>
            </a:endParaRPr>
          </a:p>
          <a:p>
            <a:pPr marL="0" indent="0">
              <a:buNone/>
            </a:pPr>
            <a:r>
              <a:rPr lang="fi-FI" sz="1200" u="sng" dirty="0">
                <a:latin typeface="Arial" panose="020B0604020202020204" pitchFamily="34" charset="0"/>
              </a:rPr>
              <a:t>1.7.</a:t>
            </a:r>
            <a:r>
              <a:rPr lang="fi-FI" sz="1200" b="0" i="0" dirty="0">
                <a:effectLst/>
                <a:latin typeface="Arial" panose="020B0604020202020204" pitchFamily="34" charset="0"/>
              </a:rPr>
              <a:t> − Eduskunta myönsi äänin 120−72 </a:t>
            </a:r>
            <a:r>
              <a:rPr lang="fi-FI" sz="1200" b="0" i="0" u="none" strike="noStrike" dirty="0">
                <a:effectLst/>
                <a:latin typeface="Arial" panose="020B0604020202020204" pitchFamily="34" charset="0"/>
                <a:hlinkClick r:id="rId6" tooltip="Teollisuuden Voima">
                  <a:extLst>
                    <a:ext uri="{A12FA001-AC4F-418D-AE19-62706E023703}">
                      <ahyp:hlinkClr xmlns:ahyp="http://schemas.microsoft.com/office/drawing/2018/hyperlinkcolor" val="tx"/>
                    </a:ext>
                  </a:extLst>
                </a:hlinkClick>
              </a:rPr>
              <a:t>Teollisuuden Voima</a:t>
            </a:r>
            <a:r>
              <a:rPr lang="fi-FI" sz="1200" b="0" i="0" dirty="0">
                <a:effectLst/>
                <a:latin typeface="Arial" panose="020B0604020202020204" pitchFamily="34" charset="0"/>
              </a:rPr>
              <a:t> Oy:lle ja </a:t>
            </a:r>
            <a:r>
              <a:rPr lang="fi-FI" sz="1200" b="0" i="0" u="none" strike="noStrike" dirty="0">
                <a:effectLst/>
                <a:latin typeface="Arial" panose="020B0604020202020204" pitchFamily="34" charset="0"/>
                <a:hlinkClick r:id="rId7" tooltip="Fennovoima">
                  <a:extLst>
                    <a:ext uri="{A12FA001-AC4F-418D-AE19-62706E023703}">
                      <ahyp:hlinkClr xmlns:ahyp="http://schemas.microsoft.com/office/drawing/2018/hyperlinkcolor" val="tx"/>
                    </a:ext>
                  </a:extLst>
                </a:hlinkClick>
              </a:rPr>
              <a:t>Fennovoima</a:t>
            </a:r>
            <a:r>
              <a:rPr lang="fi-FI" sz="1200" b="0" i="0" dirty="0">
                <a:effectLst/>
                <a:latin typeface="Arial" panose="020B0604020202020204" pitchFamily="34" charset="0"/>
              </a:rPr>
              <a:t> Oy:lle luvat kahden uuden </a:t>
            </a:r>
            <a:r>
              <a:rPr lang="fi-FI" sz="1200" b="0" i="0" u="none" strike="noStrike" dirty="0">
                <a:effectLst/>
                <a:latin typeface="Arial" panose="020B0604020202020204" pitchFamily="34" charset="0"/>
                <a:hlinkClick r:id="rId8" tooltip="Ydinvoimala">
                  <a:extLst>
                    <a:ext uri="{A12FA001-AC4F-418D-AE19-62706E023703}">
                      <ahyp:hlinkClr xmlns:ahyp="http://schemas.microsoft.com/office/drawing/2018/hyperlinkcolor" val="tx"/>
                    </a:ext>
                  </a:extLst>
                </a:hlinkClick>
              </a:rPr>
              <a:t>ydinvoimalan</a:t>
            </a:r>
            <a:r>
              <a:rPr lang="fi-FI" sz="1200" b="0" i="0" dirty="0">
                <a:effectLst/>
                <a:latin typeface="Arial" panose="020B0604020202020204" pitchFamily="34" charset="0"/>
              </a:rPr>
              <a:t> </a:t>
            </a:r>
            <a:r>
              <a:rPr lang="fi-FI" sz="1200" b="0" i="0" dirty="0" err="1">
                <a:effectLst/>
                <a:latin typeface="Arial" panose="020B0604020202020204" pitchFamily="34" charset="0"/>
              </a:rPr>
              <a:t>rakenta-miseksi</a:t>
            </a:r>
            <a:r>
              <a:rPr lang="fi-FI" sz="1200" b="0" i="0" dirty="0">
                <a:effectLst/>
                <a:latin typeface="Arial" panose="020B0604020202020204" pitchFamily="34" charset="0"/>
              </a:rPr>
              <a:t> Suomeen. Kaksi kansanedustajaa äänesti tyhjää ja viisi oli poissa äänestyksestä. Edellisen voimalan sijoituspaikka oli </a:t>
            </a:r>
            <a:r>
              <a:rPr lang="fi-FI" sz="1200" b="0" i="0" u="none" strike="noStrike" dirty="0">
                <a:effectLst/>
                <a:latin typeface="Arial" panose="020B0604020202020204" pitchFamily="34" charset="0"/>
                <a:hlinkClick r:id="rId9" tooltip="Eurajoki">
                  <a:extLst>
                    <a:ext uri="{A12FA001-AC4F-418D-AE19-62706E023703}">
                      <ahyp:hlinkClr xmlns:ahyp="http://schemas.microsoft.com/office/drawing/2018/hyperlinkcolor" val="tx"/>
                    </a:ext>
                  </a:extLst>
                </a:hlinkClick>
              </a:rPr>
              <a:t>Eurajoen</a:t>
            </a:r>
            <a:r>
              <a:rPr lang="fi-FI" sz="1200" b="0" i="0" dirty="0">
                <a:effectLst/>
                <a:latin typeface="Arial" panose="020B0604020202020204" pitchFamily="34" charset="0"/>
              </a:rPr>
              <a:t> </a:t>
            </a:r>
            <a:r>
              <a:rPr lang="fi-FI" sz="1200" b="0" i="0" u="none" strike="noStrike" dirty="0">
                <a:effectLst/>
                <a:latin typeface="Arial" panose="020B0604020202020204" pitchFamily="34" charset="0"/>
                <a:hlinkClick r:id="rId10" tooltip="Olkiluoto">
                  <a:extLst>
                    <a:ext uri="{A12FA001-AC4F-418D-AE19-62706E023703}">
                      <ahyp:hlinkClr xmlns:ahyp="http://schemas.microsoft.com/office/drawing/2018/hyperlinkcolor" val="tx"/>
                    </a:ext>
                  </a:extLst>
                </a:hlinkClick>
              </a:rPr>
              <a:t>Olkiluoto</a:t>
            </a:r>
            <a:r>
              <a:rPr lang="fi-FI" sz="1200" b="0" i="0" dirty="0">
                <a:effectLst/>
                <a:latin typeface="Arial" panose="020B0604020202020204" pitchFamily="34" charset="0"/>
              </a:rPr>
              <a:t>, jälkimmäisestä kilpailivat </a:t>
            </a:r>
            <a:r>
              <a:rPr lang="fi-FI" sz="1200" b="0" i="0" u="none" strike="noStrike" dirty="0">
                <a:effectLst/>
                <a:latin typeface="Arial" panose="020B0604020202020204" pitchFamily="34" charset="0"/>
                <a:hlinkClick r:id="rId11" tooltip="Ruotsinpyhtää">
                  <a:extLst>
                    <a:ext uri="{A12FA001-AC4F-418D-AE19-62706E023703}">
                      <ahyp:hlinkClr xmlns:ahyp="http://schemas.microsoft.com/office/drawing/2018/hyperlinkcolor" val="tx"/>
                    </a:ext>
                  </a:extLst>
                </a:hlinkClick>
              </a:rPr>
              <a:t>Ruotsinpyhtään</a:t>
            </a:r>
            <a:r>
              <a:rPr lang="fi-FI" sz="1200" b="0" i="0" dirty="0">
                <a:effectLst/>
                <a:latin typeface="Arial" panose="020B0604020202020204" pitchFamily="34" charset="0"/>
              </a:rPr>
              <a:t>, </a:t>
            </a:r>
            <a:r>
              <a:rPr lang="fi-FI" sz="1200" b="0" i="0" u="none" strike="noStrike" dirty="0">
                <a:effectLst/>
                <a:latin typeface="Arial" panose="020B0604020202020204" pitchFamily="34" charset="0"/>
                <a:hlinkClick r:id="rId12" tooltip="Pyhäjoki">
                  <a:extLst>
                    <a:ext uri="{A12FA001-AC4F-418D-AE19-62706E023703}">
                      <ahyp:hlinkClr xmlns:ahyp="http://schemas.microsoft.com/office/drawing/2018/hyperlinkcolor" val="tx"/>
                    </a:ext>
                  </a:extLst>
                </a:hlinkClick>
              </a:rPr>
              <a:t>Py-häjoen</a:t>
            </a:r>
            <a:r>
              <a:rPr lang="fi-FI" sz="1200" b="0" i="0" dirty="0">
                <a:effectLst/>
                <a:latin typeface="Arial" panose="020B0604020202020204" pitchFamily="34" charset="0"/>
              </a:rPr>
              <a:t> ja </a:t>
            </a:r>
            <a:r>
              <a:rPr lang="fi-FI" sz="1200" b="0" i="0" u="none" strike="noStrike" dirty="0">
                <a:effectLst/>
                <a:latin typeface="Arial" panose="020B0604020202020204" pitchFamily="34" charset="0"/>
                <a:hlinkClick r:id="rId13" tooltip="Simo">
                  <a:extLst>
                    <a:ext uri="{A12FA001-AC4F-418D-AE19-62706E023703}">
                      <ahyp:hlinkClr xmlns:ahyp="http://schemas.microsoft.com/office/drawing/2018/hyperlinkcolor" val="tx"/>
                    </a:ext>
                  </a:extLst>
                </a:hlinkClick>
              </a:rPr>
              <a:t>Simon</a:t>
            </a:r>
            <a:r>
              <a:rPr lang="fi-FI" sz="1200" b="0" i="0" dirty="0">
                <a:effectLst/>
                <a:latin typeface="Arial" panose="020B0604020202020204" pitchFamily="34" charset="0"/>
              </a:rPr>
              <a:t> kunnat.</a:t>
            </a:r>
          </a:p>
          <a:p>
            <a:endParaRPr lang="fi-FI" sz="1200" dirty="0">
              <a:latin typeface="Arial" panose="020B0604020202020204" pitchFamily="34" charset="0"/>
              <a:cs typeface="Arial" panose="020B0604020202020204" pitchFamily="34" charset="0"/>
            </a:endParaRPr>
          </a:p>
        </p:txBody>
      </p:sp>
      <p:sp>
        <p:nvSpPr>
          <p:cNvPr id="4" name="Sisällön paikkamerkki 3">
            <a:extLst>
              <a:ext uri="{FF2B5EF4-FFF2-40B4-BE49-F238E27FC236}">
                <a16:creationId xmlns:a16="http://schemas.microsoft.com/office/drawing/2014/main" id="{B0059263-3B9C-4C06-BDD8-2FA5FAE43A9B}"/>
              </a:ext>
            </a:extLst>
          </p:cNvPr>
          <p:cNvSpPr>
            <a:spLocks noGrp="1"/>
          </p:cNvSpPr>
          <p:nvPr>
            <p:ph sz="half" idx="2"/>
          </p:nvPr>
        </p:nvSpPr>
        <p:spPr>
          <a:xfrm>
            <a:off x="2597920" y="696286"/>
            <a:ext cx="8755880" cy="5480677"/>
          </a:xfrm>
        </p:spPr>
        <p:txBody>
          <a:bodyPr>
            <a:normAutofit/>
          </a:bodyPr>
          <a:lstStyle/>
          <a:p>
            <a:pPr marL="0" indent="0">
              <a:buNone/>
            </a:pPr>
            <a:r>
              <a:rPr lang="fi-FI" sz="1800" b="1" dirty="0">
                <a:effectLst/>
                <a:latin typeface="Arial" panose="020B0604020202020204" pitchFamily="34" charset="0"/>
                <a:ea typeface="Calibri" panose="020F0502020204030204" pitchFamily="34" charset="0"/>
                <a:cs typeface="Times New Roman" panose="02020603050405020304" pitchFamily="18" charset="0"/>
              </a:rPr>
              <a:t>SAK:n Etelä-Savon</a:t>
            </a:r>
            <a:r>
              <a:rPr lang="fi-FI" sz="1800" dirty="0">
                <a:effectLst/>
                <a:latin typeface="Arial" panose="020B0604020202020204" pitchFamily="34" charset="0"/>
                <a:ea typeface="Calibri" panose="020F0502020204030204" pitchFamily="34" charset="0"/>
                <a:cs typeface="Times New Roman" panose="02020603050405020304" pitchFamily="18" charset="0"/>
              </a:rPr>
              <a:t> aluekokous 2.6.2001 Mikkelissä. </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fi-FI" sz="1800" dirty="0">
                <a:effectLst/>
                <a:latin typeface="Arial" panose="020B0604020202020204" pitchFamily="34" charset="0"/>
                <a:ea typeface="Calibri" panose="020F0502020204030204" pitchFamily="34" charset="0"/>
                <a:cs typeface="Times New Roman" panose="02020603050405020304" pitchFamily="18" charset="0"/>
              </a:rPr>
              <a:t>Aluekokouksen mielestä voimavaroja pitää kohdentaa työntekijöiden, myös työttömänä olevien, osaamisen ylläpitoon ja ammatilliseen koulutukseen, jotta valmiuksia olisi tulevaisuuden työelämän tarpeisiin. </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fi-FI" sz="1800" b="1" dirty="0">
                <a:effectLst/>
                <a:latin typeface="Arial" panose="020B0604020202020204" pitchFamily="34" charset="0"/>
                <a:ea typeface="Calibri" panose="020F0502020204030204" pitchFamily="34" charset="0"/>
                <a:cs typeface="Times New Roman" panose="02020603050405020304" pitchFamily="18" charset="0"/>
              </a:rPr>
              <a:t>SAK-päivät 12.-14.10 Mikkelissä.</a:t>
            </a:r>
            <a:r>
              <a:rPr lang="fi-FI" sz="1800" dirty="0">
                <a:effectLst/>
                <a:latin typeface="Arial" panose="020B0604020202020204" pitchFamily="34" charset="0"/>
                <a:ea typeface="Calibri" panose="020F0502020204030204" pitchFamily="34" charset="0"/>
                <a:cs typeface="Times New Roman" panose="02020603050405020304" pitchFamily="18" charset="0"/>
              </a:rPr>
              <a:t> ”Poweria työssäoppimiseen” oli teemana perjantaina, jolloin tilaisuuteen osallistui n. 500 nuorta ja ammattiliitot saivat n.300 uutta jäsentä. Lauantain puheenvuorossaan Lauri Ihalainen oli huolissaan mm. alhaisesta eläkkeelle lähtemisiästä. Hän totesi myös työn ja perhe-elämän yhdistämisen antavan tulevaisuudessa kilpailuetua yrityksille, jotka tämän mielekkäästi hoitavat. Ihalainen kehui voimassa olevaa pitkää työmarkkinaratkaisua ja totesi yhteistyön eri osapuolien välillä auttaneen Suomea selviytymisessä. </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fi-FI" sz="1800" b="1" dirty="0">
                <a:effectLst/>
                <a:latin typeface="Arial" panose="020B0604020202020204" pitchFamily="34" charset="0"/>
                <a:ea typeface="Calibri" panose="020F0502020204030204" pitchFamily="34" charset="0"/>
                <a:cs typeface="Times New Roman" panose="02020603050405020304" pitchFamily="18" charset="0"/>
              </a:rPr>
              <a:t>Riitta Myller</a:t>
            </a:r>
            <a:r>
              <a:rPr lang="fi-FI" sz="1800" dirty="0">
                <a:effectLst/>
                <a:latin typeface="Arial" panose="020B0604020202020204" pitchFamily="34" charset="0"/>
                <a:ea typeface="Calibri" panose="020F0502020204030204" pitchFamily="34" charset="0"/>
                <a:cs typeface="Times New Roman" panose="02020603050405020304" pitchFamily="18" charset="0"/>
              </a:rPr>
              <a:t> korosti kansalaisten perusoikeuksien turvaamisen merkitystä EU:n tasolla.  Raimo Vakkuri pohdiskeli ihmisten vuorovaikutustaitoja. SAK- päivien seminaarin teemana oli Tulevaisuuden tekijät. Työmarkkinajärjestöjen yhteistyö on ollut Etelä-Savossa hyvää ja vilkasta. Tämän totesivat SAK:n Etelä- Savon maakuntaryhmän puheenjohtaja Sakari Ojala, varapuheenjohtaja Ritva Suomalainen sekä Etelä-Savon yrittäjien puheenjohtaja Jarkko Wuorinen.</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fi-FI" sz="1800" dirty="0">
                <a:effectLst/>
                <a:latin typeface="Arial" panose="020B0604020202020204" pitchFamily="34" charset="0"/>
                <a:ea typeface="Calibri" panose="020F0502020204030204" pitchFamily="34" charset="0"/>
                <a:cs typeface="Times New Roman" panose="02020603050405020304" pitchFamily="18" charset="0"/>
              </a:rPr>
              <a:t>Paikallisjärjestö järjesti SAK-päiville yhteiskuljetuksen Punkaharjulta ja Savonlinnasta.</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i-FI" dirty="0"/>
          </a:p>
        </p:txBody>
      </p:sp>
    </p:spTree>
    <p:extLst>
      <p:ext uri="{BB962C8B-B14F-4D97-AF65-F5344CB8AC3E}">
        <p14:creationId xmlns:p14="http://schemas.microsoft.com/office/powerpoint/2010/main" val="15944790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0EBA59E-1DB0-4478-9DBC-EDA6FD881782}"/>
              </a:ext>
            </a:extLst>
          </p:cNvPr>
          <p:cNvSpPr>
            <a:spLocks noGrp="1"/>
          </p:cNvSpPr>
          <p:nvPr>
            <p:ph type="title"/>
          </p:nvPr>
        </p:nvSpPr>
        <p:spPr>
          <a:xfrm>
            <a:off x="2597920" y="365125"/>
            <a:ext cx="8755879" cy="45719"/>
          </a:xfrm>
        </p:spPr>
        <p:txBody>
          <a:bodyPr>
            <a:normAutofit fontScale="90000"/>
          </a:bodyPr>
          <a:lstStyle/>
          <a:p>
            <a:endParaRPr lang="fi-FI" dirty="0"/>
          </a:p>
        </p:txBody>
      </p:sp>
      <p:sp>
        <p:nvSpPr>
          <p:cNvPr id="3" name="Sisällön paikkamerkki 2">
            <a:extLst>
              <a:ext uri="{FF2B5EF4-FFF2-40B4-BE49-F238E27FC236}">
                <a16:creationId xmlns:a16="http://schemas.microsoft.com/office/drawing/2014/main" id="{5BA8197F-7430-4359-B964-FBB33D29CCB1}"/>
              </a:ext>
            </a:extLst>
          </p:cNvPr>
          <p:cNvSpPr>
            <a:spLocks noGrp="1"/>
          </p:cNvSpPr>
          <p:nvPr>
            <p:ph sz="half" idx="1"/>
          </p:nvPr>
        </p:nvSpPr>
        <p:spPr>
          <a:xfrm>
            <a:off x="109057" y="365125"/>
            <a:ext cx="2394861" cy="5811838"/>
          </a:xfrm>
        </p:spPr>
        <p:txBody>
          <a:bodyPr>
            <a:normAutofit lnSpcReduction="10000"/>
          </a:bodyPr>
          <a:lstStyle/>
          <a:p>
            <a:pPr marL="0" indent="0">
              <a:buNone/>
            </a:pPr>
            <a:r>
              <a:rPr lang="fi-FI" sz="1200" u="sng" dirty="0">
                <a:latin typeface="Arial" panose="020B0604020202020204" pitchFamily="34" charset="0"/>
              </a:rPr>
              <a:t>5.8</a:t>
            </a:r>
            <a:r>
              <a:rPr lang="fi-FI" sz="1200" b="0" i="0" dirty="0">
                <a:effectLst/>
                <a:latin typeface="Arial" panose="020B0604020202020204" pitchFamily="34" charset="0"/>
              </a:rPr>
              <a:t>− </a:t>
            </a:r>
            <a:r>
              <a:rPr lang="fi-FI" sz="1200" dirty="0">
                <a:latin typeface="Arial" panose="020B0604020202020204" pitchFamily="34" charset="0"/>
              </a:rPr>
              <a:t>Chilen kaivosonnettomuus </a:t>
            </a:r>
            <a:r>
              <a:rPr lang="fi-FI" sz="1200" b="0" i="0" dirty="0">
                <a:effectLst/>
                <a:latin typeface="Arial" panose="020B0604020202020204" pitchFamily="34" charset="0"/>
              </a:rPr>
              <a:t> 34 kaivostyöntekijää jäi loukkuun pienessä kaivoksessa Pohjois-Chilessä kun kaivoksen katto sortui.</a:t>
            </a:r>
            <a:r>
              <a:rPr lang="fi-FI" sz="1200" b="0" i="0" baseline="30000" dirty="0">
                <a:effectLst/>
                <a:latin typeface="Arial" panose="020B0604020202020204" pitchFamily="34" charset="0"/>
              </a:rPr>
              <a:t> </a:t>
            </a:r>
            <a:r>
              <a:rPr lang="fi-FI" sz="1200" u="sng" dirty="0">
                <a:latin typeface="Arial" panose="020B0604020202020204" pitchFamily="34" charset="0"/>
              </a:rPr>
              <a:t>22.8</a:t>
            </a:r>
            <a:r>
              <a:rPr lang="fi-FI" sz="1200" b="0" i="0" dirty="0">
                <a:effectLst/>
                <a:latin typeface="Arial" panose="020B0604020202020204" pitchFamily="34" charset="0"/>
              </a:rPr>
              <a:t> – romahtaneen kultakaivoksen uumeniin jääneisiin 33 mieheen saatiin yhteys. He olivat kaivoksen turvahuoneessa 700 metrin syvyydessä. </a:t>
            </a:r>
            <a:r>
              <a:rPr lang="fi-FI" sz="1200" u="sng" dirty="0">
                <a:latin typeface="Arial" panose="020B0604020202020204" pitchFamily="34" charset="0"/>
              </a:rPr>
              <a:t>17.9.</a:t>
            </a:r>
            <a:r>
              <a:rPr lang="fi-FI" sz="1200" b="0" i="0" dirty="0">
                <a:effectLst/>
                <a:latin typeface="Arial" panose="020B0604020202020204" pitchFamily="34" charset="0"/>
              </a:rPr>
              <a:t> − Ensimmäinen kolmesta pelastuskuilusta </a:t>
            </a:r>
            <a:r>
              <a:rPr lang="fi-FI" sz="1200" dirty="0">
                <a:latin typeface="Arial" panose="020B0604020202020204" pitchFamily="34" charset="0"/>
              </a:rPr>
              <a:t>oli</a:t>
            </a:r>
            <a:r>
              <a:rPr lang="fi-FI" sz="1200" b="0" i="0" dirty="0">
                <a:effectLst/>
                <a:latin typeface="Arial" panose="020B0604020202020204" pitchFamily="34" charset="0"/>
              </a:rPr>
              <a:t> perillä Seuraavaksi kapeaa kuilua laajennettiin 30 sentistä 70 senttiin. </a:t>
            </a:r>
            <a:r>
              <a:rPr lang="fi-FI" sz="1200" u="sng" dirty="0">
                <a:latin typeface="Arial" panose="020B0604020202020204" pitchFamily="34" charset="0"/>
              </a:rPr>
              <a:t>9.10</a:t>
            </a:r>
            <a:r>
              <a:rPr lang="fi-FI" sz="1200" b="0" i="0" dirty="0">
                <a:effectLst/>
                <a:latin typeface="Arial" panose="020B0604020202020204" pitchFamily="34" charset="0"/>
              </a:rPr>
              <a:t> − Pelastustunneli "B" pääsi ensimmäisenä loukkuun jääneiden kaivosmiesten luo aamu 8:n aikaan paikallista aikaa. </a:t>
            </a:r>
            <a:r>
              <a:rPr lang="fi-FI" sz="1200" u="sng" dirty="0">
                <a:latin typeface="Arial" panose="020B0604020202020204" pitchFamily="34" charset="0"/>
              </a:rPr>
              <a:t>14.10</a:t>
            </a:r>
            <a:r>
              <a:rPr lang="fi-FI" sz="1200" b="0" i="0" dirty="0">
                <a:effectLst/>
                <a:latin typeface="Arial" panose="020B0604020202020204" pitchFamily="34" charset="0"/>
              </a:rPr>
              <a:t> − loukkuun jääneiden kaivosmiesten nosto-operaatio saatiin päätökseen.</a:t>
            </a:r>
          </a:p>
          <a:p>
            <a:endParaRPr lang="fi-FI" sz="1000" b="0" i="0" dirty="0">
              <a:solidFill>
                <a:srgbClr val="202122"/>
              </a:solidFill>
              <a:effectLst/>
              <a:latin typeface="Arial" panose="020B0604020202020204" pitchFamily="34" charset="0"/>
            </a:endParaRPr>
          </a:p>
        </p:txBody>
      </p:sp>
      <p:sp>
        <p:nvSpPr>
          <p:cNvPr id="4" name="Sisällön paikkamerkki 3">
            <a:extLst>
              <a:ext uri="{FF2B5EF4-FFF2-40B4-BE49-F238E27FC236}">
                <a16:creationId xmlns:a16="http://schemas.microsoft.com/office/drawing/2014/main" id="{B0059263-3B9C-4C06-BDD8-2FA5FAE43A9B}"/>
              </a:ext>
            </a:extLst>
          </p:cNvPr>
          <p:cNvSpPr>
            <a:spLocks noGrp="1"/>
          </p:cNvSpPr>
          <p:nvPr>
            <p:ph sz="half" idx="2"/>
          </p:nvPr>
        </p:nvSpPr>
        <p:spPr>
          <a:xfrm>
            <a:off x="2597920" y="696286"/>
            <a:ext cx="8755880" cy="5480677"/>
          </a:xfrm>
        </p:spPr>
        <p:txBody>
          <a:bodyPr>
            <a:normAutofit lnSpcReduction="10000"/>
          </a:bodyPr>
          <a:lstStyle/>
          <a:p>
            <a:pPr marL="0" indent="0">
              <a:buNone/>
            </a:pPr>
            <a:r>
              <a:rPr lang="fi-FI" sz="1800" b="1" dirty="0">
                <a:effectLst/>
                <a:latin typeface="Arial" panose="020B0604020202020204" pitchFamily="34" charset="0"/>
                <a:ea typeface="Times New Roman" panose="02020603050405020304" pitchFamily="18" charset="0"/>
                <a:cs typeface="Times New Roman" panose="02020603050405020304" pitchFamily="18" charset="0"/>
              </a:rPr>
              <a:t>SAK:n aluekokous ja seminaari Pieksämäellä 12.10.2002</a:t>
            </a:r>
          </a:p>
          <a:p>
            <a:pPr marL="0" indent="0">
              <a:buNone/>
            </a:pPr>
            <a:r>
              <a:rPr lang="fi-FI" sz="1800" dirty="0">
                <a:effectLst/>
                <a:latin typeface="Arial" panose="020B0604020202020204" pitchFamily="34" charset="0"/>
                <a:ea typeface="Calibri" panose="020F0502020204030204" pitchFamily="34" charset="0"/>
                <a:cs typeface="Times New Roman" panose="02020603050405020304" pitchFamily="18" charset="0"/>
              </a:rPr>
              <a:t>Edustajamme olivat Aila Makkonen ja Timo Karhu.</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fi-FI" sz="1800" dirty="0">
                <a:effectLst/>
                <a:latin typeface="Arial" panose="020B0604020202020204" pitchFamily="34" charset="0"/>
                <a:ea typeface="Calibri" panose="020F0502020204030204" pitchFamily="34" charset="0"/>
                <a:cs typeface="Times New Roman" panose="02020603050405020304" pitchFamily="18" charset="0"/>
              </a:rPr>
              <a:t>Maakuntaryhmään valittiin varapuheenjohtajaksi Ritva Suomalainen. Jäseniksi Terho Kosonen ja Aila Makkonen.</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fi-FI" sz="1800" b="1" dirty="0">
                <a:effectLst/>
                <a:latin typeface="Arial" panose="020B0604020202020204" pitchFamily="34" charset="0"/>
                <a:ea typeface="Times New Roman" panose="02020603050405020304" pitchFamily="18" charset="0"/>
                <a:cs typeface="Times New Roman" panose="02020603050405020304" pitchFamily="18" charset="0"/>
              </a:rPr>
              <a:t>Yhteistyö SAK:n</a:t>
            </a:r>
            <a:r>
              <a:rPr lang="fi-FI" sz="1800" dirty="0">
                <a:effectLst/>
                <a:latin typeface="Arial" panose="020B0604020202020204" pitchFamily="34" charset="0"/>
                <a:ea typeface="Times New Roman" panose="02020603050405020304" pitchFamily="18" charset="0"/>
                <a:cs typeface="Times New Roman" panose="02020603050405020304" pitchFamily="18" charset="0"/>
              </a:rPr>
              <a:t> Etelä-Savon aluepalvelukeskuksen kanssa on ollut erittäin tiivistä ja monipuolista koko toimintavuoden ajan. Aluepalvelukeskuksen tuki paikallisjärjestön toiminnalle on ollut keskeistä sekä asiantuntija-avun, että aineellisten resurssien osalta järjestötyön kuormittaessa yhä pienemmän toimijajoukon harteita paikallisella tasolla. </a:t>
            </a:r>
          </a:p>
          <a:p>
            <a:pPr marL="0" indent="0">
              <a:buNone/>
            </a:pPr>
            <a:r>
              <a:rPr lang="fi-FI" sz="1800" dirty="0">
                <a:effectLst/>
                <a:latin typeface="Arial" panose="020B0604020202020204" pitchFamily="34" charset="0"/>
                <a:ea typeface="Times New Roman" panose="02020603050405020304" pitchFamily="18" charset="0"/>
                <a:cs typeface="Times New Roman" panose="02020603050405020304" pitchFamily="18" charset="0"/>
              </a:rPr>
              <a:t>SAK Etelä-Savon viikonlopputapahtuma Punkaharjulla </a:t>
            </a:r>
          </a:p>
          <a:p>
            <a:pPr marL="0" indent="0">
              <a:buNone/>
            </a:pPr>
            <a:r>
              <a:rPr lang="fi-FI" sz="1800" dirty="0">
                <a:effectLst/>
                <a:latin typeface="Arial" panose="020B0604020202020204" pitchFamily="34" charset="0"/>
                <a:ea typeface="Times New Roman" panose="02020603050405020304" pitchFamily="18" charset="0"/>
                <a:cs typeface="Times New Roman" panose="02020603050405020304" pitchFamily="18" charset="0"/>
              </a:rPr>
              <a:t>Viikonloppu koostui seuraavista tapahtumista: aluekokous, työelämän sukupolvenvaihdosseminaari, sekä yhteiskuntavaikuttaminen ja aluetoiminta-seminaari. Sunnuntain seminaarissa oli yhteiskuntavaikuttamisesta keskustelemassa ja alustamassa Etelä-Savon kansanedustajat Jouni Backman ja Arto Seppälä, sekä EU-meppi Riitta Myller.</a:t>
            </a:r>
          </a:p>
          <a:p>
            <a:pPr marL="0" indent="0">
              <a:buNone/>
            </a:pPr>
            <a:r>
              <a:rPr lang="fi-FI" sz="1800" dirty="0">
                <a:effectLst/>
                <a:latin typeface="Arial" panose="020B0604020202020204" pitchFamily="34" charset="0"/>
                <a:ea typeface="Times New Roman" panose="02020603050405020304" pitchFamily="18" charset="0"/>
                <a:cs typeface="Times New Roman" panose="02020603050405020304" pitchFamily="18" charset="0"/>
              </a:rPr>
              <a:t>Koko viikonlopun ohjelma oli tarkoitettu SAK: laisille, mutta sukupolvenvaihdosseminaarissa, jonka pääorganisaattorina oli TOP 10+-hanke, olivat mukana myös työnantajat. Koko viikonlopun tapahtuma sai runsaasti palstatilaa lehdistössä ja mukana osallistumassa oli runsaasti paikallisjärjestömme jäseniä.</a:t>
            </a:r>
          </a:p>
          <a:p>
            <a:endParaRPr lang="fi-FI" dirty="0"/>
          </a:p>
        </p:txBody>
      </p:sp>
    </p:spTree>
    <p:extLst>
      <p:ext uri="{BB962C8B-B14F-4D97-AF65-F5344CB8AC3E}">
        <p14:creationId xmlns:p14="http://schemas.microsoft.com/office/powerpoint/2010/main" val="14284954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0EBA59E-1DB0-4478-9DBC-EDA6FD881782}"/>
              </a:ext>
            </a:extLst>
          </p:cNvPr>
          <p:cNvSpPr>
            <a:spLocks noGrp="1"/>
          </p:cNvSpPr>
          <p:nvPr>
            <p:ph type="title"/>
          </p:nvPr>
        </p:nvSpPr>
        <p:spPr>
          <a:xfrm>
            <a:off x="2597920" y="365125"/>
            <a:ext cx="8755879" cy="45719"/>
          </a:xfrm>
        </p:spPr>
        <p:txBody>
          <a:bodyPr>
            <a:normAutofit fontScale="90000"/>
          </a:bodyPr>
          <a:lstStyle/>
          <a:p>
            <a:endParaRPr lang="fi-FI" dirty="0"/>
          </a:p>
        </p:txBody>
      </p:sp>
      <p:sp>
        <p:nvSpPr>
          <p:cNvPr id="3" name="Sisällön paikkamerkki 2">
            <a:extLst>
              <a:ext uri="{FF2B5EF4-FFF2-40B4-BE49-F238E27FC236}">
                <a16:creationId xmlns:a16="http://schemas.microsoft.com/office/drawing/2014/main" id="{5BA8197F-7430-4359-B964-FBB33D29CCB1}"/>
              </a:ext>
            </a:extLst>
          </p:cNvPr>
          <p:cNvSpPr>
            <a:spLocks noGrp="1"/>
          </p:cNvSpPr>
          <p:nvPr>
            <p:ph sz="half" idx="1"/>
          </p:nvPr>
        </p:nvSpPr>
        <p:spPr>
          <a:xfrm>
            <a:off x="260059" y="365125"/>
            <a:ext cx="2337861" cy="5811838"/>
          </a:xfrm>
        </p:spPr>
        <p:txBody>
          <a:bodyPr>
            <a:normAutofit/>
          </a:bodyPr>
          <a:lstStyle/>
          <a:p>
            <a:pPr marL="0" indent="0">
              <a:buNone/>
            </a:pPr>
            <a:r>
              <a:rPr lang="fi-FI" sz="1200" u="sng" dirty="0">
                <a:latin typeface="Arial" panose="020B0604020202020204" pitchFamily="34" charset="0"/>
              </a:rPr>
              <a:t>7.8.</a:t>
            </a:r>
            <a:r>
              <a:rPr lang="fi-FI" sz="1200" b="0" i="0" dirty="0">
                <a:effectLst/>
                <a:latin typeface="Arial" panose="020B0604020202020204" pitchFamily="34" charset="0"/>
              </a:rPr>
              <a:t>− Yksi mies kuoli ja toinen vietiin sairaalaan vakavien palovammojen takia </a:t>
            </a:r>
            <a:r>
              <a:rPr lang="fi-FI" sz="1200" b="0" i="0" u="none" strike="noStrike" dirty="0">
                <a:effectLst/>
                <a:latin typeface="Arial" panose="020B0604020202020204" pitchFamily="34" charset="0"/>
                <a:hlinkClick r:id="rId2" tooltip="Saunomisen maailmanmestaruuskilpailut">
                  <a:extLst>
                    <a:ext uri="{A12FA001-AC4F-418D-AE19-62706E023703}">
                      <ahyp:hlinkClr xmlns:ahyp="http://schemas.microsoft.com/office/drawing/2018/hyperlinkcolor" val="tx"/>
                    </a:ext>
                  </a:extLst>
                </a:hlinkClick>
              </a:rPr>
              <a:t>Saunomisen maailmanmestaruuskilpailuissa</a:t>
            </a:r>
            <a:r>
              <a:rPr lang="fi-FI" sz="1200" b="0" i="0" dirty="0">
                <a:effectLst/>
                <a:latin typeface="Arial" panose="020B0604020202020204" pitchFamily="34" charset="0"/>
              </a:rPr>
              <a:t> Heinolassa.</a:t>
            </a:r>
          </a:p>
          <a:p>
            <a:pPr marL="0" indent="0">
              <a:buNone/>
            </a:pPr>
            <a:r>
              <a:rPr lang="fi-FI" sz="1200" u="sng" dirty="0">
                <a:latin typeface="Arial" panose="020B0604020202020204" pitchFamily="34" charset="0"/>
              </a:rPr>
              <a:t>16.8.</a:t>
            </a:r>
            <a:r>
              <a:rPr lang="fi-FI" sz="1200" b="0" i="0" dirty="0">
                <a:effectLst/>
                <a:latin typeface="Arial" panose="020B0604020202020204" pitchFamily="34" charset="0"/>
              </a:rPr>
              <a:t> – </a:t>
            </a:r>
            <a:r>
              <a:rPr lang="fi-FI" sz="1200" b="0" i="0" u="none" strike="noStrike" dirty="0">
                <a:effectLst/>
                <a:latin typeface="Arial" panose="020B0604020202020204" pitchFamily="34" charset="0"/>
                <a:hlinkClick r:id="rId3" tooltip="Newsweek">
                  <a:extLst>
                    <a:ext uri="{A12FA001-AC4F-418D-AE19-62706E023703}">
                      <ahyp:hlinkClr xmlns:ahyp="http://schemas.microsoft.com/office/drawing/2018/hyperlinkcolor" val="tx"/>
                    </a:ext>
                  </a:extLst>
                </a:hlinkClick>
              </a:rPr>
              <a:t>Newsweek</a:t>
            </a:r>
            <a:r>
              <a:rPr lang="fi-FI" sz="1200" b="0" i="0" dirty="0">
                <a:effectLst/>
                <a:latin typeface="Arial" panose="020B0604020202020204" pitchFamily="34" charset="0"/>
              </a:rPr>
              <a:t> vertaili kansalaisten elinoloja sadassa maassa. Suomi valikoitui maailman parhaaksi maaksi</a:t>
            </a:r>
            <a:endParaRPr lang="fi-FI" sz="1200" dirty="0">
              <a:latin typeface="Arial" panose="020B0604020202020204" pitchFamily="34" charset="0"/>
              <a:cs typeface="Arial" panose="020B0604020202020204" pitchFamily="34" charset="0"/>
            </a:endParaRPr>
          </a:p>
          <a:p>
            <a:pPr marL="0" indent="0">
              <a:buNone/>
            </a:pPr>
            <a:r>
              <a:rPr lang="fi-FI" sz="1200" u="sng" dirty="0">
                <a:latin typeface="Arial" panose="020B0604020202020204" pitchFamily="34" charset="0"/>
              </a:rPr>
              <a:t>24.11</a:t>
            </a:r>
            <a:r>
              <a:rPr lang="fi-FI" sz="1200" b="0" i="0" dirty="0">
                <a:effectLst/>
                <a:latin typeface="Arial" panose="020B0604020202020204" pitchFamily="34" charset="0"/>
              </a:rPr>
              <a:t> − </a:t>
            </a:r>
            <a:r>
              <a:rPr lang="fi-FI" sz="1200" b="0" i="0" u="none" strike="noStrike" dirty="0">
                <a:effectLst/>
                <a:latin typeface="Arial" panose="020B0604020202020204" pitchFamily="34" charset="0"/>
                <a:hlinkClick r:id="rId4" tooltip="Paperiliitto">
                  <a:extLst>
                    <a:ext uri="{A12FA001-AC4F-418D-AE19-62706E023703}">
                      <ahyp:hlinkClr xmlns:ahyp="http://schemas.microsoft.com/office/drawing/2018/hyperlinkcolor" val="tx"/>
                    </a:ext>
                  </a:extLst>
                </a:hlinkClick>
              </a:rPr>
              <a:t>Paperiliitto</a:t>
            </a:r>
            <a:r>
              <a:rPr lang="fi-FI" sz="1200" b="0" i="0" dirty="0">
                <a:effectLst/>
                <a:latin typeface="Arial" panose="020B0604020202020204" pitchFamily="34" charset="0"/>
              </a:rPr>
              <a:t> päätti siirtää puheenjohtaja </a:t>
            </a:r>
            <a:r>
              <a:rPr lang="fi-FI" sz="1200" b="0" i="0" u="none" strike="noStrike" dirty="0">
                <a:effectLst/>
                <a:latin typeface="Arial" panose="020B0604020202020204" pitchFamily="34" charset="0"/>
                <a:hlinkClick r:id="rId5" tooltip="Jouko Ahonen">
                  <a:extLst>
                    <a:ext uri="{A12FA001-AC4F-418D-AE19-62706E023703}">
                      <ahyp:hlinkClr xmlns:ahyp="http://schemas.microsoft.com/office/drawing/2018/hyperlinkcolor" val="tx"/>
                    </a:ext>
                  </a:extLst>
                </a:hlinkClick>
              </a:rPr>
              <a:t>Jouko Ahosen</a:t>
            </a:r>
            <a:r>
              <a:rPr lang="fi-FI" sz="1200" b="0" i="0" dirty="0">
                <a:effectLst/>
                <a:latin typeface="Arial" panose="020B0604020202020204" pitchFamily="34" charset="0"/>
              </a:rPr>
              <a:t> toistaiseksi syrjään tehtävistään tämän eläkeyhtiöiden johtajien suuria palkkioita puolustaneiden lausuntojen vuoksi.</a:t>
            </a:r>
          </a:p>
          <a:p>
            <a:pPr marL="0" indent="0">
              <a:buNone/>
            </a:pPr>
            <a:r>
              <a:rPr lang="fi-FI" sz="1200" u="sng" dirty="0">
                <a:latin typeface="Arial" panose="020B0604020202020204" pitchFamily="34" charset="0"/>
              </a:rPr>
              <a:t>9.12</a:t>
            </a:r>
            <a:r>
              <a:rPr lang="fi-FI" sz="1200" b="0" i="0" dirty="0">
                <a:effectLst/>
                <a:latin typeface="Arial" panose="020B0604020202020204" pitchFamily="34" charset="0"/>
              </a:rPr>
              <a:t>– </a:t>
            </a:r>
            <a:r>
              <a:rPr lang="fi-FI" sz="1200" b="0" i="0" u="none" strike="noStrike" dirty="0">
                <a:effectLst/>
                <a:latin typeface="Arial" panose="020B0604020202020204" pitchFamily="34" charset="0"/>
                <a:hlinkClick r:id="rId6" tooltip="Suomen Lentoemäntä- ja Stuerttiyhdistys">
                  <a:extLst>
                    <a:ext uri="{A12FA001-AC4F-418D-AE19-62706E023703}">
                      <ahyp:hlinkClr xmlns:ahyp="http://schemas.microsoft.com/office/drawing/2018/hyperlinkcolor" val="tx"/>
                    </a:ext>
                  </a:extLst>
                </a:hlinkClick>
              </a:rPr>
              <a:t>Suomen Lentoemäntä- ja Stuerttiyhdistys</a:t>
            </a:r>
            <a:r>
              <a:rPr lang="fi-FI" sz="1200" b="0" i="0" dirty="0">
                <a:effectLst/>
                <a:latin typeface="Arial" panose="020B0604020202020204" pitchFamily="34" charset="0"/>
              </a:rPr>
              <a:t> SLSY:n noin 9 päivää kestänyt lakko päättyi työehtosopimusta koskeneeseen sovintoehdotukseen</a:t>
            </a:r>
            <a:endParaRPr lang="fi-FI" sz="1200" dirty="0">
              <a:latin typeface="Arial" panose="020B0604020202020204" pitchFamily="34" charset="0"/>
              <a:cs typeface="Arial" panose="020B0604020202020204" pitchFamily="34" charset="0"/>
            </a:endParaRPr>
          </a:p>
        </p:txBody>
      </p:sp>
      <p:sp>
        <p:nvSpPr>
          <p:cNvPr id="4" name="Sisällön paikkamerkki 3">
            <a:extLst>
              <a:ext uri="{FF2B5EF4-FFF2-40B4-BE49-F238E27FC236}">
                <a16:creationId xmlns:a16="http://schemas.microsoft.com/office/drawing/2014/main" id="{B0059263-3B9C-4C06-BDD8-2FA5FAE43A9B}"/>
              </a:ext>
            </a:extLst>
          </p:cNvPr>
          <p:cNvSpPr>
            <a:spLocks noGrp="1"/>
          </p:cNvSpPr>
          <p:nvPr>
            <p:ph sz="half" idx="2"/>
          </p:nvPr>
        </p:nvSpPr>
        <p:spPr>
          <a:xfrm>
            <a:off x="2597920" y="1291905"/>
            <a:ext cx="8755880" cy="4885058"/>
          </a:xfrm>
        </p:spPr>
        <p:txBody>
          <a:bodyPr>
            <a:normAutofit/>
          </a:bodyPr>
          <a:lstStyle/>
          <a:p>
            <a:pPr marL="0" indent="0">
              <a:buNone/>
            </a:pPr>
            <a:r>
              <a:rPr lang="fi-FI" sz="1800" b="1" dirty="0">
                <a:effectLst/>
                <a:latin typeface="Arial" panose="020B0604020202020204" pitchFamily="34" charset="0"/>
                <a:ea typeface="Times New Roman" panose="02020603050405020304" pitchFamily="18" charset="0"/>
                <a:cs typeface="Arial" panose="020B0604020202020204" pitchFamily="34" charset="0"/>
              </a:rPr>
              <a:t>Valtakunnallinen SAK:n</a:t>
            </a:r>
            <a:r>
              <a:rPr lang="fi-FI" sz="1800" dirty="0">
                <a:effectLst/>
                <a:latin typeface="Arial" panose="020B0604020202020204" pitchFamily="34" charset="0"/>
                <a:ea typeface="Times New Roman" panose="02020603050405020304" pitchFamily="18" charset="0"/>
                <a:cs typeface="Arial" panose="020B0604020202020204" pitchFamily="34" charset="0"/>
              </a:rPr>
              <a:t> Työn puolesta – toimintapäivä 12.12 järjestettiin joukkoirtisanomisten ja yritysten ulkomaille muuttamisen vastustamiseksi. Paikallisjärjestö järjesti nimien listakeräykset kahvitarjoiluineen PAM Hotelli- ja ravintola-alan toimistolla ja työttömien kahvila Tietoteossa. Lisäksi SAK:n luottamusmiehet keräsivät allekirjoituksia kannanottoon lukuisilla työpaikoilla.</a:t>
            </a:r>
            <a:endParaRPr lang="fi-FI"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indent="0">
              <a:buNone/>
            </a:pPr>
            <a:endParaRPr lang="fi-FI" sz="1200" dirty="0">
              <a:latin typeface="Arial" panose="020B0604020202020204" pitchFamily="34" charset="0"/>
              <a:cs typeface="Arial" panose="020B0604020202020204" pitchFamily="34" charset="0"/>
            </a:endParaRPr>
          </a:p>
          <a:p>
            <a:pPr marL="0" indent="0">
              <a:buNone/>
            </a:pPr>
            <a:endParaRPr lang="fi-FI" sz="1200" dirty="0">
              <a:latin typeface="Arial" panose="020B0604020202020204" pitchFamily="34" charset="0"/>
              <a:cs typeface="Arial" panose="020B0604020202020204" pitchFamily="34" charset="0"/>
            </a:endParaRPr>
          </a:p>
          <a:p>
            <a:pPr marL="0" indent="0">
              <a:buNone/>
            </a:pPr>
            <a:endParaRPr lang="fi-FI" sz="1200" dirty="0">
              <a:latin typeface="Arial" panose="020B0604020202020204" pitchFamily="34" charset="0"/>
              <a:cs typeface="Arial" panose="020B0604020202020204" pitchFamily="34" charset="0"/>
            </a:endParaRPr>
          </a:p>
          <a:p>
            <a:pPr marL="0" indent="0">
              <a:buNone/>
            </a:pPr>
            <a:r>
              <a:rPr lang="fi-FI" sz="1200" dirty="0">
                <a:latin typeface="Arial" panose="020B0604020202020204" pitchFamily="34" charset="0"/>
                <a:cs typeface="Arial" panose="020B0604020202020204" pitchFamily="34" charset="0"/>
              </a:rPr>
              <a:t>ALUETOIMISTO JA PAIKALLISJÄRJESTÖ</a:t>
            </a:r>
          </a:p>
          <a:p>
            <a:pPr marL="0" indent="0">
              <a:buNone/>
            </a:pPr>
            <a:r>
              <a:rPr lang="fi-FI" sz="1200" dirty="0">
                <a:latin typeface="Arial" panose="020B0604020202020204" pitchFamily="34" charset="0"/>
                <a:cs typeface="Arial" panose="020B0604020202020204" pitchFamily="34" charset="0"/>
              </a:rPr>
              <a:t>TIEDOTTAMASSA TYÖELÄMÄSTÄ MESSUILLA</a:t>
            </a:r>
          </a:p>
        </p:txBody>
      </p:sp>
      <p:pic>
        <p:nvPicPr>
          <p:cNvPr id="5" name="Sisällön paikkamerkki 4">
            <a:extLst>
              <a:ext uri="{FF2B5EF4-FFF2-40B4-BE49-F238E27FC236}">
                <a16:creationId xmlns:a16="http://schemas.microsoft.com/office/drawing/2014/main" id="{44EFC578-63C0-4C6A-9721-E0B7687254B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58854" y="2943641"/>
            <a:ext cx="4041651" cy="3233321"/>
          </a:xfrm>
          <a:prstGeom prst="rect">
            <a:avLst/>
          </a:prstGeom>
        </p:spPr>
      </p:pic>
    </p:spTree>
    <p:extLst>
      <p:ext uri="{BB962C8B-B14F-4D97-AF65-F5344CB8AC3E}">
        <p14:creationId xmlns:p14="http://schemas.microsoft.com/office/powerpoint/2010/main" val="4664906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0EBA59E-1DB0-4478-9DBC-EDA6FD881782}"/>
              </a:ext>
            </a:extLst>
          </p:cNvPr>
          <p:cNvSpPr>
            <a:spLocks noGrp="1"/>
          </p:cNvSpPr>
          <p:nvPr>
            <p:ph type="title"/>
          </p:nvPr>
        </p:nvSpPr>
        <p:spPr>
          <a:xfrm>
            <a:off x="2597921" y="365125"/>
            <a:ext cx="8559438" cy="666722"/>
          </a:xfrm>
        </p:spPr>
        <p:txBody>
          <a:bodyPr>
            <a:normAutofit fontScale="90000"/>
          </a:bodyPr>
          <a:lstStyle/>
          <a:p>
            <a:r>
              <a:rPr lang="fi-FI" sz="44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	</a:t>
            </a:r>
            <a:br>
              <a:rPr lang="fi-FI" sz="44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br>
            <a:r>
              <a:rPr lang="fi-FI" sz="44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	</a:t>
            </a:r>
            <a:r>
              <a:rPr lang="fi-FI" sz="31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TYÖTAISTELUT</a:t>
            </a:r>
            <a:br>
              <a:rPr lang="fi-FI" sz="4400" dirty="0">
                <a:effectLst/>
                <a:latin typeface="Calibri" panose="020F0502020204030204" pitchFamily="34" charset="0"/>
                <a:ea typeface="Calibri" panose="020F0502020204030204" pitchFamily="34" charset="0"/>
                <a:cs typeface="Times New Roman" panose="02020603050405020304" pitchFamily="18" charset="0"/>
              </a:rPr>
            </a:br>
            <a:endParaRPr lang="fi-FI" dirty="0"/>
          </a:p>
        </p:txBody>
      </p:sp>
      <p:sp>
        <p:nvSpPr>
          <p:cNvPr id="3" name="Sisällön paikkamerkki 2">
            <a:extLst>
              <a:ext uri="{FF2B5EF4-FFF2-40B4-BE49-F238E27FC236}">
                <a16:creationId xmlns:a16="http://schemas.microsoft.com/office/drawing/2014/main" id="{5BA8197F-7430-4359-B964-FBB33D29CCB1}"/>
              </a:ext>
            </a:extLst>
          </p:cNvPr>
          <p:cNvSpPr>
            <a:spLocks noGrp="1"/>
          </p:cNvSpPr>
          <p:nvPr>
            <p:ph sz="half" idx="1"/>
          </p:nvPr>
        </p:nvSpPr>
        <p:spPr>
          <a:xfrm>
            <a:off x="117446" y="365125"/>
            <a:ext cx="2386472" cy="5811838"/>
          </a:xfrm>
        </p:spPr>
        <p:txBody>
          <a:bodyPr>
            <a:normAutofit fontScale="92500"/>
          </a:bodyPr>
          <a:lstStyle/>
          <a:p>
            <a:pPr marL="0" indent="0">
              <a:buNone/>
            </a:pPr>
            <a:r>
              <a:rPr lang="fi-FI" sz="1200" dirty="0">
                <a:latin typeface="Arial" panose="020B0604020202020204" pitchFamily="34" charset="0"/>
              </a:rPr>
              <a:t>2011</a:t>
            </a:r>
          </a:p>
          <a:p>
            <a:pPr marL="0" indent="0">
              <a:buNone/>
            </a:pPr>
            <a:r>
              <a:rPr lang="fi-FI" sz="1200" dirty="0">
                <a:latin typeface="Arial" panose="020B0604020202020204" pitchFamily="34" charset="0"/>
              </a:rPr>
              <a:t>11.3.</a:t>
            </a:r>
            <a:r>
              <a:rPr lang="fi-FI" sz="1200" b="0" i="0" dirty="0">
                <a:effectLst/>
                <a:latin typeface="Arial" panose="020B0604020202020204" pitchFamily="34" charset="0"/>
              </a:rPr>
              <a:t>– </a:t>
            </a:r>
            <a:r>
              <a:rPr lang="fi-FI" sz="1200" b="0" i="0" u="none" strike="noStrike" dirty="0">
                <a:effectLst/>
                <a:latin typeface="Arial" panose="020B0604020202020204" pitchFamily="34" charset="0"/>
                <a:hlinkClick r:id="rId2" tooltip="Japanin maanjäristys 2011">
                  <a:extLst>
                    <a:ext uri="{A12FA001-AC4F-418D-AE19-62706E023703}">
                      <ahyp:hlinkClr xmlns:ahyp="http://schemas.microsoft.com/office/drawing/2018/hyperlinkcolor" val="tx"/>
                    </a:ext>
                  </a:extLst>
                </a:hlinkClick>
              </a:rPr>
              <a:t>Voimakas maanjäristys</a:t>
            </a:r>
            <a:r>
              <a:rPr lang="fi-FI" sz="1200" b="0" i="0" dirty="0">
                <a:effectLst/>
                <a:latin typeface="Arial" panose="020B0604020202020204" pitchFamily="34" charset="0"/>
              </a:rPr>
              <a:t> aiheutti tuhoisan </a:t>
            </a:r>
            <a:r>
              <a:rPr lang="fi-FI" sz="1200" b="0" i="0" u="none" strike="noStrike" dirty="0">
                <a:effectLst/>
                <a:latin typeface="Arial" panose="020B0604020202020204" pitchFamily="34" charset="0"/>
                <a:hlinkClick r:id="rId3" tooltip="Tsunami">
                  <a:extLst>
                    <a:ext uri="{A12FA001-AC4F-418D-AE19-62706E023703}">
                      <ahyp:hlinkClr xmlns:ahyp="http://schemas.microsoft.com/office/drawing/2018/hyperlinkcolor" val="tx"/>
                    </a:ext>
                  </a:extLst>
                </a:hlinkClick>
              </a:rPr>
              <a:t>hyökyaallon</a:t>
            </a:r>
            <a:r>
              <a:rPr lang="fi-FI" sz="1200" b="0" i="0" dirty="0">
                <a:effectLst/>
                <a:latin typeface="Arial" panose="020B0604020202020204" pitchFamily="34" charset="0"/>
              </a:rPr>
              <a:t> </a:t>
            </a:r>
            <a:r>
              <a:rPr lang="fi-FI" sz="1200" b="0" i="0" u="none" strike="noStrike" dirty="0">
                <a:effectLst/>
                <a:latin typeface="Arial" panose="020B0604020202020204" pitchFamily="34" charset="0"/>
                <a:hlinkClick r:id="rId4" tooltip="Japani">
                  <a:extLst>
                    <a:ext uri="{A12FA001-AC4F-418D-AE19-62706E023703}">
                      <ahyp:hlinkClr xmlns:ahyp="http://schemas.microsoft.com/office/drawing/2018/hyperlinkcolor" val="tx"/>
                    </a:ext>
                  </a:extLst>
                </a:hlinkClick>
              </a:rPr>
              <a:t>Japanissa</a:t>
            </a:r>
            <a:r>
              <a:rPr lang="fi-FI" sz="1200" b="0" i="0" dirty="0">
                <a:effectLst/>
                <a:latin typeface="Arial" panose="020B0604020202020204" pitchFamily="34" charset="0"/>
              </a:rPr>
              <a:t>.</a:t>
            </a:r>
          </a:p>
          <a:p>
            <a:pPr marL="0" indent="0">
              <a:buNone/>
            </a:pPr>
            <a:r>
              <a:rPr lang="fi-FI" sz="1200" u="sng" dirty="0">
                <a:latin typeface="Arial" panose="020B0604020202020204" pitchFamily="34" charset="0"/>
              </a:rPr>
              <a:t>12.4</a:t>
            </a:r>
            <a:r>
              <a:rPr lang="fi-FI" sz="1200" b="0" i="0" dirty="0">
                <a:effectLst/>
                <a:latin typeface="Arial" panose="020B0604020202020204" pitchFamily="34" charset="0"/>
              </a:rPr>
              <a:t>− Japanin viranomaiset nostivat Fukushiman ydinvoimalan kärsimät vahingot vakavuudeltaan samalle tasolle </a:t>
            </a:r>
            <a:r>
              <a:rPr lang="fi-FI" sz="1200" b="0" i="0" u="none" strike="noStrike" dirty="0">
                <a:effectLst/>
                <a:latin typeface="Arial" panose="020B0604020202020204" pitchFamily="34" charset="0"/>
                <a:hlinkClick r:id="rId5" tooltip="Tšernobylin ydinvoimalaonnettomuus">
                  <a:extLst>
                    <a:ext uri="{A12FA001-AC4F-418D-AE19-62706E023703}">
                      <ahyp:hlinkClr xmlns:ahyp="http://schemas.microsoft.com/office/drawing/2018/hyperlinkcolor" val="tx"/>
                    </a:ext>
                  </a:extLst>
                </a:hlinkClick>
              </a:rPr>
              <a:t>Tšernobylin ydinvoimalaonnettomuuden</a:t>
            </a:r>
            <a:r>
              <a:rPr lang="fi-FI" sz="1200" b="0" i="0" dirty="0">
                <a:effectLst/>
                <a:latin typeface="Arial" panose="020B0604020202020204" pitchFamily="34" charset="0"/>
              </a:rPr>
              <a:t> kanssa</a:t>
            </a:r>
          </a:p>
          <a:p>
            <a:pPr marL="0" indent="0">
              <a:buNone/>
            </a:pPr>
            <a:r>
              <a:rPr lang="fi-FI" sz="1200" u="sng" dirty="0">
                <a:latin typeface="Arial" panose="020B0604020202020204" pitchFamily="34" charset="0"/>
              </a:rPr>
              <a:t>17.4</a:t>
            </a:r>
            <a:r>
              <a:rPr lang="fi-FI" sz="1200" b="0" i="0" dirty="0">
                <a:effectLst/>
                <a:latin typeface="Arial" panose="020B0604020202020204" pitchFamily="34" charset="0"/>
              </a:rPr>
              <a:t>– </a:t>
            </a:r>
            <a:r>
              <a:rPr lang="fi-FI" sz="1200" b="0" i="0" u="none" strike="noStrike" dirty="0">
                <a:effectLst/>
                <a:latin typeface="Arial" panose="020B0604020202020204" pitchFamily="34" charset="0"/>
                <a:hlinkClick r:id="rId6" tooltip="Suomi">
                  <a:extLst>
                    <a:ext uri="{A12FA001-AC4F-418D-AE19-62706E023703}">
                      <ahyp:hlinkClr xmlns:ahyp="http://schemas.microsoft.com/office/drawing/2018/hyperlinkcolor" val="tx"/>
                    </a:ext>
                  </a:extLst>
                </a:hlinkClick>
              </a:rPr>
              <a:t>Suomen</a:t>
            </a:r>
            <a:r>
              <a:rPr lang="fi-FI" sz="1200" b="0" i="0" dirty="0">
                <a:effectLst/>
                <a:latin typeface="Arial" panose="020B0604020202020204" pitchFamily="34" charset="0"/>
              </a:rPr>
              <a:t> </a:t>
            </a:r>
            <a:r>
              <a:rPr lang="fi-FI" sz="1200" b="0" i="0" u="none" strike="noStrike" dirty="0">
                <a:effectLst/>
                <a:latin typeface="Arial" panose="020B0604020202020204" pitchFamily="34" charset="0"/>
                <a:hlinkClick r:id="rId7" tooltip="Eduskuntavaalit 2011">
                  <a:extLst>
                    <a:ext uri="{A12FA001-AC4F-418D-AE19-62706E023703}">
                      <ahyp:hlinkClr xmlns:ahyp="http://schemas.microsoft.com/office/drawing/2018/hyperlinkcolor" val="tx"/>
                    </a:ext>
                  </a:extLst>
                </a:hlinkClick>
              </a:rPr>
              <a:t>36. eduskuntavaalit</a:t>
            </a:r>
            <a:r>
              <a:rPr lang="fi-FI" sz="1200" b="0" i="0" dirty="0">
                <a:effectLst/>
                <a:latin typeface="Arial" panose="020B0604020202020204" pitchFamily="34" charset="0"/>
              </a:rPr>
              <a:t> huhtikuun 3. sunnuntaina</a:t>
            </a:r>
            <a:r>
              <a:rPr lang="fi-FI" sz="1200" b="0" i="0" baseline="30000" dirty="0">
                <a:effectLst/>
                <a:latin typeface="Arial" panose="020B0604020202020204" pitchFamily="34" charset="0"/>
              </a:rPr>
              <a:t>. </a:t>
            </a:r>
            <a:r>
              <a:rPr lang="fi-FI" sz="1200" b="0" i="0" dirty="0">
                <a:effectLst/>
                <a:latin typeface="Arial" panose="020B0604020202020204" pitchFamily="34" charset="0"/>
              </a:rPr>
              <a:t>Vaalien ainoaksi voittajaksi nousi </a:t>
            </a:r>
            <a:r>
              <a:rPr lang="fi-FI" sz="1200" b="0" i="0" u="none" strike="noStrike" dirty="0">
                <a:effectLst/>
                <a:latin typeface="Arial" panose="020B0604020202020204" pitchFamily="34" charset="0"/>
                <a:hlinkClick r:id="rId8" tooltip="Perussuomalaiset">
                  <a:extLst>
                    <a:ext uri="{A12FA001-AC4F-418D-AE19-62706E023703}">
                      <ahyp:hlinkClr xmlns:ahyp="http://schemas.microsoft.com/office/drawing/2018/hyperlinkcolor" val="tx"/>
                    </a:ext>
                  </a:extLst>
                </a:hlinkClick>
              </a:rPr>
              <a:t>Perussuomalaiset</a:t>
            </a:r>
            <a:r>
              <a:rPr lang="fi-FI" sz="1200" b="0" i="0" dirty="0">
                <a:effectLst/>
                <a:latin typeface="Arial" panose="020B0604020202020204" pitchFamily="34" charset="0"/>
              </a:rPr>
              <a:t>, joka sai 34 paikkaa lisää ja nousi keskustan ohi kolmanneksi suurimmaksi puolueeksi. Kokoomuksesta tuli ensimmäistä kertaa suurin puolue ja toiseksi suurimmaksi nousi SDP. Muutamia kansanedustajia palasi eduskuntaan hyvin pitkien taukojen jälkeen.</a:t>
            </a:r>
          </a:p>
          <a:p>
            <a:pPr marL="0" indent="0">
              <a:buNone/>
            </a:pPr>
            <a:r>
              <a:rPr lang="fi-FI" sz="1200" b="0" i="0" dirty="0">
                <a:effectLst/>
                <a:latin typeface="Arial" panose="020B0604020202020204" pitchFamily="34" charset="0"/>
              </a:rPr>
              <a:t>15.9− Kansanedustaja Jussi Halla-aho erotettiin kahdeksi viikoksi perussuomalaisten eduskuntaryhmästä. Päätöksen taustalla oli Halla-ahon </a:t>
            </a:r>
            <a:r>
              <a:rPr lang="fi-FI" sz="1200" b="0" i="0" u="none" strike="noStrike" dirty="0">
                <a:effectLst/>
                <a:latin typeface="Arial" panose="020B0604020202020204" pitchFamily="34" charset="0"/>
                <a:hlinkClick r:id="rId9" tooltip="Facebook">
                  <a:extLst>
                    <a:ext uri="{A12FA001-AC4F-418D-AE19-62706E023703}">
                      <ahyp:hlinkClr xmlns:ahyp="http://schemas.microsoft.com/office/drawing/2018/hyperlinkcolor" val="tx"/>
                    </a:ext>
                  </a:extLst>
                </a:hlinkClick>
              </a:rPr>
              <a:t>Facebook</a:t>
            </a:r>
            <a:r>
              <a:rPr lang="fi-FI" sz="1200" b="0" i="0" dirty="0">
                <a:effectLst/>
                <a:latin typeface="Arial" panose="020B0604020202020204" pitchFamily="34" charset="0"/>
              </a:rPr>
              <a:t>-kirjoitus, jossa hän oli suositellut Kreikkaan sotilasjunttaa "panemaan lakkoilijat ja mellakoijat kuriin". Puheenjohtaja Timo Soini oli alun perin vaatinut Halla-aholle kuukauden kestävää erottamista.</a:t>
            </a:r>
          </a:p>
          <a:p>
            <a:endParaRPr lang="fi-FI" sz="1200" dirty="0">
              <a:latin typeface="Arial" panose="020B0604020202020204" pitchFamily="34" charset="0"/>
              <a:cs typeface="Arial" panose="020B0604020202020204" pitchFamily="34" charset="0"/>
            </a:endParaRPr>
          </a:p>
        </p:txBody>
      </p:sp>
      <p:sp>
        <p:nvSpPr>
          <p:cNvPr id="4" name="Sisällön paikkamerkki 3">
            <a:extLst>
              <a:ext uri="{FF2B5EF4-FFF2-40B4-BE49-F238E27FC236}">
                <a16:creationId xmlns:a16="http://schemas.microsoft.com/office/drawing/2014/main" id="{B0059263-3B9C-4C06-BDD8-2FA5FAE43A9B}"/>
              </a:ext>
            </a:extLst>
          </p:cNvPr>
          <p:cNvSpPr>
            <a:spLocks noGrp="1"/>
          </p:cNvSpPr>
          <p:nvPr>
            <p:ph sz="half" idx="2"/>
          </p:nvPr>
        </p:nvSpPr>
        <p:spPr>
          <a:xfrm>
            <a:off x="2597920" y="931178"/>
            <a:ext cx="8755880" cy="5245785"/>
          </a:xfrm>
        </p:spPr>
        <p:txBody>
          <a:bodyPr>
            <a:normAutofit fontScale="92500"/>
          </a:bodyPr>
          <a:lstStyle/>
          <a:p>
            <a:pPr marL="563245" indent="0">
              <a:buNone/>
            </a:pP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fi-FI" sz="1800" dirty="0">
                <a:effectLst/>
                <a:latin typeface="Arial" panose="020B0604020202020204" pitchFamily="34" charset="0"/>
                <a:ea typeface="Calibri" panose="020F0502020204030204" pitchFamily="34" charset="0"/>
                <a:cs typeface="Times New Roman" panose="02020603050405020304" pitchFamily="18" charset="0"/>
              </a:rPr>
              <a:t>Valtakunnallisesti työmarkkinavuosi 2003 täyttyi irtisanomisista. Vaikka irtisanomiset alkoivat lisääntyä jo 2002, nousi asia todelliseksi ongelmaksi vuonna 2003. Ay-liikkeen mielestä työntekijöiden vähentämisen taustalla oli useimmiten tavoite osakekurssien noususta ja ennätysosinkojen maksamisesta yritysten omistajille. Paikallisia työtaisteluja esiintyikin runsaasti, mutta kevättalvella uhkana olleesta lakkosumasta, tusinan verran, ei kehkeytynyt merkittäviä valtakunnallisia työtaisteluja. </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i-FI" dirty="0"/>
          </a:p>
        </p:txBody>
      </p:sp>
    </p:spTree>
    <p:extLst>
      <p:ext uri="{BB962C8B-B14F-4D97-AF65-F5344CB8AC3E}">
        <p14:creationId xmlns:p14="http://schemas.microsoft.com/office/powerpoint/2010/main" val="12517992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0EBA59E-1DB0-4478-9DBC-EDA6FD881782}"/>
              </a:ext>
            </a:extLst>
          </p:cNvPr>
          <p:cNvSpPr>
            <a:spLocks noGrp="1"/>
          </p:cNvSpPr>
          <p:nvPr>
            <p:ph type="title"/>
          </p:nvPr>
        </p:nvSpPr>
        <p:spPr>
          <a:xfrm>
            <a:off x="2597920" y="365125"/>
            <a:ext cx="8836274" cy="918391"/>
          </a:xfrm>
        </p:spPr>
        <p:txBody>
          <a:bodyPr>
            <a:normAutofit/>
          </a:bodyPr>
          <a:lstStyle/>
          <a:p>
            <a:r>
              <a:rPr lang="fi-FI" sz="44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	</a:t>
            </a:r>
            <a:r>
              <a:rPr lang="fi-FI" sz="28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KOULUTUKSET</a:t>
            </a:r>
            <a:endParaRPr lang="fi-FI" sz="2800" dirty="0"/>
          </a:p>
        </p:txBody>
      </p:sp>
      <p:sp>
        <p:nvSpPr>
          <p:cNvPr id="3" name="Sisällön paikkamerkki 2">
            <a:extLst>
              <a:ext uri="{FF2B5EF4-FFF2-40B4-BE49-F238E27FC236}">
                <a16:creationId xmlns:a16="http://schemas.microsoft.com/office/drawing/2014/main" id="{5BA8197F-7430-4359-B964-FBB33D29CCB1}"/>
              </a:ext>
            </a:extLst>
          </p:cNvPr>
          <p:cNvSpPr>
            <a:spLocks noGrp="1"/>
          </p:cNvSpPr>
          <p:nvPr>
            <p:ph sz="half" idx="1"/>
          </p:nvPr>
        </p:nvSpPr>
        <p:spPr>
          <a:xfrm>
            <a:off x="117446" y="365125"/>
            <a:ext cx="2575420" cy="5811838"/>
          </a:xfrm>
        </p:spPr>
        <p:txBody>
          <a:bodyPr>
            <a:noAutofit/>
          </a:bodyPr>
          <a:lstStyle/>
          <a:p>
            <a:pPr marL="0" indent="0">
              <a:buNone/>
            </a:pPr>
            <a:r>
              <a:rPr lang="fi-FI" sz="1200" u="sng" dirty="0">
                <a:latin typeface="Arial" panose="020B0604020202020204" pitchFamily="34" charset="0"/>
              </a:rPr>
              <a:t>2.5</a:t>
            </a:r>
            <a:r>
              <a:rPr lang="fi-FI" sz="1200" b="0" i="0" dirty="0">
                <a:effectLst/>
                <a:latin typeface="Arial" panose="020B0604020202020204" pitchFamily="34" charset="0"/>
              </a:rPr>
              <a:t>− </a:t>
            </a:r>
            <a:r>
              <a:rPr lang="fi-FI" sz="1200" b="0" i="0" u="none" strike="noStrike" dirty="0">
                <a:effectLst/>
                <a:latin typeface="Arial" panose="020B0604020202020204" pitchFamily="34" charset="0"/>
                <a:hlinkClick r:id="rId2" tooltip="Osama bin Laden">
                  <a:extLst>
                    <a:ext uri="{A12FA001-AC4F-418D-AE19-62706E023703}">
                      <ahyp:hlinkClr xmlns:ahyp="http://schemas.microsoft.com/office/drawing/2018/hyperlinkcolor" val="tx"/>
                    </a:ext>
                  </a:extLst>
                </a:hlinkClick>
              </a:rPr>
              <a:t>Osama bin Laden</a:t>
            </a:r>
            <a:r>
              <a:rPr lang="fi-FI" sz="1200" b="0" i="0" dirty="0">
                <a:effectLst/>
                <a:latin typeface="Arial" panose="020B0604020202020204" pitchFamily="34" charset="0"/>
              </a:rPr>
              <a:t> sai surmansa yhdysvaltalaisten sotilaallisessa iskussa </a:t>
            </a:r>
            <a:r>
              <a:rPr lang="fi-FI" sz="1200" b="0" i="0" u="none" strike="noStrike" dirty="0">
                <a:effectLst/>
                <a:latin typeface="Arial" panose="020B0604020202020204" pitchFamily="34" charset="0"/>
                <a:hlinkClick r:id="rId3" tooltip="Pakistan">
                  <a:extLst>
                    <a:ext uri="{A12FA001-AC4F-418D-AE19-62706E023703}">
                      <ahyp:hlinkClr xmlns:ahyp="http://schemas.microsoft.com/office/drawing/2018/hyperlinkcolor" val="tx"/>
                    </a:ext>
                  </a:extLst>
                </a:hlinkClick>
              </a:rPr>
              <a:t>Pakistanissa</a:t>
            </a:r>
            <a:r>
              <a:rPr lang="fi-FI" sz="1200" b="0" i="0" dirty="0">
                <a:effectLst/>
                <a:latin typeface="Arial" panose="020B0604020202020204" pitchFamily="34" charset="0"/>
              </a:rPr>
              <a:t>. Iskussa kuoli myös kolme muuta miestä ja yksi nainen.</a:t>
            </a:r>
          </a:p>
          <a:p>
            <a:pPr marL="0" indent="0">
              <a:buNone/>
            </a:pPr>
            <a:r>
              <a:rPr lang="fi-FI" sz="1200" u="sng" dirty="0">
                <a:latin typeface="Arial" panose="020B0604020202020204" pitchFamily="34" charset="0"/>
              </a:rPr>
              <a:t>22.7.</a:t>
            </a:r>
            <a:r>
              <a:rPr lang="fi-FI" sz="1200" b="0" i="0" dirty="0">
                <a:effectLst/>
                <a:latin typeface="Arial" panose="020B0604020202020204" pitchFamily="34" charset="0"/>
              </a:rPr>
              <a:t> − </a:t>
            </a:r>
            <a:r>
              <a:rPr lang="fi-FI" sz="1200" b="0" i="0" u="none" strike="noStrike" dirty="0">
                <a:effectLst/>
                <a:latin typeface="Arial" panose="020B0604020202020204" pitchFamily="34" charset="0"/>
                <a:hlinkClick r:id="rId4" tooltip="Norjan iskut 2011">
                  <a:extLst>
                    <a:ext uri="{A12FA001-AC4F-418D-AE19-62706E023703}">
                      <ahyp:hlinkClr xmlns:ahyp="http://schemas.microsoft.com/office/drawing/2018/hyperlinkcolor" val="tx"/>
                    </a:ext>
                  </a:extLst>
                </a:hlinkClick>
              </a:rPr>
              <a:t>Norjan iskuissa 2011</a:t>
            </a:r>
            <a:r>
              <a:rPr lang="fi-FI" sz="1200" b="0" i="0" dirty="0">
                <a:effectLst/>
                <a:latin typeface="Arial" panose="020B0604020202020204" pitchFamily="34" charset="0"/>
              </a:rPr>
              <a:t> </a:t>
            </a:r>
            <a:r>
              <a:rPr lang="fi-FI" sz="1200" b="0" i="0" u="none" strike="noStrike" dirty="0">
                <a:effectLst/>
                <a:latin typeface="Arial" panose="020B0604020202020204" pitchFamily="34" charset="0"/>
                <a:hlinkClick r:id="rId5" tooltip="Anders Behring Breivik">
                  <a:extLst>
                    <a:ext uri="{A12FA001-AC4F-418D-AE19-62706E023703}">
                      <ahyp:hlinkClr xmlns:ahyp="http://schemas.microsoft.com/office/drawing/2018/hyperlinkcolor" val="tx"/>
                    </a:ext>
                  </a:extLst>
                </a:hlinkClick>
              </a:rPr>
              <a:t>Anders Behring Breivik</a:t>
            </a:r>
            <a:r>
              <a:rPr lang="fi-FI" sz="1200" b="0" i="0" dirty="0">
                <a:effectLst/>
                <a:latin typeface="Arial" panose="020B0604020202020204" pitchFamily="34" charset="0"/>
              </a:rPr>
              <a:t> surmasi ampumalla 69 ihmistä </a:t>
            </a:r>
            <a:r>
              <a:rPr lang="fi-FI" sz="1200" b="0" i="0" u="none" strike="noStrike" dirty="0">
                <a:effectLst/>
                <a:latin typeface="Arial" panose="020B0604020202020204" pitchFamily="34" charset="0"/>
                <a:hlinkClick r:id="rId6" tooltip="Utøya">
                  <a:extLst>
                    <a:ext uri="{A12FA001-AC4F-418D-AE19-62706E023703}">
                      <ahyp:hlinkClr xmlns:ahyp="http://schemas.microsoft.com/office/drawing/2018/hyperlinkcolor" val="tx"/>
                    </a:ext>
                  </a:extLst>
                </a:hlinkClick>
              </a:rPr>
              <a:t>Utøyan</a:t>
            </a:r>
            <a:r>
              <a:rPr lang="fi-FI" sz="1200" b="0" i="0" dirty="0">
                <a:effectLst/>
                <a:latin typeface="Arial" panose="020B0604020202020204" pitchFamily="34" charset="0"/>
              </a:rPr>
              <a:t> saarella. Tätä ennen Breivikin tekemässä autopommin räjähdyksessä </a:t>
            </a:r>
            <a:r>
              <a:rPr lang="fi-FI" sz="1200" b="0" i="0" u="none" strike="noStrike" dirty="0">
                <a:effectLst/>
                <a:latin typeface="Arial" panose="020B0604020202020204" pitchFamily="34" charset="0"/>
                <a:hlinkClick r:id="rId7" tooltip="Oslo">
                  <a:extLst>
                    <a:ext uri="{A12FA001-AC4F-418D-AE19-62706E023703}">
                      <ahyp:hlinkClr xmlns:ahyp="http://schemas.microsoft.com/office/drawing/2018/hyperlinkcolor" val="tx"/>
                    </a:ext>
                  </a:extLst>
                </a:hlinkClick>
              </a:rPr>
              <a:t>Oslon</a:t>
            </a:r>
            <a:r>
              <a:rPr lang="fi-FI" sz="1200" b="0" i="0" dirty="0">
                <a:effectLst/>
                <a:latin typeface="Arial" panose="020B0604020202020204" pitchFamily="34" charset="0"/>
              </a:rPr>
              <a:t> keskustassa kuoli kahdeksan ihmistä.</a:t>
            </a:r>
          </a:p>
          <a:p>
            <a:pPr marL="0" indent="0">
              <a:buNone/>
            </a:pPr>
            <a:r>
              <a:rPr lang="fi-FI" sz="1200" u="sng" dirty="0">
                <a:latin typeface="Arial" panose="020B0604020202020204" pitchFamily="34" charset="0"/>
              </a:rPr>
              <a:t>31.10</a:t>
            </a:r>
            <a:r>
              <a:rPr lang="fi-FI" sz="1200" b="0" i="0" dirty="0">
                <a:effectLst/>
                <a:latin typeface="Arial" panose="020B0604020202020204" pitchFamily="34" charset="0"/>
              </a:rPr>
              <a:t>– </a:t>
            </a:r>
            <a:r>
              <a:rPr lang="fi-FI" sz="1200" b="0" i="0" u="none" strike="noStrike" dirty="0">
                <a:effectLst/>
                <a:latin typeface="Arial" panose="020B0604020202020204" pitchFamily="34" charset="0"/>
                <a:hlinkClick r:id="rId8" tooltip="Maailman väkiluku">
                  <a:extLst>
                    <a:ext uri="{A12FA001-AC4F-418D-AE19-62706E023703}">
                      <ahyp:hlinkClr xmlns:ahyp="http://schemas.microsoft.com/office/drawing/2018/hyperlinkcolor" val="tx"/>
                    </a:ext>
                  </a:extLst>
                </a:hlinkClick>
              </a:rPr>
              <a:t>Maailman väkiluvun</a:t>
            </a:r>
            <a:r>
              <a:rPr lang="fi-FI" sz="1200" b="0" i="0" dirty="0">
                <a:effectLst/>
                <a:latin typeface="Arial" panose="020B0604020202020204" pitchFamily="34" charset="0"/>
              </a:rPr>
              <a:t> arvioitiin saavuttaneen seitsemän miljardin ihmisen rajan</a:t>
            </a:r>
          </a:p>
          <a:p>
            <a:pPr marL="0" indent="0">
              <a:buNone/>
            </a:pPr>
            <a:r>
              <a:rPr lang="fi-FI" sz="1200" dirty="0">
                <a:latin typeface="Arial" panose="020B0604020202020204" pitchFamily="34" charset="0"/>
                <a:cs typeface="Arial" panose="020B0604020202020204" pitchFamily="34" charset="0"/>
              </a:rPr>
              <a:t>2012</a:t>
            </a:r>
          </a:p>
          <a:p>
            <a:pPr marL="0" indent="0" algn="l">
              <a:buNone/>
            </a:pPr>
            <a:r>
              <a:rPr lang="fi-FI" sz="1200" u="sng" dirty="0">
                <a:latin typeface="Arial" panose="020B0604020202020204" pitchFamily="34" charset="0"/>
              </a:rPr>
              <a:t>5.2</a:t>
            </a:r>
            <a:r>
              <a:rPr lang="fi-FI" sz="1200" b="0" i="0" dirty="0">
                <a:effectLst/>
                <a:latin typeface="Arial" panose="020B0604020202020204" pitchFamily="34" charset="0"/>
              </a:rPr>
              <a:t>− </a:t>
            </a:r>
            <a:r>
              <a:rPr lang="fi-FI" sz="1200" b="0" i="0" u="none" strike="noStrike" dirty="0">
                <a:effectLst/>
                <a:latin typeface="Arial" panose="020B0604020202020204" pitchFamily="34" charset="0"/>
                <a:hlinkClick r:id="rId9" tooltip="Suomen presidentinvaali 2012">
                  <a:extLst>
                    <a:ext uri="{A12FA001-AC4F-418D-AE19-62706E023703}">
                      <ahyp:hlinkClr xmlns:ahyp="http://schemas.microsoft.com/office/drawing/2018/hyperlinkcolor" val="tx"/>
                    </a:ext>
                  </a:extLst>
                </a:hlinkClick>
              </a:rPr>
              <a:t>Suomen presidentinvaali</a:t>
            </a:r>
            <a:r>
              <a:rPr lang="fi-FI" sz="1200" b="0" i="0" dirty="0">
                <a:effectLst/>
                <a:latin typeface="Arial" panose="020B0604020202020204" pitchFamily="34" charset="0"/>
              </a:rPr>
              <a:t>. </a:t>
            </a:r>
            <a:r>
              <a:rPr lang="fi-FI" sz="1200" b="0" i="0" u="none" strike="noStrike" dirty="0">
                <a:effectLst/>
                <a:latin typeface="Arial" panose="020B0604020202020204" pitchFamily="34" charset="0"/>
                <a:hlinkClick r:id="rId10" tooltip="Sauli Niinistö">
                  <a:extLst>
                    <a:ext uri="{A12FA001-AC4F-418D-AE19-62706E023703}">
                      <ahyp:hlinkClr xmlns:ahyp="http://schemas.microsoft.com/office/drawing/2018/hyperlinkcolor" val="tx"/>
                    </a:ext>
                  </a:extLst>
                </a:hlinkClick>
              </a:rPr>
              <a:t>Sauli Niinistö</a:t>
            </a:r>
            <a:r>
              <a:rPr lang="fi-FI" sz="1200" b="0" i="0" dirty="0">
                <a:effectLst/>
                <a:latin typeface="Arial" panose="020B0604020202020204" pitchFamily="34" charset="0"/>
              </a:rPr>
              <a:t> valittiin Suomen presidentiksi 62,6 prosentin kannatuksella.</a:t>
            </a:r>
          </a:p>
          <a:p>
            <a:pPr marL="0" indent="0" algn="l">
              <a:buNone/>
            </a:pPr>
            <a:r>
              <a:rPr lang="fi-FI" sz="1200" u="sng" dirty="0">
                <a:latin typeface="Arial" panose="020B0604020202020204" pitchFamily="34" charset="0"/>
              </a:rPr>
              <a:t>29.2</a:t>
            </a:r>
            <a:r>
              <a:rPr lang="fi-FI" sz="1200" b="0" i="0" dirty="0">
                <a:effectLst/>
                <a:latin typeface="Arial" panose="020B0604020202020204" pitchFamily="34" charset="0"/>
              </a:rPr>
              <a:t>– </a:t>
            </a:r>
            <a:r>
              <a:rPr lang="fi-FI" sz="1200" b="0" i="0" u="none" strike="noStrike" dirty="0">
                <a:effectLst/>
                <a:latin typeface="Arial" panose="020B0604020202020204" pitchFamily="34" charset="0"/>
                <a:hlinkClick r:id="rId11" tooltip="Suomen Pankki">
                  <a:extLst>
                    <a:ext uri="{A12FA001-AC4F-418D-AE19-62706E023703}">
                      <ahyp:hlinkClr xmlns:ahyp="http://schemas.microsoft.com/office/drawing/2018/hyperlinkcolor" val="tx"/>
                    </a:ext>
                  </a:extLst>
                </a:hlinkClick>
              </a:rPr>
              <a:t>Suomen Pankki</a:t>
            </a:r>
            <a:r>
              <a:rPr lang="fi-FI" sz="1200" b="0" i="0" dirty="0">
                <a:effectLst/>
                <a:latin typeface="Arial" panose="020B0604020202020204" pitchFamily="34" charset="0"/>
              </a:rPr>
              <a:t> </a:t>
            </a:r>
            <a:r>
              <a:rPr lang="fi-FI" sz="1200" b="0" i="0" u="none" strike="noStrike" dirty="0">
                <a:effectLst/>
                <a:latin typeface="Arial" panose="020B0604020202020204" pitchFamily="34" charset="0"/>
                <a:hlinkClick r:id="rId12" tooltip="Helsinki">
                  <a:extLst>
                    <a:ext uri="{A12FA001-AC4F-418D-AE19-62706E023703}">
                      <ahyp:hlinkClr xmlns:ahyp="http://schemas.microsoft.com/office/drawing/2018/hyperlinkcolor" val="tx"/>
                    </a:ext>
                  </a:extLst>
                </a:hlinkClick>
              </a:rPr>
              <a:t>Helsingissä</a:t>
            </a:r>
            <a:r>
              <a:rPr lang="fi-FI" sz="1200" b="0" i="0" dirty="0">
                <a:effectLst/>
                <a:latin typeface="Arial" panose="020B0604020202020204" pitchFamily="34" charset="0"/>
              </a:rPr>
              <a:t> vaihtoi </a:t>
            </a:r>
            <a:r>
              <a:rPr lang="fi-FI" sz="1200" b="0" i="0" u="none" strike="noStrike" dirty="0" err="1">
                <a:effectLst/>
                <a:latin typeface="Arial" panose="020B0604020202020204" pitchFamily="34" charset="0"/>
                <a:hlinkClick r:id="rId13" tooltip="Suomen markka">
                  <a:extLst>
                    <a:ext uri="{A12FA001-AC4F-418D-AE19-62706E023703}">
                      <ahyp:hlinkClr xmlns:ahyp="http://schemas.microsoft.com/office/drawing/2018/hyperlinkcolor" val="tx"/>
                    </a:ext>
                  </a:extLst>
                </a:hlinkClick>
              </a:rPr>
              <a:t>markko-ja</a:t>
            </a:r>
            <a:r>
              <a:rPr lang="fi-FI" sz="1200" b="0" i="0" dirty="0">
                <a:effectLst/>
                <a:latin typeface="Arial" panose="020B0604020202020204" pitchFamily="34" charset="0"/>
              </a:rPr>
              <a:t> </a:t>
            </a:r>
            <a:r>
              <a:rPr lang="fi-FI" sz="1200" b="0" i="0" u="none" strike="noStrike" dirty="0">
                <a:effectLst/>
                <a:latin typeface="Arial" panose="020B0604020202020204" pitchFamily="34" charset="0"/>
                <a:hlinkClick r:id="rId14" tooltip="Euro">
                  <a:extLst>
                    <a:ext uri="{A12FA001-AC4F-418D-AE19-62706E023703}">
                      <ahyp:hlinkClr xmlns:ahyp="http://schemas.microsoft.com/office/drawing/2018/hyperlinkcolor" val="tx"/>
                    </a:ext>
                  </a:extLst>
                </a:hlinkClick>
              </a:rPr>
              <a:t>euroiksi</a:t>
            </a:r>
            <a:r>
              <a:rPr lang="fi-FI" sz="1200" b="0" i="0" dirty="0">
                <a:effectLst/>
                <a:latin typeface="Arial" panose="020B0604020202020204" pitchFamily="34" charset="0"/>
              </a:rPr>
              <a:t> viimeistä päivää</a:t>
            </a:r>
          </a:p>
        </p:txBody>
      </p:sp>
      <p:sp>
        <p:nvSpPr>
          <p:cNvPr id="4" name="Sisällön paikkamerkki 3">
            <a:extLst>
              <a:ext uri="{FF2B5EF4-FFF2-40B4-BE49-F238E27FC236}">
                <a16:creationId xmlns:a16="http://schemas.microsoft.com/office/drawing/2014/main" id="{B0059263-3B9C-4C06-BDD8-2FA5FAE43A9B}"/>
              </a:ext>
            </a:extLst>
          </p:cNvPr>
          <p:cNvSpPr>
            <a:spLocks noGrp="1"/>
          </p:cNvSpPr>
          <p:nvPr>
            <p:ph sz="half" idx="2"/>
          </p:nvPr>
        </p:nvSpPr>
        <p:spPr>
          <a:xfrm>
            <a:off x="2597920" y="1124126"/>
            <a:ext cx="8755880" cy="5052838"/>
          </a:xfrm>
        </p:spPr>
        <p:txBody>
          <a:bodyPr>
            <a:normAutofit lnSpcReduction="10000"/>
          </a:bodyPr>
          <a:lstStyle/>
          <a:p>
            <a:endParaRPr lang="fi-FI" sz="1800" b="1" dirty="0">
              <a:effectLst/>
              <a:latin typeface="Arial" panose="020B0604020202020204" pitchFamily="34" charset="0"/>
              <a:ea typeface="Calibri" panose="020F0502020204030204" pitchFamily="34" charset="0"/>
              <a:cs typeface="Times New Roman" panose="02020603050405020304" pitchFamily="18" charset="0"/>
            </a:endParaRPr>
          </a:p>
          <a:p>
            <a:pPr marL="0" indent="0">
              <a:buNone/>
            </a:pPr>
            <a:r>
              <a:rPr lang="fi-FI" sz="1800" b="1" dirty="0">
                <a:effectLst/>
                <a:latin typeface="Arial" panose="020B0604020202020204" pitchFamily="34" charset="0"/>
                <a:ea typeface="Calibri" panose="020F0502020204030204" pitchFamily="34" charset="0"/>
                <a:cs typeface="Times New Roman" panose="02020603050405020304" pitchFamily="18" charset="0"/>
              </a:rPr>
              <a:t>Uuden ajan</a:t>
            </a:r>
            <a:r>
              <a:rPr lang="fi-FI" sz="1800" dirty="0">
                <a:effectLst/>
                <a:latin typeface="Arial" panose="020B0604020202020204" pitchFamily="34" charset="0"/>
                <a:ea typeface="Calibri" panose="020F0502020204030204" pitchFamily="34" charset="0"/>
                <a:cs typeface="Times New Roman" panose="02020603050405020304" pitchFamily="18" charset="0"/>
              </a:rPr>
              <a:t> ay-koulu pidettiin kevättalvella. Kouluun osallistui kymmenen oppilasta. Viidestä tapaamiskerrasta viimeinen pidettiin Mikkelissä aluepalvelukeskuksessa, jossa opetukseen osallistuivat aluejohtajan lisäksi neljä alueen toimitsijaa. Ohjaajina ay-koulussa toimivat Aila Makkonen ja Ritva Suomalainen.</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fi-FI" sz="1800" b="1" dirty="0">
                <a:effectLst/>
                <a:latin typeface="Arial" panose="020B0604020202020204" pitchFamily="34" charset="0"/>
                <a:ea typeface="Calibri" panose="020F0502020204030204" pitchFamily="34" charset="0"/>
                <a:cs typeface="Times New Roman" panose="02020603050405020304" pitchFamily="18" charset="0"/>
              </a:rPr>
              <a:t>24.2.2001 järjestettiin</a:t>
            </a:r>
            <a:r>
              <a:rPr lang="fi-FI" sz="1800" dirty="0">
                <a:effectLst/>
                <a:latin typeface="Arial" panose="020B0604020202020204" pitchFamily="34" charset="0"/>
                <a:ea typeface="Calibri" panose="020F0502020204030204" pitchFamily="34" charset="0"/>
                <a:cs typeface="Times New Roman" panose="02020603050405020304" pitchFamily="18" charset="0"/>
              </a:rPr>
              <a:t> koulutuspäivä uudesta työsopimuslaista. Kouluttajana oli SAK:n vastaava lakimies Jorma Rusanen.</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fi-FI" sz="1800" dirty="0">
                <a:effectLst/>
                <a:latin typeface="Arial" panose="020B0604020202020204" pitchFamily="34" charset="0"/>
                <a:ea typeface="Calibri" panose="020F0502020204030204" pitchFamily="34" charset="0"/>
                <a:cs typeface="Times New Roman" panose="02020603050405020304" pitchFamily="18" charset="0"/>
              </a:rPr>
              <a:t>Tekstinrakennuspajat (viestintäkoulutusta) järjestettiin kolmena iltana, alkaen 13.1.2001. Osallistujina oli useita tekstin tuottamiseen halukkaita ihmisiä.</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fi-FI" sz="1800" b="1" dirty="0">
                <a:effectLst/>
                <a:latin typeface="Arial" panose="020B0604020202020204" pitchFamily="34" charset="0"/>
                <a:ea typeface="Calibri" panose="020F0502020204030204" pitchFamily="34" charset="0"/>
                <a:cs typeface="Times New Roman" panose="02020603050405020304" pitchFamily="18" charset="0"/>
              </a:rPr>
              <a:t>ProJob- messut</a:t>
            </a:r>
            <a:r>
              <a:rPr lang="fi-FI" sz="1800" dirty="0">
                <a:effectLst/>
                <a:latin typeface="Arial" panose="020B0604020202020204" pitchFamily="34" charset="0"/>
                <a:ea typeface="Calibri" panose="020F0502020204030204" pitchFamily="34" charset="0"/>
                <a:cs typeface="Times New Roman" panose="02020603050405020304" pitchFamily="18" charset="0"/>
              </a:rPr>
              <a:t> OKL:n liikuntahallilla 27.11. Meiltä oli mukana edustajat kahdeksasta ammattiosastosta yhteisellä messuosastolla. Tehtiin jäsenhankintaa ja jaettiin ay-materiaalia. Messuilla kävi vierailulla valitettavan vähän yleisöä, vain n. 900 henkilöä. Jälkikeskusteluissa todettiin messujen hinta/laatusuhteen olleen huonon.</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fi-FI" sz="1800" b="1" dirty="0">
                <a:effectLst/>
                <a:latin typeface="Arial" panose="020B0604020202020204" pitchFamily="34" charset="0"/>
                <a:ea typeface="Calibri" panose="020F0502020204030204" pitchFamily="34" charset="0"/>
                <a:cs typeface="Times New Roman" panose="02020603050405020304" pitchFamily="18" charset="0"/>
              </a:rPr>
              <a:t>Euro-koulutus</a:t>
            </a:r>
            <a:r>
              <a:rPr lang="fi-FI" sz="1800" dirty="0">
                <a:effectLst/>
                <a:latin typeface="Arial" panose="020B0604020202020204" pitchFamily="34" charset="0"/>
                <a:ea typeface="Calibri" panose="020F0502020204030204" pitchFamily="34" charset="0"/>
                <a:cs typeface="Times New Roman" panose="02020603050405020304" pitchFamily="18" charset="0"/>
              </a:rPr>
              <a:t> järjestettiin Paviljongilla 12.9.2001 yhdessä Akavan ja STTK:n kanssa. Kouluttajana oli Tuula Väyrynen Osuuspankista. Osallistujia tilaisuuteen oli valitettavan vähän.</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fi-FI" sz="1800" dirty="0">
                <a:effectLst/>
                <a:latin typeface="Arial" panose="020B0604020202020204" pitchFamily="34" charset="0"/>
                <a:ea typeface="Calibri" panose="020F0502020204030204" pitchFamily="34" charset="0"/>
                <a:cs typeface="Times New Roman" panose="02020603050405020304" pitchFamily="18" charset="0"/>
              </a:rPr>
              <a:t>Työvoimatoimikuntien koulutus pidettiin Mikkelissä. Savonlinnasta oli mukana Markku Valjakka ja Aila Makkonen.</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i-FI" dirty="0"/>
          </a:p>
        </p:txBody>
      </p:sp>
    </p:spTree>
    <p:extLst>
      <p:ext uri="{BB962C8B-B14F-4D97-AF65-F5344CB8AC3E}">
        <p14:creationId xmlns:p14="http://schemas.microsoft.com/office/powerpoint/2010/main" val="14923618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0EBA59E-1DB0-4478-9DBC-EDA6FD881782}"/>
              </a:ext>
            </a:extLst>
          </p:cNvPr>
          <p:cNvSpPr>
            <a:spLocks noGrp="1"/>
          </p:cNvSpPr>
          <p:nvPr>
            <p:ph type="title"/>
          </p:nvPr>
        </p:nvSpPr>
        <p:spPr>
          <a:xfrm>
            <a:off x="2597920" y="365125"/>
            <a:ext cx="8755879" cy="45719"/>
          </a:xfrm>
        </p:spPr>
        <p:txBody>
          <a:bodyPr>
            <a:normAutofit fontScale="90000"/>
          </a:bodyPr>
          <a:lstStyle/>
          <a:p>
            <a:endParaRPr lang="fi-FI" dirty="0"/>
          </a:p>
        </p:txBody>
      </p:sp>
      <p:sp>
        <p:nvSpPr>
          <p:cNvPr id="3" name="Sisällön paikkamerkki 2">
            <a:extLst>
              <a:ext uri="{FF2B5EF4-FFF2-40B4-BE49-F238E27FC236}">
                <a16:creationId xmlns:a16="http://schemas.microsoft.com/office/drawing/2014/main" id="{5BA8197F-7430-4359-B964-FBB33D29CCB1}"/>
              </a:ext>
            </a:extLst>
          </p:cNvPr>
          <p:cNvSpPr>
            <a:spLocks noGrp="1"/>
          </p:cNvSpPr>
          <p:nvPr>
            <p:ph sz="half" idx="1"/>
          </p:nvPr>
        </p:nvSpPr>
        <p:spPr>
          <a:xfrm>
            <a:off x="151002" y="365125"/>
            <a:ext cx="2352916" cy="5811838"/>
          </a:xfrm>
        </p:spPr>
        <p:txBody>
          <a:bodyPr>
            <a:noAutofit/>
          </a:bodyPr>
          <a:lstStyle/>
          <a:p>
            <a:pPr marL="0" indent="0">
              <a:buNone/>
            </a:pPr>
            <a:r>
              <a:rPr lang="fi-FI" sz="1200" u="sng" dirty="0">
                <a:latin typeface="Arial" panose="020B0604020202020204" pitchFamily="34" charset="0"/>
              </a:rPr>
              <a:t>4.3</a:t>
            </a:r>
            <a:r>
              <a:rPr lang="fi-FI" sz="1200" b="0" i="0" dirty="0">
                <a:effectLst/>
                <a:latin typeface="Arial" panose="020B0604020202020204" pitchFamily="34" charset="0"/>
              </a:rPr>
              <a:t> – </a:t>
            </a:r>
            <a:r>
              <a:rPr lang="fi-FI" sz="1200" b="0" i="0" u="none" strike="noStrike" dirty="0">
                <a:effectLst/>
                <a:latin typeface="Arial" panose="020B0604020202020204" pitchFamily="34" charset="0"/>
                <a:hlinkClick r:id="rId2" tooltip="Venäjän presidentinvaali 2012">
                  <a:extLst>
                    <a:ext uri="{A12FA001-AC4F-418D-AE19-62706E023703}">
                      <ahyp:hlinkClr xmlns:ahyp="http://schemas.microsoft.com/office/drawing/2018/hyperlinkcolor" val="tx"/>
                    </a:ext>
                  </a:extLst>
                </a:hlinkClick>
              </a:rPr>
              <a:t>Venäjän presidentinvaalit</a:t>
            </a:r>
            <a:r>
              <a:rPr lang="fi-FI" sz="1200" b="0" i="0" dirty="0">
                <a:effectLst/>
                <a:latin typeface="Arial" panose="020B0604020202020204" pitchFamily="34" charset="0"/>
              </a:rPr>
              <a:t>. </a:t>
            </a:r>
            <a:r>
              <a:rPr lang="fi-FI" sz="1200" b="0" i="0" u="none" strike="noStrike" dirty="0">
                <a:effectLst/>
                <a:latin typeface="Arial" panose="020B0604020202020204" pitchFamily="34" charset="0"/>
                <a:hlinkClick r:id="rId3" tooltip="Vladimir Putin">
                  <a:extLst>
                    <a:ext uri="{A12FA001-AC4F-418D-AE19-62706E023703}">
                      <ahyp:hlinkClr xmlns:ahyp="http://schemas.microsoft.com/office/drawing/2018/hyperlinkcolor" val="tx"/>
                    </a:ext>
                  </a:extLst>
                </a:hlinkClick>
              </a:rPr>
              <a:t>Vladimir Putin</a:t>
            </a:r>
            <a:r>
              <a:rPr lang="fi-FI" sz="1200" b="0" i="0" dirty="0">
                <a:effectLst/>
                <a:latin typeface="Arial" panose="020B0604020202020204" pitchFamily="34" charset="0"/>
              </a:rPr>
              <a:t> valittiin Venäjän presidentiksi ensimmäisellä kierroksella.</a:t>
            </a:r>
          </a:p>
          <a:p>
            <a:pPr marL="0" indent="0">
              <a:buNone/>
            </a:pPr>
            <a:r>
              <a:rPr lang="fi-FI" sz="1200" u="sng" dirty="0">
                <a:latin typeface="Arial" panose="020B0604020202020204" pitchFamily="34" charset="0"/>
              </a:rPr>
              <a:t>24.7</a:t>
            </a:r>
            <a:r>
              <a:rPr lang="fi-FI" sz="1200" b="0" i="0" dirty="0">
                <a:effectLst/>
                <a:latin typeface="Arial" panose="020B0604020202020204" pitchFamily="34" charset="0"/>
              </a:rPr>
              <a:t>– </a:t>
            </a:r>
            <a:r>
              <a:rPr lang="fi-FI" sz="1200" b="0" i="0" u="none" strike="noStrike" dirty="0">
                <a:effectLst/>
                <a:latin typeface="Arial" panose="020B0604020202020204" pitchFamily="34" charset="0"/>
                <a:hlinkClick r:id="rId4" tooltip="Valmet Automotive">
                  <a:extLst>
                    <a:ext uri="{A12FA001-AC4F-418D-AE19-62706E023703}">
                      <ahyp:hlinkClr xmlns:ahyp="http://schemas.microsoft.com/office/drawing/2018/hyperlinkcolor" val="tx"/>
                    </a:ext>
                  </a:extLst>
                </a:hlinkClick>
              </a:rPr>
              <a:t>Valmet Automotiven</a:t>
            </a:r>
            <a:r>
              <a:rPr lang="fi-FI" sz="1200" b="0" i="0" dirty="0">
                <a:effectLst/>
                <a:latin typeface="Arial" panose="020B0604020202020204" pitchFamily="34" charset="0"/>
              </a:rPr>
              <a:t> ilmoitettiin aloittavan </a:t>
            </a:r>
            <a:r>
              <a:rPr lang="fi-FI" sz="1200" b="0" i="0" u="none" strike="noStrike" dirty="0">
                <a:effectLst/>
                <a:latin typeface="Arial" panose="020B0604020202020204" pitchFamily="34" charset="0"/>
                <a:hlinkClick r:id="rId5" tooltip="Mercedes-Benz">
                  <a:extLst>
                    <a:ext uri="{A12FA001-AC4F-418D-AE19-62706E023703}">
                      <ahyp:hlinkClr xmlns:ahyp="http://schemas.microsoft.com/office/drawing/2018/hyperlinkcolor" val="tx"/>
                    </a:ext>
                  </a:extLst>
                </a:hlinkClick>
              </a:rPr>
              <a:t>Mercedes-Benzin</a:t>
            </a:r>
            <a:r>
              <a:rPr lang="fi-FI" sz="1200" b="0" i="0" dirty="0">
                <a:effectLst/>
                <a:latin typeface="Arial" panose="020B0604020202020204" pitchFamily="34" charset="0"/>
              </a:rPr>
              <a:t> uuden A-sarjan henkilöautojen valmistuksen </a:t>
            </a:r>
            <a:r>
              <a:rPr lang="fi-FI" sz="1200" b="0" i="0" u="none" strike="noStrike" dirty="0">
                <a:effectLst/>
                <a:latin typeface="Arial" panose="020B0604020202020204" pitchFamily="34" charset="0"/>
                <a:hlinkClick r:id="rId6" tooltip="Uusikaupunki">
                  <a:extLst>
                    <a:ext uri="{A12FA001-AC4F-418D-AE19-62706E023703}">
                      <ahyp:hlinkClr xmlns:ahyp="http://schemas.microsoft.com/office/drawing/2018/hyperlinkcolor" val="tx"/>
                    </a:ext>
                  </a:extLst>
                </a:hlinkClick>
              </a:rPr>
              <a:t>Uudenkaupungin</a:t>
            </a:r>
            <a:r>
              <a:rPr lang="fi-FI" sz="1200" b="0" i="0" dirty="0">
                <a:effectLst/>
                <a:latin typeface="Arial" panose="020B0604020202020204" pitchFamily="34" charset="0"/>
              </a:rPr>
              <a:t> autotehtaassa vuoden 2013 alussa. </a:t>
            </a:r>
            <a:r>
              <a:rPr lang="fi-FI" sz="1200" b="0" i="0" u="none" strike="noStrike" dirty="0">
                <a:effectLst/>
                <a:latin typeface="Arial" panose="020B0604020202020204" pitchFamily="34" charset="0"/>
                <a:hlinkClick r:id="rId7" tooltip="Daimler">
                  <a:extLst>
                    <a:ext uri="{A12FA001-AC4F-418D-AE19-62706E023703}">
                      <ahyp:hlinkClr xmlns:ahyp="http://schemas.microsoft.com/office/drawing/2018/hyperlinkcolor" val="tx"/>
                    </a:ext>
                  </a:extLst>
                </a:hlinkClick>
              </a:rPr>
              <a:t>Daimlerin</a:t>
            </a:r>
            <a:r>
              <a:rPr lang="fi-FI" sz="1200" b="0" i="0" dirty="0">
                <a:effectLst/>
                <a:latin typeface="Arial" panose="020B0604020202020204" pitchFamily="34" charset="0"/>
              </a:rPr>
              <a:t> kanssa solmittu sopimus oli kolmivuotinen.</a:t>
            </a:r>
          </a:p>
          <a:p>
            <a:pPr marL="0" indent="0">
              <a:buNone/>
            </a:pPr>
            <a:r>
              <a:rPr lang="fi-FI" sz="1200" u="sng" dirty="0">
                <a:latin typeface="Arial" panose="020B0604020202020204" pitchFamily="34" charset="0"/>
              </a:rPr>
              <a:t>21.8.</a:t>
            </a:r>
            <a:r>
              <a:rPr lang="fi-FI" sz="1200" b="0" i="0" dirty="0">
                <a:effectLst/>
                <a:latin typeface="Arial" panose="020B0604020202020204" pitchFamily="34" charset="0"/>
              </a:rPr>
              <a:t> – </a:t>
            </a:r>
            <a:r>
              <a:rPr lang="fi-FI" sz="1200" b="0" i="0" u="none" strike="noStrike" dirty="0">
                <a:effectLst/>
                <a:latin typeface="Arial" panose="020B0604020202020204" pitchFamily="34" charset="0"/>
                <a:hlinkClick r:id="rId8" tooltip="Suomen sisäministeriö">
                  <a:extLst>
                    <a:ext uri="{A12FA001-AC4F-418D-AE19-62706E023703}">
                      <ahyp:hlinkClr xmlns:ahyp="http://schemas.microsoft.com/office/drawing/2018/hyperlinkcolor" val="tx"/>
                    </a:ext>
                  </a:extLst>
                </a:hlinkClick>
              </a:rPr>
              <a:t>Sisäministeriön</a:t>
            </a:r>
            <a:r>
              <a:rPr lang="fi-FI" sz="1200" b="0" i="0" dirty="0">
                <a:effectLst/>
                <a:latin typeface="Arial" panose="020B0604020202020204" pitchFamily="34" charset="0"/>
              </a:rPr>
              <a:t> virkamiestyö-ryhmä jätti ministeri </a:t>
            </a:r>
            <a:r>
              <a:rPr lang="fi-FI" sz="1200" b="0" i="0" u="none" strike="noStrike" dirty="0">
                <a:effectLst/>
                <a:latin typeface="Arial" panose="020B0604020202020204" pitchFamily="34" charset="0"/>
                <a:hlinkClick r:id="rId9" tooltip="Päivi Räsänen">
                  <a:extLst>
                    <a:ext uri="{A12FA001-AC4F-418D-AE19-62706E023703}">
                      <ahyp:hlinkClr xmlns:ahyp="http://schemas.microsoft.com/office/drawing/2018/hyperlinkcolor" val="tx"/>
                    </a:ext>
                  </a:extLst>
                </a:hlinkClick>
              </a:rPr>
              <a:t>Päivi Räsäselle</a:t>
            </a:r>
            <a:r>
              <a:rPr lang="fi-FI" sz="1200" b="0" i="0" dirty="0">
                <a:effectLst/>
                <a:latin typeface="Arial" panose="020B0604020202020204" pitchFamily="34" charset="0"/>
              </a:rPr>
              <a:t> mietintönsä, jossa ehdotettiin </a:t>
            </a:r>
            <a:r>
              <a:rPr lang="fi-FI" sz="1200" b="0" i="0" u="none" strike="noStrike" dirty="0">
                <a:effectLst/>
                <a:latin typeface="Arial" panose="020B0604020202020204" pitchFamily="34" charset="0"/>
                <a:hlinkClick r:id="rId10" tooltip="Liikkuva poliisi">
                  <a:extLst>
                    <a:ext uri="{A12FA001-AC4F-418D-AE19-62706E023703}">
                      <ahyp:hlinkClr xmlns:ahyp="http://schemas.microsoft.com/office/drawing/2018/hyperlinkcolor" val="tx"/>
                    </a:ext>
                  </a:extLst>
                </a:hlinkClick>
              </a:rPr>
              <a:t>Liikkuvan poliisin</a:t>
            </a:r>
            <a:r>
              <a:rPr lang="fi-FI" sz="1200" b="0" i="0" dirty="0">
                <a:effectLst/>
                <a:latin typeface="Arial" panose="020B0604020202020204" pitchFamily="34" charset="0"/>
              </a:rPr>
              <a:t> lakkauttamista vuoden 2013 aikana ja sen tehtävien siirtämistä poliisihallinnon uudistuksessa jäljelle jääville 11 alueelliselle poliisilaitokselle. Ehdotus herätti vastalausemyrskyn ja pelon liikenneturvallisuuden heikkenemisestä. Muiden muassa </a:t>
            </a:r>
            <a:r>
              <a:rPr lang="fi-FI" sz="1200" b="0" i="0" u="none" strike="noStrike" dirty="0">
                <a:effectLst/>
                <a:latin typeface="Arial" panose="020B0604020202020204" pitchFamily="34" charset="0"/>
                <a:hlinkClick r:id="rId11" tooltip="Autoliitto">
                  <a:extLst>
                    <a:ext uri="{A12FA001-AC4F-418D-AE19-62706E023703}">
                      <ahyp:hlinkClr xmlns:ahyp="http://schemas.microsoft.com/office/drawing/2018/hyperlinkcolor" val="tx"/>
                    </a:ext>
                  </a:extLst>
                </a:hlinkClick>
              </a:rPr>
              <a:t>Autoliitto</a:t>
            </a:r>
            <a:r>
              <a:rPr lang="fi-FI" sz="1200" b="0" i="0" dirty="0">
                <a:effectLst/>
                <a:latin typeface="Arial" panose="020B0604020202020204" pitchFamily="34" charset="0"/>
              </a:rPr>
              <a:t>, </a:t>
            </a:r>
            <a:r>
              <a:rPr lang="fi-FI" sz="1200" b="0" i="0" u="none" strike="noStrike" dirty="0">
                <a:effectLst/>
                <a:latin typeface="Arial" panose="020B0604020202020204" pitchFamily="34" charset="0"/>
                <a:hlinkClick r:id="rId12" tooltip="Linja-autoliitto">
                  <a:extLst>
                    <a:ext uri="{A12FA001-AC4F-418D-AE19-62706E023703}">
                      <ahyp:hlinkClr xmlns:ahyp="http://schemas.microsoft.com/office/drawing/2018/hyperlinkcolor" val="tx"/>
                    </a:ext>
                  </a:extLst>
                </a:hlinkClick>
              </a:rPr>
              <a:t>Linja-autoliitto</a:t>
            </a:r>
            <a:r>
              <a:rPr lang="fi-FI" sz="1200" b="0" i="0" dirty="0">
                <a:effectLst/>
                <a:latin typeface="Arial" panose="020B0604020202020204" pitchFamily="34" charset="0"/>
              </a:rPr>
              <a:t>, </a:t>
            </a:r>
            <a:r>
              <a:rPr lang="fi-FI" sz="1200" b="0" i="0" u="none" strike="noStrike" dirty="0">
                <a:effectLst/>
                <a:latin typeface="Arial" panose="020B0604020202020204" pitchFamily="34" charset="0"/>
                <a:hlinkClick r:id="rId13" tooltip="Auto- ja Kuljetusalan Työntekijäliitto">
                  <a:extLst>
                    <a:ext uri="{A12FA001-AC4F-418D-AE19-62706E023703}">
                      <ahyp:hlinkClr xmlns:ahyp="http://schemas.microsoft.com/office/drawing/2018/hyperlinkcolor" val="tx"/>
                    </a:ext>
                  </a:extLst>
                </a:hlinkClick>
              </a:rPr>
              <a:t>Auto- ja Kuljetusalan Työntekijäliitto</a:t>
            </a:r>
            <a:r>
              <a:rPr lang="fi-FI" sz="1200" b="0" i="0" dirty="0">
                <a:effectLst/>
                <a:latin typeface="Arial" panose="020B0604020202020204" pitchFamily="34" charset="0"/>
              </a:rPr>
              <a:t> (AKT) ja </a:t>
            </a:r>
            <a:r>
              <a:rPr lang="fi-FI" sz="1200" b="0" i="0" u="none" strike="noStrike" dirty="0">
                <a:effectLst/>
                <a:latin typeface="Arial" panose="020B0604020202020204" pitchFamily="34" charset="0"/>
                <a:hlinkClick r:id="rId14" tooltip="Suomen Kuljetus ja Logistiikka SKAL">
                  <a:extLst>
                    <a:ext uri="{A12FA001-AC4F-418D-AE19-62706E023703}">
                      <ahyp:hlinkClr xmlns:ahyp="http://schemas.microsoft.com/office/drawing/2018/hyperlinkcolor" val="tx"/>
                    </a:ext>
                  </a:extLst>
                </a:hlinkClick>
              </a:rPr>
              <a:t>Suomen Kuljetus ja Logistiikka SKAL</a:t>
            </a:r>
            <a:r>
              <a:rPr lang="fi-FI" sz="1200" b="0" i="0" dirty="0">
                <a:effectLst/>
                <a:latin typeface="Arial" panose="020B0604020202020204" pitchFamily="34" charset="0"/>
              </a:rPr>
              <a:t> ilmoittivat vastustavansa Liikkuvan poliisin lakkauttamista.</a:t>
            </a:r>
          </a:p>
          <a:p>
            <a:endParaRPr lang="fi-FI" sz="1200" b="0" i="0" dirty="0">
              <a:effectLst/>
              <a:latin typeface="Arial" panose="020B0604020202020204" pitchFamily="34" charset="0"/>
            </a:endParaRPr>
          </a:p>
          <a:p>
            <a:pPr marL="0" indent="0">
              <a:buNone/>
            </a:pPr>
            <a:r>
              <a:rPr lang="fi-FI" sz="1200" b="0" i="0" u="sng" dirty="0">
                <a:effectLst/>
                <a:latin typeface="Arial" panose="020B0604020202020204" pitchFamily="34" charset="0"/>
                <a:hlinkClick r:id="rId15">
                  <a:extLst>
                    <a:ext uri="{A12FA001-AC4F-418D-AE19-62706E023703}">
                      <ahyp:hlinkClr xmlns:ahyp="http://schemas.microsoft.com/office/drawing/2018/hyperlinkcolor" val="tx"/>
                    </a:ext>
                  </a:extLst>
                </a:hlinkClick>
              </a:rPr>
              <a:t>1. syyskuuta</a:t>
            </a:r>
            <a:r>
              <a:rPr lang="fi-FI" sz="1200" b="0" i="0" dirty="0">
                <a:effectLst/>
                <a:latin typeface="Arial" panose="020B0604020202020204" pitchFamily="34" charset="0"/>
              </a:rPr>
              <a:t> – </a:t>
            </a:r>
            <a:r>
              <a:rPr lang="fi-FI" sz="1200" b="0" i="0" u="none" strike="noStrike" dirty="0">
                <a:effectLst/>
                <a:latin typeface="Arial" panose="020B0604020202020204" pitchFamily="34" charset="0"/>
                <a:hlinkClick r:id="rId16" tooltip="Hehkulamppu">
                  <a:extLst>
                    <a:ext uri="{A12FA001-AC4F-418D-AE19-62706E023703}">
                      <ahyp:hlinkClr xmlns:ahyp="http://schemas.microsoft.com/office/drawing/2018/hyperlinkcolor" val="tx"/>
                    </a:ext>
                  </a:extLst>
                </a:hlinkClick>
              </a:rPr>
              <a:t>Hehkulamppujen</a:t>
            </a:r>
            <a:r>
              <a:rPr lang="fi-FI" sz="1200" b="0" i="0" dirty="0">
                <a:effectLst/>
                <a:latin typeface="Arial" panose="020B0604020202020204" pitchFamily="34" charset="0"/>
              </a:rPr>
              <a:t> valmistus ja maahantuonti kiellettiin Euroopan unionin jäsenmaissa. Kaupat saivat kuitenkin myydä varastonsa loppuun</a:t>
            </a:r>
            <a:endParaRPr lang="fi-FI" sz="1200" dirty="0">
              <a:latin typeface="Arial" panose="020B0604020202020204" pitchFamily="34" charset="0"/>
              <a:cs typeface="Arial" panose="020B0604020202020204" pitchFamily="34" charset="0"/>
            </a:endParaRPr>
          </a:p>
        </p:txBody>
      </p:sp>
      <p:sp>
        <p:nvSpPr>
          <p:cNvPr id="4" name="Sisällön paikkamerkki 3">
            <a:extLst>
              <a:ext uri="{FF2B5EF4-FFF2-40B4-BE49-F238E27FC236}">
                <a16:creationId xmlns:a16="http://schemas.microsoft.com/office/drawing/2014/main" id="{B0059263-3B9C-4C06-BDD8-2FA5FAE43A9B}"/>
              </a:ext>
            </a:extLst>
          </p:cNvPr>
          <p:cNvSpPr>
            <a:spLocks noGrp="1"/>
          </p:cNvSpPr>
          <p:nvPr>
            <p:ph sz="half" idx="2"/>
          </p:nvPr>
        </p:nvSpPr>
        <p:spPr>
          <a:xfrm>
            <a:off x="2597920" y="696286"/>
            <a:ext cx="8755880" cy="5480677"/>
          </a:xfrm>
        </p:spPr>
        <p:txBody>
          <a:bodyPr>
            <a:normAutofit fontScale="92500" lnSpcReduction="10000"/>
          </a:bodyPr>
          <a:lstStyle/>
          <a:p>
            <a:pPr marL="0" indent="0">
              <a:buNone/>
            </a:pPr>
            <a:r>
              <a:rPr lang="fi-FI" sz="1800" b="1" dirty="0">
                <a:effectLst/>
                <a:latin typeface="Arial" panose="020B0604020202020204" pitchFamily="34" charset="0"/>
                <a:ea typeface="Calibri" panose="020F0502020204030204" pitchFamily="34" charset="0"/>
                <a:cs typeface="Times New Roman" panose="02020603050405020304" pitchFamily="18" charset="0"/>
              </a:rPr>
              <a:t>Työympäristöseminaari Kiljavalla</a:t>
            </a:r>
            <a:r>
              <a:rPr lang="fi-FI" sz="1800" dirty="0">
                <a:effectLst/>
                <a:latin typeface="Arial" panose="020B0604020202020204" pitchFamily="34" charset="0"/>
                <a:ea typeface="Calibri" panose="020F0502020204030204" pitchFamily="34" charset="0"/>
                <a:cs typeface="Times New Roman" panose="02020603050405020304" pitchFamily="18" charset="0"/>
              </a:rPr>
              <a:t> </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fi-FI" sz="1800" dirty="0">
                <a:effectLst/>
                <a:latin typeface="Arial" panose="020B0604020202020204" pitchFamily="34" charset="0"/>
                <a:ea typeface="Calibri" panose="020F0502020204030204" pitchFamily="34" charset="0"/>
                <a:cs typeface="Times New Roman" panose="02020603050405020304" pitchFamily="18" charset="0"/>
              </a:rPr>
              <a:t>Terho Kosonen osallistui.</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fi-FI" sz="1800" b="1" dirty="0">
                <a:effectLst/>
                <a:latin typeface="Arial" panose="020B0604020202020204" pitchFamily="34" charset="0"/>
                <a:ea typeface="Calibri" panose="020F0502020204030204" pitchFamily="34" charset="0"/>
                <a:cs typeface="Times New Roman" panose="02020603050405020304" pitchFamily="18" charset="0"/>
              </a:rPr>
              <a:t>12.1. hallituksen kokous- ja koulutuspäivänä</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fi-FI" sz="1800" dirty="0">
                <a:effectLst/>
                <a:latin typeface="Arial" panose="020B0604020202020204" pitchFamily="34" charset="0"/>
                <a:ea typeface="Calibri" panose="020F0502020204030204" pitchFamily="34" charset="0"/>
                <a:cs typeface="Times New Roman" panose="02020603050405020304" pitchFamily="18" charset="0"/>
              </a:rPr>
              <a:t>kansanedustaja Jouni Backman kävi tapaamassa hallituksen jäseniä. Puheenvuorossaan hän kertoi mm. väestömäärän kehityksestä ja eläkepolitiikan tavoitteena olevasta eläköitymisiän nostamisesta. Jouni Backman käsitteli väestömäärän kehitystä, jonka hän totesi vaikuttavan tulevaisuuden ratkaisuihin, talouden kehittämisen avaimiin, kuntien eriarvoisuuden kasvuun ja aluepolitiikkaan. Backmanin mielestä taloudellisen kasvun pitää olla osaamisperusteista ja toimijoiden pitää olla laajemmin ja tiiviimmin mukana seudullisessa kehittämisessä.</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fi-FI" sz="1800" dirty="0">
                <a:effectLst/>
                <a:latin typeface="Arial" panose="020B0604020202020204" pitchFamily="34" charset="0"/>
                <a:ea typeface="Calibri" panose="020F0502020204030204" pitchFamily="34" charset="0"/>
                <a:cs typeface="Times New Roman" panose="02020603050405020304" pitchFamily="18" charset="0"/>
              </a:rPr>
              <a:t>Eläkepolitiikassa tavoitteena on nostaa eläkkeellejäämisiän nostamisen 58 vuodesta, joka on jo noussut 59 vuoteen, 62- 63n vuoteen. Tähän tavoitteeseen pyritään työssäjaksamiseen ja työssä viihtymiseen panostamalla. Keinoina hän mainitsi myös eläkekarttuman lisäämisen yli 60-vuotiailla, sekä eläkelaitosten järjestelmien yhdenmukaistamisen.</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fi-FI" sz="1800" dirty="0">
                <a:effectLst/>
                <a:latin typeface="Arial" panose="020B0604020202020204" pitchFamily="34" charset="0"/>
                <a:ea typeface="Calibri" panose="020F0502020204030204" pitchFamily="34" charset="0"/>
                <a:cs typeface="Times New Roman" panose="02020603050405020304" pitchFamily="18" charset="0"/>
              </a:rPr>
              <a:t>Backman toivoi puheenvuorossaan myös ay-liikkeen osallistuvan pohjoismaisen hyvinvoinninmallin ylläpitämiseen.</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fi-FI" sz="1800" dirty="0">
                <a:effectLst/>
                <a:latin typeface="Arial" panose="020B0604020202020204" pitchFamily="34" charset="0"/>
                <a:ea typeface="Calibri" panose="020F0502020204030204" pitchFamily="34" charset="0"/>
                <a:cs typeface="Times New Roman" panose="02020603050405020304" pitchFamily="18" charset="0"/>
              </a:rPr>
              <a:t>Backmanin puheenvuoron jälkeen keskustelussa todettiin SAK:laisen ay-porukan osallistumisen olevan vaikeaa virka-aikana. Keskustelussa todettiin myös, että työsuojeluorganisaatiota on kehitettävä toimivampaan suuntaa mm. kuljetusalalla.</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i-FI" dirty="0"/>
          </a:p>
        </p:txBody>
      </p:sp>
    </p:spTree>
    <p:extLst>
      <p:ext uri="{BB962C8B-B14F-4D97-AF65-F5344CB8AC3E}">
        <p14:creationId xmlns:p14="http://schemas.microsoft.com/office/powerpoint/2010/main" val="29675816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0EBA59E-1DB0-4478-9DBC-EDA6FD881782}"/>
              </a:ext>
            </a:extLst>
          </p:cNvPr>
          <p:cNvSpPr>
            <a:spLocks noGrp="1"/>
          </p:cNvSpPr>
          <p:nvPr>
            <p:ph type="title"/>
          </p:nvPr>
        </p:nvSpPr>
        <p:spPr>
          <a:xfrm>
            <a:off x="2597920" y="365125"/>
            <a:ext cx="8755879" cy="45719"/>
          </a:xfrm>
        </p:spPr>
        <p:txBody>
          <a:bodyPr>
            <a:normAutofit fontScale="90000"/>
          </a:bodyPr>
          <a:lstStyle/>
          <a:p>
            <a:endParaRPr lang="fi-FI" dirty="0"/>
          </a:p>
        </p:txBody>
      </p:sp>
      <p:sp>
        <p:nvSpPr>
          <p:cNvPr id="3" name="Sisällön paikkamerkki 2">
            <a:extLst>
              <a:ext uri="{FF2B5EF4-FFF2-40B4-BE49-F238E27FC236}">
                <a16:creationId xmlns:a16="http://schemas.microsoft.com/office/drawing/2014/main" id="{5BA8197F-7430-4359-B964-FBB33D29CCB1}"/>
              </a:ext>
            </a:extLst>
          </p:cNvPr>
          <p:cNvSpPr>
            <a:spLocks noGrp="1"/>
          </p:cNvSpPr>
          <p:nvPr>
            <p:ph sz="half" idx="1"/>
          </p:nvPr>
        </p:nvSpPr>
        <p:spPr>
          <a:xfrm>
            <a:off x="243281" y="365125"/>
            <a:ext cx="2260637" cy="5811838"/>
          </a:xfrm>
        </p:spPr>
        <p:txBody>
          <a:bodyPr>
            <a:normAutofit fontScale="92500"/>
          </a:bodyPr>
          <a:lstStyle/>
          <a:p>
            <a:pPr marL="0" indent="0">
              <a:buNone/>
            </a:pPr>
            <a:r>
              <a:rPr lang="fi-FI" sz="1200" u="sng" dirty="0">
                <a:latin typeface="Arial" panose="020B0604020202020204" pitchFamily="34" charset="0"/>
              </a:rPr>
              <a:t>4.10.</a:t>
            </a:r>
            <a:r>
              <a:rPr lang="fi-FI" sz="1200" b="0" i="0" dirty="0">
                <a:effectLst/>
                <a:latin typeface="Arial" panose="020B0604020202020204" pitchFamily="34" charset="0"/>
              </a:rPr>
              <a:t>– Hallitus antoi eduskunnalle esityksen </a:t>
            </a:r>
            <a:r>
              <a:rPr lang="fi-FI" sz="1200" b="0" i="0" u="none" strike="noStrike" dirty="0">
                <a:effectLst/>
                <a:latin typeface="Arial" panose="020B0604020202020204" pitchFamily="34" charset="0"/>
                <a:hlinkClick r:id="rId2" tooltip="Kymen vaalipiiri">
                  <a:extLst>
                    <a:ext uri="{A12FA001-AC4F-418D-AE19-62706E023703}">
                      <ahyp:hlinkClr xmlns:ahyp="http://schemas.microsoft.com/office/drawing/2018/hyperlinkcolor" val="tx"/>
                    </a:ext>
                  </a:extLst>
                </a:hlinkClick>
              </a:rPr>
              <a:t>Kymen</a:t>
            </a:r>
            <a:r>
              <a:rPr lang="fi-FI" sz="1200" b="0" i="0" dirty="0">
                <a:effectLst/>
                <a:latin typeface="Arial" panose="020B0604020202020204" pitchFamily="34" charset="0"/>
              </a:rPr>
              <a:t> ja </a:t>
            </a:r>
            <a:r>
              <a:rPr lang="fi-FI" sz="1200" b="0" i="0" u="none" strike="noStrike" dirty="0">
                <a:effectLst/>
                <a:latin typeface="Arial" panose="020B0604020202020204" pitchFamily="34" charset="0"/>
                <a:hlinkClick r:id="rId3" tooltip="Etelä-Savon vaalipiiri">
                  <a:extLst>
                    <a:ext uri="{A12FA001-AC4F-418D-AE19-62706E023703}">
                      <ahyp:hlinkClr xmlns:ahyp="http://schemas.microsoft.com/office/drawing/2018/hyperlinkcolor" val="tx"/>
                    </a:ext>
                  </a:extLst>
                </a:hlinkClick>
              </a:rPr>
              <a:t>Etelä-Savon vaalipiirien</a:t>
            </a:r>
            <a:r>
              <a:rPr lang="fi-FI" sz="1200" b="0" i="0" dirty="0">
                <a:effectLst/>
                <a:latin typeface="Arial" panose="020B0604020202020204" pitchFamily="34" charset="0"/>
              </a:rPr>
              <a:t> yhdistämisestä Kaakkois-Suomen vaalipiiriksi sekä </a:t>
            </a:r>
            <a:r>
              <a:rPr lang="fi-FI" sz="1200" b="0" i="0" u="none" strike="noStrike" dirty="0">
                <a:effectLst/>
                <a:latin typeface="Arial" panose="020B0604020202020204" pitchFamily="34" charset="0"/>
                <a:hlinkClick r:id="rId4" tooltip="Pohjois-Savon vaalipiiri">
                  <a:extLst>
                    <a:ext uri="{A12FA001-AC4F-418D-AE19-62706E023703}">
                      <ahyp:hlinkClr xmlns:ahyp="http://schemas.microsoft.com/office/drawing/2018/hyperlinkcolor" val="tx"/>
                    </a:ext>
                  </a:extLst>
                </a:hlinkClick>
              </a:rPr>
              <a:t>Pohjois-Savon</a:t>
            </a:r>
            <a:r>
              <a:rPr lang="fi-FI" sz="1200" b="0" i="0" dirty="0">
                <a:effectLst/>
                <a:latin typeface="Arial" panose="020B0604020202020204" pitchFamily="34" charset="0"/>
              </a:rPr>
              <a:t> ja </a:t>
            </a:r>
            <a:r>
              <a:rPr lang="fi-FI" sz="1200" b="0" i="0" u="none" strike="noStrike" dirty="0">
                <a:effectLst/>
                <a:latin typeface="Arial" panose="020B0604020202020204" pitchFamily="34" charset="0"/>
                <a:hlinkClick r:id="rId5" tooltip="Pohjois-Karjalan vaalipiiri">
                  <a:extLst>
                    <a:ext uri="{A12FA001-AC4F-418D-AE19-62706E023703}">
                      <ahyp:hlinkClr xmlns:ahyp="http://schemas.microsoft.com/office/drawing/2018/hyperlinkcolor" val="tx"/>
                    </a:ext>
                  </a:extLst>
                </a:hlinkClick>
              </a:rPr>
              <a:t>Pohjois-Karjalan vaalipiirien</a:t>
            </a:r>
            <a:r>
              <a:rPr lang="fi-FI" sz="1200" b="0" i="0" dirty="0">
                <a:effectLst/>
                <a:latin typeface="Arial" panose="020B0604020202020204" pitchFamily="34" charset="0"/>
              </a:rPr>
              <a:t> yhdistämisestä Savo-Karjalan vaalipiiriksi. Uutta vaalipiirijakoa oli kaavailtu otettavaksi käyttöön </a:t>
            </a:r>
            <a:r>
              <a:rPr lang="fi-FI" sz="1200" b="0" i="0" u="none" strike="noStrike" dirty="0">
                <a:effectLst/>
                <a:latin typeface="Arial" panose="020B0604020202020204" pitchFamily="34" charset="0"/>
                <a:hlinkClick r:id="rId6" tooltip="Eduskuntavaalit 2015">
                  <a:extLst>
                    <a:ext uri="{A12FA001-AC4F-418D-AE19-62706E023703}">
                      <ahyp:hlinkClr xmlns:ahyp="http://schemas.microsoft.com/office/drawing/2018/hyperlinkcolor" val="tx"/>
                    </a:ext>
                  </a:extLst>
                </a:hlinkClick>
              </a:rPr>
              <a:t>vuoden 2015 eduskuntavaaleissa</a:t>
            </a:r>
            <a:r>
              <a:rPr lang="fi-FI" sz="1200" b="0" i="0" dirty="0">
                <a:effectLst/>
                <a:latin typeface="Arial" panose="020B0604020202020204" pitchFamily="34" charset="0"/>
              </a:rPr>
              <a:t>.</a:t>
            </a:r>
          </a:p>
          <a:p>
            <a:pPr marL="0" indent="0">
              <a:buNone/>
            </a:pPr>
            <a:r>
              <a:rPr lang="fi-FI" sz="1200" u="sng" dirty="0">
                <a:latin typeface="Arial" panose="020B0604020202020204" pitchFamily="34" charset="0"/>
              </a:rPr>
              <a:t>6.11.</a:t>
            </a:r>
            <a:r>
              <a:rPr lang="fi-FI" sz="1200" b="0" i="0" dirty="0">
                <a:effectLst/>
                <a:latin typeface="Arial" panose="020B0604020202020204" pitchFamily="34" charset="0"/>
              </a:rPr>
              <a:t>– </a:t>
            </a:r>
            <a:r>
              <a:rPr lang="fi-FI" sz="1200" b="0" i="0" u="none" strike="noStrike" dirty="0">
                <a:effectLst/>
                <a:latin typeface="Arial" panose="020B0604020202020204" pitchFamily="34" charset="0"/>
                <a:hlinkClick r:id="rId7" tooltip="Yhdysvaltain presidentinvaalit 2012">
                  <a:extLst>
                    <a:ext uri="{A12FA001-AC4F-418D-AE19-62706E023703}">
                      <ahyp:hlinkClr xmlns:ahyp="http://schemas.microsoft.com/office/drawing/2018/hyperlinkcolor" val="tx"/>
                    </a:ext>
                  </a:extLst>
                </a:hlinkClick>
              </a:rPr>
              <a:t>Yhdysvaltain presidentinvaalit</a:t>
            </a:r>
            <a:r>
              <a:rPr lang="fi-FI" sz="1200" b="0" i="0" dirty="0">
                <a:effectLst/>
                <a:latin typeface="Arial" panose="020B0604020202020204" pitchFamily="34" charset="0"/>
              </a:rPr>
              <a:t>. Istuva presidentti </a:t>
            </a:r>
            <a:r>
              <a:rPr lang="fi-FI" sz="1200" b="0" i="0" u="none" strike="noStrike" dirty="0">
                <a:effectLst/>
                <a:latin typeface="Arial" panose="020B0604020202020204" pitchFamily="34" charset="0"/>
                <a:hlinkClick r:id="rId8" tooltip="Barack Obama">
                  <a:extLst>
                    <a:ext uri="{A12FA001-AC4F-418D-AE19-62706E023703}">
                      <ahyp:hlinkClr xmlns:ahyp="http://schemas.microsoft.com/office/drawing/2018/hyperlinkcolor" val="tx"/>
                    </a:ext>
                  </a:extLst>
                </a:hlinkClick>
              </a:rPr>
              <a:t>Barack Obama</a:t>
            </a:r>
            <a:r>
              <a:rPr lang="fi-FI" sz="1200" b="0" i="0" dirty="0">
                <a:effectLst/>
                <a:latin typeface="Arial" panose="020B0604020202020204" pitchFamily="34" charset="0"/>
              </a:rPr>
              <a:t> äänestettiin toiselle kaudelle.</a:t>
            </a:r>
          </a:p>
          <a:p>
            <a:pPr marL="0" indent="0">
              <a:buNone/>
            </a:pPr>
            <a:r>
              <a:rPr lang="fi-FI" sz="1200" u="sng" dirty="0">
                <a:latin typeface="Arial" panose="020B0604020202020204" pitchFamily="34" charset="0"/>
              </a:rPr>
              <a:t>9.121.</a:t>
            </a:r>
            <a:r>
              <a:rPr lang="fi-FI" sz="1200" b="0" i="0" dirty="0">
                <a:effectLst/>
                <a:latin typeface="Arial" panose="020B0604020202020204" pitchFamily="34" charset="0"/>
              </a:rPr>
              <a:t> – Elinkeinoministeri </a:t>
            </a:r>
            <a:r>
              <a:rPr lang="fi-FI" sz="1200" b="0" i="0" u="none" strike="noStrike" dirty="0">
                <a:effectLst/>
                <a:latin typeface="Arial" panose="020B0604020202020204" pitchFamily="34" charset="0"/>
                <a:hlinkClick r:id="rId9" tooltip="Jyri Häkämies">
                  <a:extLst>
                    <a:ext uri="{A12FA001-AC4F-418D-AE19-62706E023703}">
                      <ahyp:hlinkClr xmlns:ahyp="http://schemas.microsoft.com/office/drawing/2018/hyperlinkcolor" val="tx"/>
                    </a:ext>
                  </a:extLst>
                </a:hlinkClick>
              </a:rPr>
              <a:t>Jyri Häkämies</a:t>
            </a:r>
            <a:r>
              <a:rPr lang="fi-FI" sz="1200" b="0" i="0" dirty="0">
                <a:effectLst/>
                <a:latin typeface="Arial" panose="020B0604020202020204" pitchFamily="34" charset="0"/>
              </a:rPr>
              <a:t> siirtyi </a:t>
            </a:r>
            <a:r>
              <a:rPr lang="fi-FI" sz="1200" b="0" i="0" u="none" strike="noStrike" dirty="0">
                <a:effectLst/>
                <a:latin typeface="Arial" panose="020B0604020202020204" pitchFamily="34" charset="0"/>
                <a:hlinkClick r:id="rId10" tooltip="Elinkeinoelämän keskusliitto">
                  <a:extLst>
                    <a:ext uri="{A12FA001-AC4F-418D-AE19-62706E023703}">
                      <ahyp:hlinkClr xmlns:ahyp="http://schemas.microsoft.com/office/drawing/2018/hyperlinkcolor" val="tx"/>
                    </a:ext>
                  </a:extLst>
                </a:hlinkClick>
              </a:rPr>
              <a:t>Elinkeinoelämän keskusliiton</a:t>
            </a:r>
            <a:r>
              <a:rPr lang="fi-FI" sz="1200" b="0" i="0" dirty="0">
                <a:effectLst/>
                <a:latin typeface="Arial" panose="020B0604020202020204" pitchFamily="34" charset="0"/>
              </a:rPr>
              <a:t> uudeksi toimitusjohtajaksi tehtävästä erotetun </a:t>
            </a:r>
            <a:r>
              <a:rPr lang="fi-FI" sz="1200" b="0" i="0" u="none" strike="noStrike" dirty="0">
                <a:effectLst/>
                <a:latin typeface="Arial" panose="020B0604020202020204" pitchFamily="34" charset="0"/>
                <a:hlinkClick r:id="rId11" tooltip="Mikko Pukkinen">
                  <a:extLst>
                    <a:ext uri="{A12FA001-AC4F-418D-AE19-62706E023703}">
                      <ahyp:hlinkClr xmlns:ahyp="http://schemas.microsoft.com/office/drawing/2018/hyperlinkcolor" val="tx"/>
                    </a:ext>
                  </a:extLst>
                </a:hlinkClick>
              </a:rPr>
              <a:t>Mikko Pukkisen</a:t>
            </a:r>
            <a:r>
              <a:rPr lang="fi-FI" sz="1200" b="0" i="0" dirty="0">
                <a:effectLst/>
                <a:latin typeface="Arial" panose="020B0604020202020204" pitchFamily="34" charset="0"/>
              </a:rPr>
              <a:t> tilalle. Pukkisen irtisanomisen syyksi ilmoitettiin luottamuspula. Vaihdoksen arveltiin merkitsevän EK:n linjan koventumista. Uudeksi elinkeinoministeriksi tuli Kokoomuksen eduskuntaryhmän puheenjohtaja Jan Vapaavuori ja uudeksi ryhmänjohtajaksi </a:t>
            </a:r>
            <a:r>
              <a:rPr lang="fi-FI" sz="1200" b="0" i="0" u="none" strike="noStrike" dirty="0">
                <a:effectLst/>
                <a:latin typeface="Arial" panose="020B0604020202020204" pitchFamily="34" charset="0"/>
                <a:hlinkClick r:id="rId12" tooltip="Petteri Orpo">
                  <a:extLst>
                    <a:ext uri="{A12FA001-AC4F-418D-AE19-62706E023703}">
                      <ahyp:hlinkClr xmlns:ahyp="http://schemas.microsoft.com/office/drawing/2018/hyperlinkcolor" val="tx"/>
                    </a:ext>
                  </a:extLst>
                </a:hlinkClick>
              </a:rPr>
              <a:t>Petteri Orpo</a:t>
            </a:r>
            <a:r>
              <a:rPr lang="fi-FI" sz="1200" b="0" i="0" dirty="0">
                <a:effectLst/>
                <a:latin typeface="Arial" panose="020B0604020202020204" pitchFamily="34" charset="0"/>
              </a:rPr>
              <a:t>. Häkämiehen tilalle eduskuntaan nousi rehtori </a:t>
            </a:r>
            <a:r>
              <a:rPr lang="fi-FI" sz="1200" b="0" i="0" u="none" strike="noStrike" dirty="0">
                <a:effectLst/>
                <a:latin typeface="Arial" panose="020B0604020202020204" pitchFamily="34" charset="0"/>
                <a:hlinkClick r:id="rId13" tooltip="Anu Urpalainen">
                  <a:extLst>
                    <a:ext uri="{A12FA001-AC4F-418D-AE19-62706E023703}">
                      <ahyp:hlinkClr xmlns:ahyp="http://schemas.microsoft.com/office/drawing/2018/hyperlinkcolor" val="tx"/>
                    </a:ext>
                  </a:extLst>
                </a:hlinkClick>
              </a:rPr>
              <a:t>Anu Urpalainen</a:t>
            </a:r>
            <a:r>
              <a:rPr lang="fi-FI" sz="1200" b="0" i="0" dirty="0">
                <a:effectLst/>
                <a:latin typeface="Arial" panose="020B0604020202020204" pitchFamily="34" charset="0"/>
              </a:rPr>
              <a:t> </a:t>
            </a:r>
            <a:r>
              <a:rPr lang="fi-FI" sz="1200" b="0" i="0" u="none" strike="noStrike" dirty="0">
                <a:effectLst/>
                <a:latin typeface="Arial" panose="020B0604020202020204" pitchFamily="34" charset="0"/>
                <a:hlinkClick r:id="rId14" tooltip="Imatra">
                  <a:extLst>
                    <a:ext uri="{A12FA001-AC4F-418D-AE19-62706E023703}">
                      <ahyp:hlinkClr xmlns:ahyp="http://schemas.microsoft.com/office/drawing/2018/hyperlinkcolor" val="tx"/>
                    </a:ext>
                  </a:extLst>
                </a:hlinkClick>
              </a:rPr>
              <a:t>Imatralta</a:t>
            </a:r>
            <a:r>
              <a:rPr lang="fi-FI" sz="1200" b="0" i="0" dirty="0">
                <a:effectLst/>
                <a:latin typeface="Arial" panose="020B0604020202020204" pitchFamily="34" charset="0"/>
              </a:rPr>
              <a:t>.</a:t>
            </a:r>
          </a:p>
          <a:p>
            <a:endParaRPr lang="fi-FI" sz="1200" dirty="0">
              <a:latin typeface="Arial" panose="020B0604020202020204" pitchFamily="34" charset="0"/>
              <a:cs typeface="Arial" panose="020B0604020202020204" pitchFamily="34" charset="0"/>
            </a:endParaRPr>
          </a:p>
        </p:txBody>
      </p:sp>
      <p:sp>
        <p:nvSpPr>
          <p:cNvPr id="4" name="Sisällön paikkamerkki 3">
            <a:extLst>
              <a:ext uri="{FF2B5EF4-FFF2-40B4-BE49-F238E27FC236}">
                <a16:creationId xmlns:a16="http://schemas.microsoft.com/office/drawing/2014/main" id="{B0059263-3B9C-4C06-BDD8-2FA5FAE43A9B}"/>
              </a:ext>
            </a:extLst>
          </p:cNvPr>
          <p:cNvSpPr>
            <a:spLocks noGrp="1"/>
          </p:cNvSpPr>
          <p:nvPr>
            <p:ph sz="half" idx="2"/>
          </p:nvPr>
        </p:nvSpPr>
        <p:spPr>
          <a:xfrm>
            <a:off x="2597920" y="696286"/>
            <a:ext cx="8755880" cy="5480677"/>
          </a:xfrm>
        </p:spPr>
        <p:txBody>
          <a:bodyPr>
            <a:normAutofit fontScale="92500"/>
          </a:bodyPr>
          <a:lstStyle/>
          <a:p>
            <a:pPr marL="0" indent="0">
              <a:buNone/>
            </a:pPr>
            <a:r>
              <a:rPr lang="fi-FI" sz="1800" b="1" dirty="0">
                <a:effectLst/>
                <a:latin typeface="Arial" panose="020B0604020202020204" pitchFamily="34" charset="0"/>
                <a:ea typeface="Times New Roman" panose="02020603050405020304" pitchFamily="18" charset="0"/>
                <a:cs typeface="Times New Roman" panose="02020603050405020304" pitchFamily="18" charset="0"/>
              </a:rPr>
              <a:t>Työsopimuslaki-koulutus 7.11.2002 Mikkelissä </a:t>
            </a:r>
          </a:p>
          <a:p>
            <a:pPr marL="0" indent="0">
              <a:buNone/>
            </a:pPr>
            <a:r>
              <a:rPr lang="fi-FI" sz="1800" dirty="0">
                <a:effectLst/>
                <a:latin typeface="Arial" panose="020B0604020202020204" pitchFamily="34" charset="0"/>
                <a:ea typeface="Calibri" panose="020F0502020204030204" pitchFamily="34" charset="0"/>
                <a:cs typeface="Times New Roman" panose="02020603050405020304" pitchFamily="18" charset="0"/>
              </a:rPr>
              <a:t>Aila Makkonen osallistui ja toi terveiset paikallisjärjestölle</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fi-FI" sz="1800" b="1" dirty="0">
                <a:effectLst/>
                <a:latin typeface="Arial" panose="020B0604020202020204" pitchFamily="34" charset="0"/>
                <a:ea typeface="Calibri" panose="020F0502020204030204" pitchFamily="34" charset="0"/>
                <a:cs typeface="Times New Roman" panose="02020603050405020304" pitchFamily="18" charset="0"/>
              </a:rPr>
              <a:t>Stressillä monet kasvot koulutus Savonlinnasali 15.10.2002.</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fi-FI" sz="1800" dirty="0">
                <a:effectLst/>
                <a:latin typeface="Arial" panose="020B0604020202020204" pitchFamily="34" charset="0"/>
                <a:ea typeface="Calibri" panose="020F0502020204030204" pitchFamily="34" charset="0"/>
                <a:cs typeface="Times New Roman" panose="02020603050405020304" pitchFamily="18" charset="0"/>
              </a:rPr>
              <a:t>Työsuojelupiirin järjestämään tilaisuuteen osallistui runsaasti luottamusmiehiä ja </a:t>
            </a:r>
            <a:r>
              <a:rPr lang="fi-FI" sz="1800" dirty="0" err="1">
                <a:effectLst/>
                <a:latin typeface="Arial" panose="020B0604020202020204" pitchFamily="34" charset="0"/>
                <a:ea typeface="Calibri" panose="020F0502020204030204" pitchFamily="34" charset="0"/>
                <a:cs typeface="Times New Roman" panose="02020603050405020304" pitchFamily="18" charset="0"/>
              </a:rPr>
              <a:t>ts</a:t>
            </a:r>
            <a:r>
              <a:rPr lang="fi-FI" sz="1800" dirty="0">
                <a:effectLst/>
                <a:latin typeface="Arial" panose="020B0604020202020204" pitchFamily="34" charset="0"/>
                <a:ea typeface="Calibri" panose="020F0502020204030204" pitchFamily="34" charset="0"/>
                <a:cs typeface="Times New Roman" panose="02020603050405020304" pitchFamily="18" charset="0"/>
              </a:rPr>
              <a:t>-valtuutettuja eri työpaikoilta.</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fi-FI" sz="1800" b="1" dirty="0">
                <a:effectLst/>
                <a:latin typeface="Arial" panose="020B0604020202020204" pitchFamily="34" charset="0"/>
                <a:ea typeface="Calibri" panose="020F0502020204030204" pitchFamily="34" charset="0"/>
                <a:cs typeface="Times New Roman" panose="02020603050405020304" pitchFamily="18" charset="0"/>
              </a:rPr>
              <a:t>Työvoimakoulutuksen 2003 suunnittelutilaisuus.</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fi-FI" sz="1800" dirty="0">
                <a:effectLst/>
                <a:latin typeface="Arial" panose="020B0604020202020204" pitchFamily="34" charset="0"/>
                <a:ea typeface="Calibri" panose="020F0502020204030204" pitchFamily="34" charset="0"/>
                <a:cs typeface="Times New Roman" panose="02020603050405020304" pitchFamily="18" charset="0"/>
              </a:rPr>
              <a:t>Osallistujina meiltä Erkki Ahtila ja Pirkko Piispa.</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fi-FI" sz="1800" b="1" dirty="0">
                <a:effectLst/>
                <a:latin typeface="Arial" panose="020B0604020202020204" pitchFamily="34" charset="0"/>
                <a:ea typeface="Calibri" panose="020F0502020204030204" pitchFamily="34" charset="0"/>
                <a:cs typeface="Times New Roman" panose="02020603050405020304" pitchFamily="18" charset="0"/>
              </a:rPr>
              <a:t>Aluevaikuttajakurssilla Kiljavalla 9.-10.9.2002</a:t>
            </a:r>
            <a:r>
              <a:rPr lang="fi-FI" sz="1800" dirty="0">
                <a:effectLst/>
                <a:latin typeface="Arial" panose="020B0604020202020204" pitchFamily="34" charset="0"/>
                <a:ea typeface="Calibri" panose="020F0502020204030204" pitchFamily="34" charset="0"/>
                <a:cs typeface="Times New Roman" panose="02020603050405020304" pitchFamily="18" charset="0"/>
              </a:rPr>
              <a:t>.</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fi-FI" sz="1800" dirty="0">
                <a:effectLst/>
                <a:latin typeface="Arial" panose="020B0604020202020204" pitchFamily="34" charset="0"/>
                <a:ea typeface="Calibri" panose="020F0502020204030204" pitchFamily="34" charset="0"/>
                <a:cs typeface="Times New Roman" panose="02020603050405020304" pitchFamily="18" charset="0"/>
              </a:rPr>
              <a:t>Timo Karhu osallistui ja toi terveiset.</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fi-FI" sz="1800" b="1" dirty="0">
                <a:effectLst/>
                <a:latin typeface="Arial" panose="020B0604020202020204" pitchFamily="34" charset="0"/>
                <a:ea typeface="Calibri" panose="020F0502020204030204" pitchFamily="34" charset="0"/>
                <a:cs typeface="Times New Roman" panose="02020603050405020304" pitchFamily="18" charset="0"/>
              </a:rPr>
              <a:t>Yhteisöviestintä kurssi 25.-26.10.2002</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fi-FI" sz="1800" dirty="0">
                <a:effectLst/>
                <a:latin typeface="Arial" panose="020B0604020202020204" pitchFamily="34" charset="0"/>
                <a:ea typeface="Calibri" panose="020F0502020204030204" pitchFamily="34" charset="0"/>
                <a:cs typeface="Times New Roman" panose="02020603050405020304" pitchFamily="18" charset="0"/>
              </a:rPr>
              <a:t>Osallistujina paikallisjärjestön aktiiveja.</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fi-FI" sz="1800" b="1" dirty="0">
                <a:effectLst/>
                <a:latin typeface="Arial" panose="020B0604020202020204" pitchFamily="34" charset="0"/>
                <a:ea typeface="Calibri" panose="020F0502020204030204" pitchFamily="34" charset="0"/>
                <a:cs typeface="Times New Roman" panose="02020603050405020304" pitchFamily="18" charset="0"/>
              </a:rPr>
              <a:t>TSL:n järjestämä Juhlakurssi Casinolla 9.4. 2002 </a:t>
            </a:r>
            <a:r>
              <a:rPr lang="fi-FI"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opetti kuinka Suomen- ja muut liput järjestetään. Juhlatilaisuuksissa protokollan mukaisesti. Samoin kurssilla opittiin mm. sellainen asia, että jos järjestät esim. osastosi vuosijuhlaa, aloita valmistelut jopa kaksi vuotta aiemmin. Opettajan kurssilla toimi Seppo Puhakka.</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i-FI" dirty="0"/>
          </a:p>
        </p:txBody>
      </p:sp>
    </p:spTree>
    <p:extLst>
      <p:ext uri="{BB962C8B-B14F-4D97-AF65-F5344CB8AC3E}">
        <p14:creationId xmlns:p14="http://schemas.microsoft.com/office/powerpoint/2010/main" val="1864081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0EBA59E-1DB0-4478-9DBC-EDA6FD881782}"/>
              </a:ext>
            </a:extLst>
          </p:cNvPr>
          <p:cNvSpPr>
            <a:spLocks noGrp="1"/>
          </p:cNvSpPr>
          <p:nvPr>
            <p:ph type="title"/>
          </p:nvPr>
        </p:nvSpPr>
        <p:spPr>
          <a:xfrm>
            <a:off x="2597920" y="365125"/>
            <a:ext cx="8755879" cy="45719"/>
          </a:xfrm>
        </p:spPr>
        <p:txBody>
          <a:bodyPr>
            <a:normAutofit fontScale="90000"/>
          </a:bodyPr>
          <a:lstStyle/>
          <a:p>
            <a:endParaRPr lang="fi-FI" dirty="0"/>
          </a:p>
        </p:txBody>
      </p:sp>
      <p:sp>
        <p:nvSpPr>
          <p:cNvPr id="3" name="Sisällön paikkamerkki 2">
            <a:extLst>
              <a:ext uri="{FF2B5EF4-FFF2-40B4-BE49-F238E27FC236}">
                <a16:creationId xmlns:a16="http://schemas.microsoft.com/office/drawing/2014/main" id="{5BA8197F-7430-4359-B964-FBB33D29CCB1}"/>
              </a:ext>
            </a:extLst>
          </p:cNvPr>
          <p:cNvSpPr>
            <a:spLocks noGrp="1"/>
          </p:cNvSpPr>
          <p:nvPr>
            <p:ph sz="half" idx="1"/>
          </p:nvPr>
        </p:nvSpPr>
        <p:spPr>
          <a:xfrm>
            <a:off x="117446" y="365125"/>
            <a:ext cx="2386472" cy="5811838"/>
          </a:xfrm>
        </p:spPr>
        <p:txBody>
          <a:bodyPr>
            <a:normAutofit/>
          </a:bodyPr>
          <a:lstStyle/>
          <a:p>
            <a:pPr marL="0" indent="0">
              <a:buNone/>
            </a:pPr>
            <a:r>
              <a:rPr lang="fi-FI" sz="1200" dirty="0">
                <a:latin typeface="Arial" panose="020B0604020202020204" pitchFamily="34" charset="0"/>
                <a:cs typeface="Arial" panose="020B0604020202020204" pitchFamily="34" charset="0"/>
              </a:rPr>
              <a:t>2013</a:t>
            </a:r>
          </a:p>
          <a:p>
            <a:pPr marL="0" indent="0">
              <a:buNone/>
            </a:pPr>
            <a:r>
              <a:rPr lang="fi-FI" sz="1200" b="0" i="0" dirty="0">
                <a:effectLst/>
                <a:latin typeface="Arial" panose="020B0604020202020204" pitchFamily="34" charset="0"/>
              </a:rPr>
              <a:t>1.1. – Suomessa tapahtui muutoksia verotuksessa: </a:t>
            </a:r>
            <a:r>
              <a:rPr lang="fi-FI" sz="1200" b="0" i="0" u="none" strike="noStrike" dirty="0">
                <a:effectLst/>
                <a:latin typeface="Arial" panose="020B0604020202020204" pitchFamily="34" charset="0"/>
                <a:hlinkClick r:id="rId2" tooltip="Yleisradiovero">
                  <a:extLst>
                    <a:ext uri="{A12FA001-AC4F-418D-AE19-62706E023703}">
                      <ahyp:hlinkClr xmlns:ahyp="http://schemas.microsoft.com/office/drawing/2018/hyperlinkcolor" val="tx"/>
                    </a:ext>
                  </a:extLst>
                </a:hlinkClick>
              </a:rPr>
              <a:t>yleisradiovero</a:t>
            </a:r>
            <a:r>
              <a:rPr lang="fi-FI" sz="1200" b="0" i="0" dirty="0">
                <a:effectLst/>
                <a:latin typeface="Arial" panose="020B0604020202020204" pitchFamily="34" charset="0"/>
              </a:rPr>
              <a:t> as-tui voimaan ja arvonlisävero nousi (23 % → 24 %, 13 % → 14 %, 9 % → 10 %)</a:t>
            </a:r>
          </a:p>
          <a:p>
            <a:pPr marL="0" indent="0">
              <a:buNone/>
            </a:pPr>
            <a:r>
              <a:rPr lang="fi-FI" sz="1200" u="sng" dirty="0">
                <a:latin typeface="Arial" panose="020B0604020202020204" pitchFamily="34" charset="0"/>
              </a:rPr>
              <a:t>10.7.</a:t>
            </a:r>
            <a:r>
              <a:rPr lang="fi-FI" sz="1200" b="0" i="0" dirty="0">
                <a:effectLst/>
                <a:latin typeface="Arial" panose="020B0604020202020204" pitchFamily="34" charset="0"/>
              </a:rPr>
              <a:t> – </a:t>
            </a:r>
            <a:r>
              <a:rPr lang="fi-FI" sz="1200" b="0" i="0" u="none" strike="noStrike" dirty="0">
                <a:effectLst/>
                <a:latin typeface="Arial" panose="020B0604020202020204" pitchFamily="34" charset="0"/>
                <a:hlinkClick r:id="rId3" tooltip="Vihtavuori">
                  <a:extLst>
                    <a:ext uri="{A12FA001-AC4F-418D-AE19-62706E023703}">
                      <ahyp:hlinkClr xmlns:ahyp="http://schemas.microsoft.com/office/drawing/2018/hyperlinkcolor" val="tx"/>
                    </a:ext>
                  </a:extLst>
                </a:hlinkClick>
              </a:rPr>
              <a:t>Vihtavuoressa</a:t>
            </a:r>
            <a:r>
              <a:rPr lang="fi-FI" sz="1200" b="0" i="0" dirty="0">
                <a:effectLst/>
                <a:latin typeface="Arial" panose="020B0604020202020204" pitchFamily="34" charset="0"/>
              </a:rPr>
              <a:t> räjähdysainetehtaalla tapahtuneen vaaratilanteen takia tehtiin alueella rauhanajan suurin evakuointi, kun noin 2000 paikallista asukasta evakuoitiin.</a:t>
            </a:r>
          </a:p>
          <a:p>
            <a:pPr marL="0" indent="0">
              <a:buNone/>
            </a:pPr>
            <a:r>
              <a:rPr lang="fi-FI" sz="1200" u="sng" dirty="0">
                <a:latin typeface="Arial" panose="020B0604020202020204" pitchFamily="34" charset="0"/>
              </a:rPr>
              <a:t>15.11</a:t>
            </a:r>
            <a:r>
              <a:rPr lang="fi-FI" sz="1200" b="0" i="0" dirty="0">
                <a:effectLst/>
                <a:latin typeface="Arial" panose="020B0604020202020204" pitchFamily="34" charset="0"/>
              </a:rPr>
              <a:t> – Helsingin huumepoliisin päällikkö </a:t>
            </a:r>
            <a:r>
              <a:rPr lang="fi-FI" sz="1200" b="0" i="0" u="none" strike="noStrike" dirty="0">
                <a:effectLst/>
                <a:latin typeface="Arial" panose="020B0604020202020204" pitchFamily="34" charset="0"/>
                <a:hlinkClick r:id="rId4" tooltip="Jari Aarnio">
                  <a:extLst>
                    <a:ext uri="{A12FA001-AC4F-418D-AE19-62706E023703}">
                      <ahyp:hlinkClr xmlns:ahyp="http://schemas.microsoft.com/office/drawing/2018/hyperlinkcolor" val="tx"/>
                    </a:ext>
                  </a:extLst>
                </a:hlinkClick>
              </a:rPr>
              <a:t>Jari Aarnio</a:t>
            </a:r>
            <a:r>
              <a:rPr lang="fi-FI" sz="1200" b="0" i="0" dirty="0">
                <a:effectLst/>
                <a:latin typeface="Arial" panose="020B0604020202020204" pitchFamily="34" charset="0"/>
              </a:rPr>
              <a:t> vangittiin epäiltynä törkeästä lahjuksen ottamisesta, törkeästä virka-aseman väärinkäyttämisestä ja avunannosta törkeään petokseen. Samalla Aarnio pidätettiin virastaan</a:t>
            </a:r>
          </a:p>
          <a:p>
            <a:pPr marL="0" indent="0">
              <a:buNone/>
            </a:pPr>
            <a:r>
              <a:rPr lang="fi-FI" sz="1200" u="sng" dirty="0">
                <a:latin typeface="Arial" panose="020B0604020202020204" pitchFamily="34" charset="0"/>
              </a:rPr>
              <a:t>5.12.</a:t>
            </a:r>
            <a:r>
              <a:rPr lang="fi-FI" sz="1200" b="0" i="0" dirty="0">
                <a:effectLst/>
                <a:latin typeface="Arial" panose="020B0604020202020204" pitchFamily="34" charset="0"/>
              </a:rPr>
              <a:t> – Etelä-Afrikan presidentti ja vapaustaistelija </a:t>
            </a:r>
            <a:r>
              <a:rPr lang="fi-FI" sz="1200" b="0" i="0" u="none" strike="noStrike" dirty="0">
                <a:effectLst/>
                <a:latin typeface="Arial" panose="020B0604020202020204" pitchFamily="34" charset="0"/>
                <a:hlinkClick r:id="rId5" tooltip="Nelson Mandela">
                  <a:extLst>
                    <a:ext uri="{A12FA001-AC4F-418D-AE19-62706E023703}">
                      <ahyp:hlinkClr xmlns:ahyp="http://schemas.microsoft.com/office/drawing/2018/hyperlinkcolor" val="tx"/>
                    </a:ext>
                  </a:extLst>
                </a:hlinkClick>
              </a:rPr>
              <a:t>Nelson Mandela</a:t>
            </a:r>
            <a:r>
              <a:rPr lang="fi-FI" sz="1200" b="0" i="0" dirty="0">
                <a:effectLst/>
                <a:latin typeface="Arial" panose="020B0604020202020204" pitchFamily="34" charset="0"/>
              </a:rPr>
              <a:t> kuoli. Mandelan hautajaisissa Suomea edustivat presidentit </a:t>
            </a:r>
            <a:r>
              <a:rPr lang="fi-FI" sz="1200" b="0" i="0" u="none" strike="noStrike" dirty="0">
                <a:effectLst/>
                <a:latin typeface="Arial" panose="020B0604020202020204" pitchFamily="34" charset="0"/>
                <a:hlinkClick r:id="rId6" tooltip="Sauli Niinistö">
                  <a:extLst>
                    <a:ext uri="{A12FA001-AC4F-418D-AE19-62706E023703}">
                      <ahyp:hlinkClr xmlns:ahyp="http://schemas.microsoft.com/office/drawing/2018/hyperlinkcolor" val="tx"/>
                    </a:ext>
                  </a:extLst>
                </a:hlinkClick>
              </a:rPr>
              <a:t>Sauli Niinistö</a:t>
            </a:r>
            <a:r>
              <a:rPr lang="fi-FI" sz="1200" b="0" i="0" dirty="0">
                <a:effectLst/>
                <a:latin typeface="Arial" panose="020B0604020202020204" pitchFamily="34" charset="0"/>
              </a:rPr>
              <a:t> ja </a:t>
            </a:r>
            <a:r>
              <a:rPr lang="fi-FI" sz="1200" b="0" i="0" u="none" strike="noStrike" dirty="0">
                <a:effectLst/>
                <a:latin typeface="Arial" panose="020B0604020202020204" pitchFamily="34" charset="0"/>
                <a:hlinkClick r:id="rId7" tooltip="Martti Ahtisaari">
                  <a:extLst>
                    <a:ext uri="{A12FA001-AC4F-418D-AE19-62706E023703}">
                      <ahyp:hlinkClr xmlns:ahyp="http://schemas.microsoft.com/office/drawing/2018/hyperlinkcolor" val="tx"/>
                    </a:ext>
                  </a:extLst>
                </a:hlinkClick>
              </a:rPr>
              <a:t>Martti Ahtisaari</a:t>
            </a:r>
            <a:endParaRPr lang="fi-FI" sz="1200" dirty="0">
              <a:latin typeface="Arial" panose="020B0604020202020204" pitchFamily="34" charset="0"/>
              <a:cs typeface="Arial" panose="020B0604020202020204" pitchFamily="34" charset="0"/>
            </a:endParaRPr>
          </a:p>
        </p:txBody>
      </p:sp>
      <p:sp>
        <p:nvSpPr>
          <p:cNvPr id="4" name="Sisällön paikkamerkki 3">
            <a:extLst>
              <a:ext uri="{FF2B5EF4-FFF2-40B4-BE49-F238E27FC236}">
                <a16:creationId xmlns:a16="http://schemas.microsoft.com/office/drawing/2014/main" id="{B0059263-3B9C-4C06-BDD8-2FA5FAE43A9B}"/>
              </a:ext>
            </a:extLst>
          </p:cNvPr>
          <p:cNvSpPr>
            <a:spLocks noGrp="1"/>
          </p:cNvSpPr>
          <p:nvPr>
            <p:ph sz="half" idx="2"/>
          </p:nvPr>
        </p:nvSpPr>
        <p:spPr>
          <a:xfrm>
            <a:off x="2597920" y="1229818"/>
            <a:ext cx="8755880" cy="4947145"/>
          </a:xfrm>
        </p:spPr>
        <p:txBody>
          <a:bodyPr/>
          <a:lstStyle/>
          <a:p>
            <a:pPr marL="0" indent="0">
              <a:buNone/>
            </a:pPr>
            <a:r>
              <a:rPr lang="fi-FI" sz="1800" b="1" dirty="0">
                <a:effectLst/>
                <a:latin typeface="Arial" panose="020B0604020202020204" pitchFamily="34" charset="0"/>
                <a:ea typeface="Times New Roman" panose="02020603050405020304" pitchFamily="18" charset="0"/>
                <a:cs typeface="Times New Roman" panose="02020603050405020304" pitchFamily="18" charset="0"/>
              </a:rPr>
              <a:t>Työsopimuslaki-koulutus</a:t>
            </a:r>
          </a:p>
          <a:p>
            <a:pPr marL="0" indent="0">
              <a:buNone/>
            </a:pPr>
            <a:r>
              <a:rPr lang="fi-FI" sz="1800" dirty="0">
                <a:effectLst/>
                <a:latin typeface="Arial" panose="020B0604020202020204" pitchFamily="34" charset="0"/>
                <a:ea typeface="Calibri" panose="020F0502020204030204" pitchFamily="34" charset="0"/>
                <a:cs typeface="Times New Roman" panose="02020603050405020304" pitchFamily="18" charset="0"/>
              </a:rPr>
              <a:t>Kouluttajana SAK:n vastaava lakimies Jorma Rusanen. Käsiteltiin työsopimuslain lisäksi vuorotteluvapaa lakia ja työturvallisuuslakia</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fi-FI" sz="1800" b="1" dirty="0">
                <a:effectLst/>
                <a:latin typeface="Arial" panose="020B0604020202020204" pitchFamily="34" charset="0"/>
                <a:ea typeface="Calibri" panose="020F0502020204030204" pitchFamily="34" charset="0"/>
                <a:cs typeface="Times New Roman" panose="02020603050405020304" pitchFamily="18" charset="0"/>
              </a:rPr>
              <a:t>Työssäoppimisen mallit</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fi-FI" sz="1800" dirty="0">
                <a:effectLst/>
                <a:latin typeface="Arial" panose="020B0604020202020204" pitchFamily="34" charset="0"/>
                <a:ea typeface="Calibri" panose="020F0502020204030204" pitchFamily="34" charset="0"/>
                <a:cs typeface="Times New Roman" panose="02020603050405020304" pitchFamily="18" charset="0"/>
              </a:rPr>
              <a:t>Terho Kosonen ja Tiina Karhu osallistuivat.</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i-FI" dirty="0"/>
          </a:p>
        </p:txBody>
      </p:sp>
      <p:pic>
        <p:nvPicPr>
          <p:cNvPr id="5" name="Kuva 4">
            <a:extLst>
              <a:ext uri="{FF2B5EF4-FFF2-40B4-BE49-F238E27FC236}">
                <a16:creationId xmlns:a16="http://schemas.microsoft.com/office/drawing/2014/main" id="{913F9F95-9A9E-4E82-ACA9-878FDA43BEF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51859" y="3703390"/>
            <a:ext cx="3048000" cy="2032000"/>
          </a:xfrm>
          <a:prstGeom prst="rect">
            <a:avLst/>
          </a:prstGeom>
        </p:spPr>
      </p:pic>
      <p:sp>
        <p:nvSpPr>
          <p:cNvPr id="6" name="Tekstiruutu 5">
            <a:extLst>
              <a:ext uri="{FF2B5EF4-FFF2-40B4-BE49-F238E27FC236}">
                <a16:creationId xmlns:a16="http://schemas.microsoft.com/office/drawing/2014/main" id="{D227608B-09F0-4BEA-BCA8-0E14C4A62034}"/>
              </a:ext>
            </a:extLst>
          </p:cNvPr>
          <p:cNvSpPr txBox="1"/>
          <p:nvPr/>
        </p:nvSpPr>
        <p:spPr>
          <a:xfrm>
            <a:off x="2768367" y="3703390"/>
            <a:ext cx="2474752" cy="830997"/>
          </a:xfrm>
          <a:prstGeom prst="rect">
            <a:avLst/>
          </a:prstGeom>
          <a:noFill/>
        </p:spPr>
        <p:txBody>
          <a:bodyPr wrap="square" rtlCol="0">
            <a:spAutoFit/>
          </a:bodyPr>
          <a:lstStyle/>
          <a:p>
            <a:r>
              <a:rPr lang="fi-FI" sz="1200" b="1" dirty="0">
                <a:effectLst/>
                <a:latin typeface="Arial" panose="020B0604020202020204" pitchFamily="34" charset="0"/>
                <a:ea typeface="Calibri" panose="020F0502020204030204" pitchFamily="34" charset="0"/>
                <a:cs typeface="Times New Roman" panose="02020603050405020304" pitchFamily="18" charset="0"/>
              </a:rPr>
              <a:t>Uuden ajan</a:t>
            </a:r>
            <a:r>
              <a:rPr lang="fi-FI" sz="1200" dirty="0">
                <a:effectLst/>
                <a:latin typeface="Arial" panose="020B0604020202020204" pitchFamily="34" charset="0"/>
                <a:ea typeface="Calibri" panose="020F0502020204030204" pitchFamily="34" charset="0"/>
                <a:cs typeface="Times New Roman" panose="02020603050405020304" pitchFamily="18" charset="0"/>
              </a:rPr>
              <a:t> </a:t>
            </a:r>
            <a:r>
              <a:rPr lang="fi-FI" sz="1200" b="1" dirty="0">
                <a:effectLst/>
                <a:latin typeface="Arial" panose="020B0604020202020204" pitchFamily="34" charset="0"/>
                <a:ea typeface="Calibri" panose="020F0502020204030204" pitchFamily="34" charset="0"/>
                <a:cs typeface="Times New Roman" panose="02020603050405020304" pitchFamily="18" charset="0"/>
              </a:rPr>
              <a:t>ay-koulun kouluttajat</a:t>
            </a:r>
          </a:p>
          <a:p>
            <a:r>
              <a:rPr lang="fi-FI" sz="1200" b="1" dirty="0">
                <a:latin typeface="Arial" panose="020B0604020202020204" pitchFamily="34" charset="0"/>
                <a:cs typeface="Times New Roman" panose="02020603050405020304" pitchFamily="18" charset="0"/>
              </a:rPr>
              <a:t>Aila Makkonen ja Ritva Suomalainen</a:t>
            </a:r>
            <a:endParaRPr lang="fi-FI"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23108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0EBA59E-1DB0-4478-9DBC-EDA6FD881782}"/>
              </a:ext>
            </a:extLst>
          </p:cNvPr>
          <p:cNvSpPr>
            <a:spLocks noGrp="1"/>
          </p:cNvSpPr>
          <p:nvPr>
            <p:ph type="title"/>
          </p:nvPr>
        </p:nvSpPr>
        <p:spPr>
          <a:xfrm>
            <a:off x="2597920" y="365125"/>
            <a:ext cx="8755879" cy="1325563"/>
          </a:xfrm>
        </p:spPr>
        <p:txBody>
          <a:bodyPr/>
          <a:lstStyle/>
          <a:p>
            <a:r>
              <a:rPr lang="fi-FI" sz="44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	</a:t>
            </a:r>
            <a:r>
              <a:rPr lang="fi-FI" sz="28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PUHEENJOHTAJAT</a:t>
            </a:r>
            <a:br>
              <a:rPr lang="fi-FI" sz="4400" dirty="0">
                <a:effectLst/>
                <a:latin typeface="Calibri" panose="020F0502020204030204" pitchFamily="34" charset="0"/>
                <a:ea typeface="Calibri" panose="020F0502020204030204" pitchFamily="34" charset="0"/>
                <a:cs typeface="Times New Roman" panose="02020603050405020304" pitchFamily="18" charset="0"/>
              </a:rPr>
            </a:br>
            <a:endParaRPr lang="fi-FI" dirty="0"/>
          </a:p>
        </p:txBody>
      </p:sp>
      <p:sp>
        <p:nvSpPr>
          <p:cNvPr id="3" name="Sisällön paikkamerkki 2">
            <a:extLst>
              <a:ext uri="{FF2B5EF4-FFF2-40B4-BE49-F238E27FC236}">
                <a16:creationId xmlns:a16="http://schemas.microsoft.com/office/drawing/2014/main" id="{5BA8197F-7430-4359-B964-FBB33D29CCB1}"/>
              </a:ext>
            </a:extLst>
          </p:cNvPr>
          <p:cNvSpPr>
            <a:spLocks noGrp="1"/>
          </p:cNvSpPr>
          <p:nvPr>
            <p:ph sz="half" idx="1"/>
          </p:nvPr>
        </p:nvSpPr>
        <p:spPr>
          <a:xfrm>
            <a:off x="547097" y="365125"/>
            <a:ext cx="1956821" cy="5811838"/>
          </a:xfrm>
        </p:spPr>
        <p:txBody>
          <a:bodyPr>
            <a:normAutofit/>
          </a:bodyPr>
          <a:lstStyle/>
          <a:p>
            <a:pPr marL="0" indent="0">
              <a:buNone/>
            </a:pPr>
            <a:r>
              <a:rPr lang="fi-FI" sz="1200" u="sng" dirty="0">
                <a:latin typeface="Arial" panose="020B0604020202020204" pitchFamily="34" charset="0"/>
              </a:rPr>
              <a:t>22.10</a:t>
            </a:r>
            <a:r>
              <a:rPr lang="fi-FI" sz="1200" b="0" i="0" dirty="0">
                <a:effectLst/>
                <a:latin typeface="Arial" panose="020B0604020202020204" pitchFamily="34" charset="0"/>
              </a:rPr>
              <a:t> – Suomessa pidettiin </a:t>
            </a:r>
            <a:r>
              <a:rPr lang="fi-FI" sz="1200" b="0" i="0" u="none" strike="noStrike" dirty="0">
                <a:effectLst/>
                <a:latin typeface="Arial" panose="020B0604020202020204" pitchFamily="34" charset="0"/>
                <a:hlinkClick r:id="rId2" tooltip="Kunnallisvaalit 2000">
                  <a:extLst>
                    <a:ext uri="{A12FA001-AC4F-418D-AE19-62706E023703}">
                      <ahyp:hlinkClr xmlns:ahyp="http://schemas.microsoft.com/office/drawing/2018/hyperlinkcolor" val="tx"/>
                    </a:ext>
                  </a:extLst>
                </a:hlinkClick>
              </a:rPr>
              <a:t>kunnallisvaalit</a:t>
            </a:r>
            <a:r>
              <a:rPr lang="fi-FI" sz="1200" b="0" i="0" dirty="0">
                <a:effectLst/>
                <a:latin typeface="Arial" panose="020B0604020202020204" pitchFamily="34" charset="0"/>
              </a:rPr>
              <a:t>. Suurimmaksi kuntapuolueeksi nousi </a:t>
            </a:r>
            <a:r>
              <a:rPr lang="fi-FI" sz="1200" b="0" i="0" u="none" strike="noStrike" dirty="0">
                <a:effectLst/>
                <a:latin typeface="Arial" panose="020B0604020202020204" pitchFamily="34" charset="0"/>
                <a:hlinkClick r:id="rId3" tooltip="Suomen Keskusta">
                  <a:extLst>
                    <a:ext uri="{A12FA001-AC4F-418D-AE19-62706E023703}">
                      <ahyp:hlinkClr xmlns:ahyp="http://schemas.microsoft.com/office/drawing/2018/hyperlinkcolor" val="tx"/>
                    </a:ext>
                  </a:extLst>
                </a:hlinkClick>
              </a:rPr>
              <a:t>Suomen Keskusta</a:t>
            </a:r>
            <a:endParaRPr lang="fi-FI" sz="1200" b="0" i="0" u="none" strike="noStrike" dirty="0">
              <a:effectLst/>
              <a:latin typeface="Arial" panose="020B0604020202020204" pitchFamily="34" charset="0"/>
            </a:endParaRPr>
          </a:p>
          <a:p>
            <a:pPr marL="0" indent="0">
              <a:buNone/>
            </a:pPr>
            <a:r>
              <a:rPr lang="fi-FI" sz="1200" b="0" i="0" dirty="0">
                <a:effectLst/>
                <a:latin typeface="Arial" panose="020B0604020202020204" pitchFamily="34" charset="0"/>
              </a:rPr>
              <a:t>2001</a:t>
            </a:r>
          </a:p>
          <a:p>
            <a:pPr marL="0" indent="0">
              <a:buNone/>
            </a:pPr>
            <a:r>
              <a:rPr lang="fi-FI" sz="1200" dirty="0">
                <a:latin typeface="Arial" panose="020B0604020202020204" pitchFamily="34" charset="0"/>
              </a:rPr>
              <a:t>20.1.</a:t>
            </a:r>
            <a:r>
              <a:rPr lang="fi-FI" sz="1200" b="0" i="0" dirty="0">
                <a:effectLst/>
                <a:latin typeface="Arial" panose="020B0604020202020204" pitchFamily="34" charset="0"/>
              </a:rPr>
              <a:t> – </a:t>
            </a:r>
            <a:r>
              <a:rPr lang="fi-FI" sz="1200" b="0" i="0" u="sng" dirty="0">
                <a:effectLst/>
                <a:latin typeface="Arial" panose="020B0604020202020204" pitchFamily="34" charset="0"/>
                <a:hlinkClick r:id="rId4">
                  <a:extLst>
                    <a:ext uri="{A12FA001-AC4F-418D-AE19-62706E023703}">
                      <ahyp:hlinkClr xmlns:ahyp="http://schemas.microsoft.com/office/drawing/2018/hyperlinkcolor" val="tx"/>
                    </a:ext>
                  </a:extLst>
                </a:hlinkClick>
              </a:rPr>
              <a:t>George W. Bush</a:t>
            </a:r>
            <a:r>
              <a:rPr lang="fi-FI" sz="1200" b="0" i="0" dirty="0">
                <a:effectLst/>
                <a:latin typeface="Arial" panose="020B0604020202020204" pitchFamily="34" charset="0"/>
              </a:rPr>
              <a:t> seurasi </a:t>
            </a:r>
            <a:r>
              <a:rPr lang="fi-FI" sz="1200" b="0" i="0" u="none" strike="noStrike" dirty="0">
                <a:effectLst/>
                <a:latin typeface="Arial" panose="020B0604020202020204" pitchFamily="34" charset="0"/>
                <a:hlinkClick r:id="rId5" tooltip="Bill Clinton">
                  <a:extLst>
                    <a:ext uri="{A12FA001-AC4F-418D-AE19-62706E023703}">
                      <ahyp:hlinkClr xmlns:ahyp="http://schemas.microsoft.com/office/drawing/2018/hyperlinkcolor" val="tx"/>
                    </a:ext>
                  </a:extLst>
                </a:hlinkClick>
              </a:rPr>
              <a:t>Bill Clintonia</a:t>
            </a:r>
            <a:r>
              <a:rPr lang="fi-FI" sz="1200" b="0" i="0" dirty="0">
                <a:effectLst/>
                <a:latin typeface="Arial" panose="020B0604020202020204" pitchFamily="34" charset="0"/>
              </a:rPr>
              <a:t> </a:t>
            </a:r>
            <a:r>
              <a:rPr lang="fi-FI" sz="1200" b="0" i="0" u="none" strike="noStrike" dirty="0">
                <a:effectLst/>
                <a:latin typeface="Arial" panose="020B0604020202020204" pitchFamily="34" charset="0"/>
                <a:hlinkClick r:id="rId6" tooltip="Yhdysvaltain presidentti">
                  <a:extLst>
                    <a:ext uri="{A12FA001-AC4F-418D-AE19-62706E023703}">
                      <ahyp:hlinkClr xmlns:ahyp="http://schemas.microsoft.com/office/drawing/2018/hyperlinkcolor" val="tx"/>
                    </a:ext>
                  </a:extLst>
                </a:hlinkClick>
              </a:rPr>
              <a:t>Yhdysvaltain presidenttin</a:t>
            </a:r>
            <a:r>
              <a:rPr lang="fi-FI" sz="1200" b="1" i="0" u="none" strike="noStrike" dirty="0">
                <a:effectLst/>
                <a:latin typeface="Arial" panose="020B0604020202020204" pitchFamily="34" charset="0"/>
                <a:hlinkClick r:id="rId6" tooltip="Yhdysvaltain presidentti">
                  <a:extLst>
                    <a:ext uri="{A12FA001-AC4F-418D-AE19-62706E023703}">
                      <ahyp:hlinkClr xmlns:ahyp="http://schemas.microsoft.com/office/drawing/2018/hyperlinkcolor" val="tx"/>
                    </a:ext>
                  </a:extLst>
                </a:hlinkClick>
              </a:rPr>
              <a:t>ä</a:t>
            </a:r>
            <a:r>
              <a:rPr lang="fi-FI" sz="1200" b="1" i="0" dirty="0">
                <a:effectLst/>
                <a:latin typeface="Arial" panose="020B0604020202020204" pitchFamily="34" charset="0"/>
              </a:rPr>
              <a:t>.</a:t>
            </a:r>
          </a:p>
          <a:p>
            <a:pPr marL="0" indent="0">
              <a:buNone/>
            </a:pPr>
            <a:r>
              <a:rPr lang="fi-FI" sz="1200" b="0" i="0" dirty="0">
                <a:effectLst/>
                <a:latin typeface="Arial" panose="020B0604020202020204" pitchFamily="34" charset="0"/>
              </a:rPr>
              <a:t>28.2. – </a:t>
            </a:r>
            <a:r>
              <a:rPr lang="fi-FI" sz="1200" b="0" i="0" u="none" strike="noStrike" dirty="0">
                <a:effectLst/>
                <a:latin typeface="Arial" panose="020B0604020202020204" pitchFamily="34" charset="0"/>
                <a:hlinkClick r:id="rId7" tooltip="Lahden MM-hiihtojen dopingskandaali 2001">
                  <a:extLst>
                    <a:ext uri="{A12FA001-AC4F-418D-AE19-62706E023703}">
                      <ahyp:hlinkClr xmlns:ahyp="http://schemas.microsoft.com/office/drawing/2018/hyperlinkcolor" val="tx"/>
                    </a:ext>
                  </a:extLst>
                </a:hlinkClick>
              </a:rPr>
              <a:t>Lahden MM-hiihtojen dopingskandaali 2001</a:t>
            </a:r>
            <a:r>
              <a:rPr lang="fi-FI" sz="1200" b="0" i="0" dirty="0">
                <a:effectLst/>
                <a:latin typeface="Arial" panose="020B0604020202020204" pitchFamily="34" charset="0"/>
              </a:rPr>
              <a:t>: kolme suomalaista urheilijaa jäi kiinni </a:t>
            </a:r>
            <a:r>
              <a:rPr lang="fi-FI" sz="1200" b="0" i="0" u="none" strike="noStrike" dirty="0">
                <a:effectLst/>
                <a:latin typeface="Arial" panose="020B0604020202020204" pitchFamily="34" charset="0"/>
                <a:hlinkClick r:id="rId8" tooltip="Hemohes">
                  <a:extLst>
                    <a:ext uri="{A12FA001-AC4F-418D-AE19-62706E023703}">
                      <ahyp:hlinkClr xmlns:ahyp="http://schemas.microsoft.com/office/drawing/2018/hyperlinkcolor" val="tx"/>
                    </a:ext>
                  </a:extLst>
                </a:hlinkClick>
              </a:rPr>
              <a:t>hemohesin</a:t>
            </a:r>
            <a:r>
              <a:rPr lang="fi-FI" sz="1200" b="0" i="0" dirty="0">
                <a:effectLst/>
                <a:latin typeface="Arial" panose="020B0604020202020204" pitchFamily="34" charset="0"/>
              </a:rPr>
              <a:t> käyttämisestä.</a:t>
            </a:r>
          </a:p>
          <a:p>
            <a:pPr marL="0" indent="0">
              <a:buNone/>
            </a:pPr>
            <a:r>
              <a:rPr lang="fi-FI" sz="1200" u="sng" dirty="0">
                <a:latin typeface="Arial" panose="020B0604020202020204" pitchFamily="34" charset="0"/>
              </a:rPr>
              <a:t>2.3.</a:t>
            </a:r>
            <a:r>
              <a:rPr lang="fi-FI" sz="1200" b="0" i="0" dirty="0">
                <a:effectLst/>
                <a:latin typeface="Arial" panose="020B0604020202020204" pitchFamily="34" charset="0"/>
              </a:rPr>
              <a:t> – Varatuomari Timo Räty valittiin Auto- ja kuljetusalan työntekijäliiton </a:t>
            </a:r>
            <a:r>
              <a:rPr lang="fi-FI" sz="1200" b="0" i="0" u="none" strike="noStrike" dirty="0">
                <a:effectLst/>
                <a:latin typeface="Arial" panose="020B0604020202020204" pitchFamily="34" charset="0"/>
                <a:hlinkClick r:id="rId9" tooltip="AKT">
                  <a:extLst>
                    <a:ext uri="{A12FA001-AC4F-418D-AE19-62706E023703}">
                      <ahyp:hlinkClr xmlns:ahyp="http://schemas.microsoft.com/office/drawing/2018/hyperlinkcolor" val="tx"/>
                    </a:ext>
                  </a:extLst>
                </a:hlinkClick>
              </a:rPr>
              <a:t>AKT:n</a:t>
            </a:r>
            <a:r>
              <a:rPr lang="fi-FI" sz="1200" b="0" i="0" dirty="0">
                <a:effectLst/>
                <a:latin typeface="Arial" panose="020B0604020202020204" pitchFamily="34" charset="0"/>
              </a:rPr>
              <a:t> puheen-johtajaksi.</a:t>
            </a:r>
          </a:p>
          <a:p>
            <a:pPr marL="0" indent="0">
              <a:buNone/>
            </a:pPr>
            <a:r>
              <a:rPr lang="fi-FI" sz="1200" b="0" i="0" dirty="0">
                <a:effectLst/>
                <a:latin typeface="Arial" panose="020B0604020202020204" pitchFamily="34" charset="0"/>
              </a:rPr>
              <a:t>1.4 – </a:t>
            </a:r>
            <a:r>
              <a:rPr lang="fi-FI" sz="1200" b="0" i="0" u="none" strike="noStrike" dirty="0">
                <a:effectLst/>
                <a:latin typeface="Arial" panose="020B0604020202020204" pitchFamily="34" charset="0"/>
                <a:hlinkClick r:id="rId10" tooltip="Jugoslavia">
                  <a:extLst>
                    <a:ext uri="{A12FA001-AC4F-418D-AE19-62706E023703}">
                      <ahyp:hlinkClr xmlns:ahyp="http://schemas.microsoft.com/office/drawing/2018/hyperlinkcolor" val="tx"/>
                    </a:ext>
                  </a:extLst>
                </a:hlinkClick>
              </a:rPr>
              <a:t>Jugoslavian</a:t>
            </a:r>
            <a:r>
              <a:rPr lang="fi-FI" sz="1200" b="0" i="0" dirty="0">
                <a:effectLst/>
                <a:latin typeface="Arial" panose="020B0604020202020204" pitchFamily="34" charset="0"/>
              </a:rPr>
              <a:t> entinen presidentti </a:t>
            </a:r>
            <a:r>
              <a:rPr lang="fi-FI" sz="1200" b="0" i="0" u="none" strike="noStrike" dirty="0">
                <a:effectLst/>
                <a:latin typeface="Arial" panose="020B0604020202020204" pitchFamily="34" charset="0"/>
                <a:hlinkClick r:id="rId11" tooltip="Slobodan Milošević">
                  <a:extLst>
                    <a:ext uri="{A12FA001-AC4F-418D-AE19-62706E023703}">
                      <ahyp:hlinkClr xmlns:ahyp="http://schemas.microsoft.com/office/drawing/2018/hyperlinkcolor" val="tx"/>
                    </a:ext>
                  </a:extLst>
                </a:hlinkClick>
              </a:rPr>
              <a:t>Slobodan Milošević</a:t>
            </a:r>
            <a:r>
              <a:rPr lang="fi-FI" sz="1200" b="0" i="0" dirty="0">
                <a:effectLst/>
                <a:latin typeface="Arial" panose="020B0604020202020204" pitchFamily="34" charset="0"/>
              </a:rPr>
              <a:t> antautui ja hänet pidätettiin kansanmurhasta syytettynä.</a:t>
            </a:r>
          </a:p>
        </p:txBody>
      </p:sp>
      <p:sp>
        <p:nvSpPr>
          <p:cNvPr id="4" name="Sisällön paikkamerkki 3">
            <a:extLst>
              <a:ext uri="{FF2B5EF4-FFF2-40B4-BE49-F238E27FC236}">
                <a16:creationId xmlns:a16="http://schemas.microsoft.com/office/drawing/2014/main" id="{B0059263-3B9C-4C06-BDD8-2FA5FAE43A9B}"/>
              </a:ext>
            </a:extLst>
          </p:cNvPr>
          <p:cNvSpPr>
            <a:spLocks noGrp="1"/>
          </p:cNvSpPr>
          <p:nvPr>
            <p:ph sz="half" idx="2"/>
          </p:nvPr>
        </p:nvSpPr>
        <p:spPr>
          <a:xfrm>
            <a:off x="2597920" y="1006679"/>
            <a:ext cx="8755880" cy="5170283"/>
          </a:xfrm>
        </p:spPr>
        <p:txBody>
          <a:bodyPr>
            <a:normAutofit/>
          </a:bodyPr>
          <a:lstStyle/>
          <a:p>
            <a:pPr marL="563245" indent="0">
              <a:buNone/>
            </a:pPr>
            <a:r>
              <a:rPr lang="fi-FI" sz="1800" b="1" dirty="0">
                <a:effectLst/>
                <a:latin typeface="Arial" panose="020B0604020202020204" pitchFamily="34" charset="0"/>
                <a:ea typeface="Calibri" panose="020F0502020204030204" pitchFamily="34" charset="0"/>
                <a:cs typeface="Times New Roman" panose="02020603050405020304" pitchFamily="18" charset="0"/>
              </a:rPr>
              <a:t>Paikallisjärjestö</a:t>
            </a:r>
            <a:r>
              <a:rPr lang="fi-FI" sz="1800" dirty="0">
                <a:effectLst/>
                <a:latin typeface="Arial" panose="020B0604020202020204" pitchFamily="34" charset="0"/>
                <a:ea typeface="Calibri" panose="020F0502020204030204" pitchFamily="34" charset="0"/>
                <a:cs typeface="Times New Roman" panose="02020603050405020304" pitchFamily="18" charset="0"/>
              </a:rPr>
              <a:t> siirtyi 2000-luvulle Ritva Suomalaisen ollessa puheenjohtajana, hänet valittiin syyskokouksessa 1998. Hän toimi puheenjohtajana vuoden 2017 syyskokoukseen asti. </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563245" indent="0">
              <a:buNone/>
            </a:pPr>
            <a:r>
              <a:rPr lang="fi-FI" sz="1800" dirty="0">
                <a:effectLst/>
                <a:latin typeface="Arial" panose="020B0604020202020204" pitchFamily="34" charset="0"/>
                <a:ea typeface="Calibri" panose="020F0502020204030204" pitchFamily="34" charset="0"/>
                <a:cs typeface="Times New Roman" panose="02020603050405020304" pitchFamily="18" charset="0"/>
              </a:rPr>
              <a:t>Ritva Suomalaisen jälkeen puheenjohtajaksi valittiin Lauri Tiainen, jonka pesti kesti vain vuoden johtuen hänen valinnastaan AKT:n aluetoimitsijaksi. </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563245" indent="0">
              <a:buNone/>
            </a:pPr>
            <a:r>
              <a:rPr lang="fi-FI" sz="1800" dirty="0">
                <a:effectLst/>
                <a:latin typeface="Arial" panose="020B0604020202020204" pitchFamily="34" charset="0"/>
                <a:ea typeface="Calibri" panose="020F0502020204030204" pitchFamily="34" charset="0"/>
                <a:cs typeface="Times New Roman" panose="02020603050405020304" pitchFamily="18" charset="0"/>
              </a:rPr>
              <a:t>Lauri Tiaisen jälkeen paikallisjärjestön puheenjohtajaksi valittiin Olli-Pekka Kristiansson ja hänellä tehtävä jatkuu edelleen. </a:t>
            </a:r>
          </a:p>
          <a:p>
            <a:pPr marL="1371600" lvl="3" indent="0">
              <a:buNone/>
            </a:pPr>
            <a:r>
              <a:rPr lang="fi-FI" sz="1000" dirty="0"/>
              <a:t>                                                          </a:t>
            </a:r>
          </a:p>
          <a:p>
            <a:pPr lvl="3"/>
            <a:endParaRPr lang="fi-FI" sz="1000" dirty="0"/>
          </a:p>
          <a:p>
            <a:pPr lvl="3"/>
            <a:endParaRPr lang="fi-FI" sz="1000" dirty="0"/>
          </a:p>
          <a:p>
            <a:pPr lvl="3"/>
            <a:endParaRPr lang="fi-FI" sz="1000" dirty="0"/>
          </a:p>
          <a:p>
            <a:pPr lvl="3"/>
            <a:endParaRPr lang="fi-FI" sz="1000" dirty="0"/>
          </a:p>
          <a:p>
            <a:pPr lvl="3"/>
            <a:endParaRPr lang="fi-FI" sz="1000" dirty="0"/>
          </a:p>
          <a:p>
            <a:pPr lvl="3"/>
            <a:endParaRPr lang="fi-FI" sz="1000" dirty="0"/>
          </a:p>
        </p:txBody>
      </p:sp>
      <p:pic>
        <p:nvPicPr>
          <p:cNvPr id="5" name="Kuva 4">
            <a:extLst>
              <a:ext uri="{FF2B5EF4-FFF2-40B4-BE49-F238E27FC236}">
                <a16:creationId xmlns:a16="http://schemas.microsoft.com/office/drawing/2014/main" id="{63658336-B8F7-4B3A-B47B-3E71624D07A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5400000">
            <a:off x="2769585" y="3570356"/>
            <a:ext cx="2285615" cy="1285658"/>
          </a:xfrm>
          <a:prstGeom prst="rect">
            <a:avLst/>
          </a:prstGeom>
        </p:spPr>
      </p:pic>
      <p:pic>
        <p:nvPicPr>
          <p:cNvPr id="7" name="Kuva 6">
            <a:extLst>
              <a:ext uri="{FF2B5EF4-FFF2-40B4-BE49-F238E27FC236}">
                <a16:creationId xmlns:a16="http://schemas.microsoft.com/office/drawing/2014/main" id="{A99B9BF6-182D-4628-A4EA-DF56EE4FB6D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6200000">
            <a:off x="4667930" y="3355097"/>
            <a:ext cx="2285616" cy="1716175"/>
          </a:xfrm>
          <a:prstGeom prst="rect">
            <a:avLst/>
          </a:prstGeom>
        </p:spPr>
      </p:pic>
      <p:sp>
        <p:nvSpPr>
          <p:cNvPr id="11" name="Tekstiruutu 10">
            <a:extLst>
              <a:ext uri="{FF2B5EF4-FFF2-40B4-BE49-F238E27FC236}">
                <a16:creationId xmlns:a16="http://schemas.microsoft.com/office/drawing/2014/main" id="{92D8CC5D-5697-4741-8CA6-847B59146CA1}"/>
              </a:ext>
            </a:extLst>
          </p:cNvPr>
          <p:cNvSpPr txBox="1"/>
          <p:nvPr/>
        </p:nvSpPr>
        <p:spPr>
          <a:xfrm>
            <a:off x="3269563" y="5355993"/>
            <a:ext cx="1285659" cy="400110"/>
          </a:xfrm>
          <a:prstGeom prst="rect">
            <a:avLst/>
          </a:prstGeom>
          <a:noFill/>
        </p:spPr>
        <p:txBody>
          <a:bodyPr wrap="square" rtlCol="0">
            <a:spAutoFit/>
          </a:bodyPr>
          <a:lstStyle/>
          <a:p>
            <a:r>
              <a:rPr lang="fi-FI" sz="1000" dirty="0">
                <a:latin typeface="Arial" panose="020B0604020202020204" pitchFamily="34" charset="0"/>
                <a:cs typeface="Arial" panose="020B0604020202020204" pitchFamily="34" charset="0"/>
              </a:rPr>
              <a:t>RITVA SUOMALAINEN</a:t>
            </a:r>
          </a:p>
        </p:txBody>
      </p:sp>
      <p:sp>
        <p:nvSpPr>
          <p:cNvPr id="14" name="Tekstiruutu 13">
            <a:extLst>
              <a:ext uri="{FF2B5EF4-FFF2-40B4-BE49-F238E27FC236}">
                <a16:creationId xmlns:a16="http://schemas.microsoft.com/office/drawing/2014/main" id="{519612A3-1802-4941-A806-804ABD012D35}"/>
              </a:ext>
            </a:extLst>
          </p:cNvPr>
          <p:cNvSpPr txBox="1"/>
          <p:nvPr/>
        </p:nvSpPr>
        <p:spPr>
          <a:xfrm>
            <a:off x="4952650" y="5424548"/>
            <a:ext cx="4350327" cy="246221"/>
          </a:xfrm>
          <a:prstGeom prst="rect">
            <a:avLst/>
          </a:prstGeom>
          <a:noFill/>
        </p:spPr>
        <p:txBody>
          <a:bodyPr wrap="square" rtlCol="0">
            <a:spAutoFit/>
          </a:bodyPr>
          <a:lstStyle/>
          <a:p>
            <a:r>
              <a:rPr lang="fi-FI" sz="1000" dirty="0">
                <a:latin typeface="Arial" panose="020B0604020202020204" pitchFamily="34" charset="0"/>
                <a:cs typeface="Arial" panose="020B0604020202020204" pitchFamily="34" charset="0"/>
              </a:rPr>
              <a:t>LAURI TIAINEN</a:t>
            </a:r>
          </a:p>
        </p:txBody>
      </p:sp>
      <p:pic>
        <p:nvPicPr>
          <p:cNvPr id="8" name="Kuva 7">
            <a:extLst>
              <a:ext uri="{FF2B5EF4-FFF2-40B4-BE49-F238E27FC236}">
                <a16:creationId xmlns:a16="http://schemas.microsoft.com/office/drawing/2014/main" id="{2F3DCB94-562D-466B-A430-83E55CFCB9D4}"/>
              </a:ext>
            </a:extLst>
          </p:cNvPr>
          <p:cNvPicPr>
            <a:picLocks noChangeAspect="1"/>
          </p:cNvPicPr>
          <p:nvPr/>
        </p:nvPicPr>
        <p:blipFill>
          <a:blip r:embed="rId14"/>
          <a:stretch>
            <a:fillRect/>
          </a:stretch>
        </p:blipFill>
        <p:spPr>
          <a:xfrm>
            <a:off x="7066255" y="3070377"/>
            <a:ext cx="1524072" cy="2280182"/>
          </a:xfrm>
          <a:prstGeom prst="rect">
            <a:avLst/>
          </a:prstGeom>
        </p:spPr>
      </p:pic>
      <p:sp>
        <p:nvSpPr>
          <p:cNvPr id="9" name="Tekstiruutu 8">
            <a:extLst>
              <a:ext uri="{FF2B5EF4-FFF2-40B4-BE49-F238E27FC236}">
                <a16:creationId xmlns:a16="http://schemas.microsoft.com/office/drawing/2014/main" id="{538AD0A3-CA13-4655-BC50-EA4D7582A435}"/>
              </a:ext>
            </a:extLst>
          </p:cNvPr>
          <p:cNvSpPr txBox="1"/>
          <p:nvPr/>
        </p:nvSpPr>
        <p:spPr>
          <a:xfrm>
            <a:off x="7066255" y="5424548"/>
            <a:ext cx="1524072" cy="400110"/>
          </a:xfrm>
          <a:prstGeom prst="rect">
            <a:avLst/>
          </a:prstGeom>
          <a:noFill/>
        </p:spPr>
        <p:txBody>
          <a:bodyPr wrap="square" rtlCol="0">
            <a:spAutoFit/>
          </a:bodyPr>
          <a:lstStyle/>
          <a:p>
            <a:r>
              <a:rPr lang="fi-FI" sz="1000" dirty="0">
                <a:latin typeface="Arial" panose="020B0604020202020204" pitchFamily="34" charset="0"/>
                <a:cs typeface="Arial" panose="020B0604020202020204" pitchFamily="34" charset="0"/>
              </a:rPr>
              <a:t>OLLI-PEKKA KRISTIANSSON</a:t>
            </a:r>
          </a:p>
        </p:txBody>
      </p:sp>
    </p:spTree>
    <p:extLst>
      <p:ext uri="{BB962C8B-B14F-4D97-AF65-F5344CB8AC3E}">
        <p14:creationId xmlns:p14="http://schemas.microsoft.com/office/powerpoint/2010/main" val="38919525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0EBA59E-1DB0-4478-9DBC-EDA6FD881782}"/>
              </a:ext>
            </a:extLst>
          </p:cNvPr>
          <p:cNvSpPr>
            <a:spLocks noGrp="1"/>
          </p:cNvSpPr>
          <p:nvPr>
            <p:ph type="title"/>
          </p:nvPr>
        </p:nvSpPr>
        <p:spPr>
          <a:xfrm>
            <a:off x="2597920" y="365125"/>
            <a:ext cx="8755880" cy="767389"/>
          </a:xfrm>
        </p:spPr>
        <p:txBody>
          <a:bodyPr>
            <a:normAutofit fontScale="90000"/>
          </a:bodyPr>
          <a:lstStyle/>
          <a:p>
            <a:br>
              <a:rPr lang="fi-FI" sz="44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br>
            <a:r>
              <a:rPr lang="fi-FI" sz="31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EDUSTUKSET ERI YHTEISÖISSÄ</a:t>
            </a:r>
            <a:br>
              <a:rPr lang="fi-FI" sz="4400" dirty="0">
                <a:effectLst/>
                <a:latin typeface="Calibri" panose="020F0502020204030204" pitchFamily="34" charset="0"/>
                <a:ea typeface="Calibri" panose="020F0502020204030204" pitchFamily="34" charset="0"/>
                <a:cs typeface="Times New Roman" panose="02020603050405020304" pitchFamily="18" charset="0"/>
              </a:rPr>
            </a:br>
            <a:endParaRPr lang="fi-FI" dirty="0"/>
          </a:p>
        </p:txBody>
      </p:sp>
      <p:sp>
        <p:nvSpPr>
          <p:cNvPr id="3" name="Sisällön paikkamerkki 2">
            <a:extLst>
              <a:ext uri="{FF2B5EF4-FFF2-40B4-BE49-F238E27FC236}">
                <a16:creationId xmlns:a16="http://schemas.microsoft.com/office/drawing/2014/main" id="{5BA8197F-7430-4359-B964-FBB33D29CCB1}"/>
              </a:ext>
            </a:extLst>
          </p:cNvPr>
          <p:cNvSpPr>
            <a:spLocks noGrp="1"/>
          </p:cNvSpPr>
          <p:nvPr>
            <p:ph sz="half" idx="1"/>
          </p:nvPr>
        </p:nvSpPr>
        <p:spPr>
          <a:xfrm>
            <a:off x="369116" y="365125"/>
            <a:ext cx="2134802" cy="5811838"/>
          </a:xfrm>
        </p:spPr>
        <p:txBody>
          <a:bodyPr>
            <a:normAutofit/>
          </a:bodyPr>
          <a:lstStyle/>
          <a:p>
            <a:pPr marL="0" indent="0">
              <a:buNone/>
            </a:pPr>
            <a:r>
              <a:rPr lang="fi-FI" sz="1200" dirty="0">
                <a:latin typeface="Arial" panose="020B0604020202020204" pitchFamily="34" charset="0"/>
                <a:cs typeface="Arial" panose="020B0604020202020204" pitchFamily="34" charset="0"/>
              </a:rPr>
              <a:t>2014</a:t>
            </a:r>
          </a:p>
          <a:p>
            <a:pPr marL="0" indent="0">
              <a:buNone/>
            </a:pPr>
            <a:r>
              <a:rPr lang="fi-FI" sz="1200" u="sng" dirty="0">
                <a:latin typeface="Arial" panose="020B0604020202020204" pitchFamily="34" charset="0"/>
              </a:rPr>
              <a:t>7.2.</a:t>
            </a:r>
            <a:r>
              <a:rPr lang="fi-FI" sz="1200" b="0" i="0" dirty="0">
                <a:effectLst/>
                <a:latin typeface="Arial" panose="020B0604020202020204" pitchFamily="34" charset="0"/>
              </a:rPr>
              <a:t>– Kaksi sukeltajaa kuoli sukellusonnettomuuksissa </a:t>
            </a:r>
          </a:p>
          <a:p>
            <a:pPr marL="0" indent="0">
              <a:buNone/>
            </a:pPr>
            <a:r>
              <a:rPr lang="fi-FI" sz="1200" b="0" i="0" u="none" strike="noStrike" dirty="0">
                <a:effectLst/>
                <a:latin typeface="Arial" panose="020B0604020202020204" pitchFamily="34" charset="0"/>
                <a:hlinkClick r:id="rId2" tooltip="Jordbrugrotta">
                  <a:extLst>
                    <a:ext uri="{A12FA001-AC4F-418D-AE19-62706E023703}">
                      <ahyp:hlinkClr xmlns:ahyp="http://schemas.microsoft.com/office/drawing/2018/hyperlinkcolor" val="tx"/>
                    </a:ext>
                  </a:extLst>
                </a:hlinkClick>
              </a:rPr>
              <a:t>Jordbrugrottassa</a:t>
            </a:r>
            <a:r>
              <a:rPr lang="fi-FI" sz="1200" b="0" i="0" dirty="0">
                <a:effectLst/>
                <a:latin typeface="Arial" panose="020B0604020202020204" pitchFamily="34" charset="0"/>
              </a:rPr>
              <a:t> Norjassa. Myöhemmin viranomaiset päättivät jättää menehtyneet luolaan, koska he ovat liian syvällä. Suomalaiset sukeltajat hakivat vainajat ilman lupaa maaliskuun lopussa pinnan tuntumaan</a:t>
            </a:r>
            <a:endParaRPr lang="fi-FI" sz="1200" b="0" i="0" dirty="0">
              <a:effectLst/>
              <a:latin typeface="Arial" panose="020B0604020202020204" pitchFamily="34" charset="0"/>
              <a:cs typeface="Arial" panose="020B0604020202020204" pitchFamily="34" charset="0"/>
            </a:endParaRPr>
          </a:p>
          <a:p>
            <a:pPr marL="0" indent="0">
              <a:buNone/>
            </a:pPr>
            <a:r>
              <a:rPr lang="fi-FI" sz="1200" u="sng" dirty="0">
                <a:latin typeface="Arial" panose="020B0604020202020204" pitchFamily="34" charset="0"/>
              </a:rPr>
              <a:t>23.2.</a:t>
            </a:r>
            <a:r>
              <a:rPr lang="fi-FI" sz="1200" b="0" i="0" dirty="0">
                <a:effectLst/>
                <a:latin typeface="Arial" panose="020B0604020202020204" pitchFamily="34" charset="0"/>
              </a:rPr>
              <a:t> – </a:t>
            </a:r>
            <a:r>
              <a:rPr lang="fi-FI" sz="1200" b="0" i="0" u="none" strike="noStrike" dirty="0">
                <a:effectLst/>
                <a:latin typeface="Arial" panose="020B0604020202020204" pitchFamily="34" charset="0"/>
                <a:hlinkClick r:id="rId3" tooltip="Krim">
                  <a:extLst>
                    <a:ext uri="{A12FA001-AC4F-418D-AE19-62706E023703}">
                      <ahyp:hlinkClr xmlns:ahyp="http://schemas.microsoft.com/office/drawing/2018/hyperlinkcolor" val="tx"/>
                    </a:ext>
                  </a:extLst>
                </a:hlinkClick>
              </a:rPr>
              <a:t>Krimin niemimaalla</a:t>
            </a:r>
            <a:r>
              <a:rPr lang="fi-FI" sz="1200" b="0" i="0" dirty="0">
                <a:effectLst/>
                <a:latin typeface="Arial" panose="020B0604020202020204" pitchFamily="34" charset="0"/>
              </a:rPr>
              <a:t> alkoi </a:t>
            </a:r>
            <a:r>
              <a:rPr lang="fi-FI" sz="1200" b="0" i="0" u="none" strike="noStrike" dirty="0">
                <a:effectLst/>
                <a:latin typeface="Arial" panose="020B0604020202020204" pitchFamily="34" charset="0"/>
                <a:hlinkClick r:id="rId4" tooltip="Krimin kriisi 2014">
                  <a:extLst>
                    <a:ext uri="{A12FA001-AC4F-418D-AE19-62706E023703}">
                      <ahyp:hlinkClr xmlns:ahyp="http://schemas.microsoft.com/office/drawing/2018/hyperlinkcolor" val="tx"/>
                    </a:ext>
                  </a:extLst>
                </a:hlinkClick>
              </a:rPr>
              <a:t>sotilaalli-nen konflikti</a:t>
            </a:r>
            <a:r>
              <a:rPr lang="fi-FI" sz="1200" b="0" i="0" dirty="0">
                <a:effectLst/>
                <a:latin typeface="Arial" panose="020B0604020202020204" pitchFamily="34" charset="0"/>
              </a:rPr>
              <a:t> liittyen Ukrainan meneillään olevaan vallankumoukseen.</a:t>
            </a:r>
          </a:p>
          <a:p>
            <a:pPr marL="0" indent="0">
              <a:buNone/>
            </a:pPr>
            <a:r>
              <a:rPr lang="fi-FI" sz="1200" u="sng" dirty="0">
                <a:latin typeface="Arial" panose="020B0604020202020204" pitchFamily="34" charset="0"/>
              </a:rPr>
              <a:t>24.6</a:t>
            </a:r>
            <a:r>
              <a:rPr lang="fi-FI" sz="1200" b="0" i="0" dirty="0">
                <a:effectLst/>
                <a:latin typeface="Arial" panose="020B0604020202020204" pitchFamily="34" charset="0"/>
              </a:rPr>
              <a:t>– Presidentti </a:t>
            </a:r>
            <a:r>
              <a:rPr lang="fi-FI" sz="1200" b="0" i="0" u="none" strike="noStrike" dirty="0">
                <a:effectLst/>
                <a:latin typeface="Arial" panose="020B0604020202020204" pitchFamily="34" charset="0"/>
                <a:hlinkClick r:id="rId5" tooltip="Sauli Niinistö">
                  <a:extLst>
                    <a:ext uri="{A12FA001-AC4F-418D-AE19-62706E023703}">
                      <ahyp:hlinkClr xmlns:ahyp="http://schemas.microsoft.com/office/drawing/2018/hyperlinkcolor" val="tx"/>
                    </a:ext>
                  </a:extLst>
                </a:hlinkClick>
              </a:rPr>
              <a:t>Sauli Niinistö</a:t>
            </a:r>
            <a:r>
              <a:rPr lang="fi-FI" sz="1200" b="0" i="0" dirty="0">
                <a:effectLst/>
                <a:latin typeface="Arial" panose="020B0604020202020204" pitchFamily="34" charset="0"/>
              </a:rPr>
              <a:t> myönsi eron </a:t>
            </a:r>
            <a:r>
              <a:rPr lang="fi-FI" sz="1200" b="0" i="0" u="none" strike="noStrike" dirty="0">
                <a:effectLst/>
                <a:latin typeface="Arial" panose="020B0604020202020204" pitchFamily="34" charset="0"/>
                <a:hlinkClick r:id="rId6" tooltip="Jyrki Katainen">
                  <a:extLst>
                    <a:ext uri="{A12FA001-AC4F-418D-AE19-62706E023703}">
                      <ahyp:hlinkClr xmlns:ahyp="http://schemas.microsoft.com/office/drawing/2018/hyperlinkcolor" val="tx"/>
                    </a:ext>
                  </a:extLst>
                </a:hlinkClick>
              </a:rPr>
              <a:t>Jyrki Kataisen</a:t>
            </a:r>
            <a:r>
              <a:rPr lang="fi-FI" sz="1200" b="0" i="0" dirty="0">
                <a:effectLst/>
                <a:latin typeface="Arial" panose="020B0604020202020204" pitchFamily="34" charset="0"/>
              </a:rPr>
              <a:t> </a:t>
            </a:r>
            <a:r>
              <a:rPr lang="fi-FI" sz="1200" b="0" i="0" u="none" strike="noStrike" dirty="0">
                <a:effectLst/>
                <a:latin typeface="Arial" panose="020B0604020202020204" pitchFamily="34" charset="0"/>
                <a:hlinkClick r:id="rId7" tooltip="Kataisen hallitus">
                  <a:extLst>
                    <a:ext uri="{A12FA001-AC4F-418D-AE19-62706E023703}">
                      <ahyp:hlinkClr xmlns:ahyp="http://schemas.microsoft.com/office/drawing/2018/hyperlinkcolor" val="tx"/>
                    </a:ext>
                  </a:extLst>
                </a:hlinkClick>
              </a:rPr>
              <a:t>hallitukselle</a:t>
            </a:r>
            <a:r>
              <a:rPr lang="fi-FI" sz="1200" b="0" i="0" dirty="0">
                <a:effectLst/>
                <a:latin typeface="Arial" panose="020B0604020202020204" pitchFamily="34" charset="0"/>
              </a:rPr>
              <a:t> ja nimitti </a:t>
            </a:r>
            <a:r>
              <a:rPr lang="fi-FI" sz="1200" b="0" i="0" u="none" strike="noStrike" dirty="0">
                <a:effectLst/>
                <a:latin typeface="Arial" panose="020B0604020202020204" pitchFamily="34" charset="0"/>
                <a:hlinkClick r:id="rId8" tooltip="Alexander Stubb">
                  <a:extLst>
                    <a:ext uri="{A12FA001-AC4F-418D-AE19-62706E023703}">
                      <ahyp:hlinkClr xmlns:ahyp="http://schemas.microsoft.com/office/drawing/2018/hyperlinkcolor" val="tx"/>
                    </a:ext>
                  </a:extLst>
                </a:hlinkClick>
              </a:rPr>
              <a:t>Alexander Stubbin</a:t>
            </a:r>
            <a:r>
              <a:rPr lang="fi-FI" sz="1200" b="0" i="0" dirty="0">
                <a:effectLst/>
                <a:latin typeface="Arial" panose="020B0604020202020204" pitchFamily="34" charset="0"/>
              </a:rPr>
              <a:t> hallituksen.</a:t>
            </a:r>
          </a:p>
          <a:p>
            <a:pPr marL="0" indent="0">
              <a:buNone/>
            </a:pPr>
            <a:r>
              <a:rPr lang="fi-FI" sz="1200" u="sng" dirty="0">
                <a:latin typeface="Arial" panose="020B0604020202020204" pitchFamily="34" charset="0"/>
              </a:rPr>
              <a:t>17.7</a:t>
            </a:r>
            <a:r>
              <a:rPr lang="fi-FI" sz="1200" b="0" i="0" dirty="0">
                <a:effectLst/>
                <a:latin typeface="Arial" panose="020B0604020202020204" pitchFamily="34" charset="0"/>
              </a:rPr>
              <a:t> – Malaysia Airlinesin lento </a:t>
            </a:r>
            <a:r>
              <a:rPr lang="fi-FI" sz="1200" b="0" i="0" u="none" strike="noStrike" dirty="0">
                <a:effectLst/>
                <a:latin typeface="Arial" panose="020B0604020202020204" pitchFamily="34" charset="0"/>
                <a:hlinkClick r:id="rId9" tooltip="MH17">
                  <a:extLst>
                    <a:ext uri="{A12FA001-AC4F-418D-AE19-62706E023703}">
                      <ahyp:hlinkClr xmlns:ahyp="http://schemas.microsoft.com/office/drawing/2018/hyperlinkcolor" val="tx"/>
                    </a:ext>
                  </a:extLst>
                </a:hlinkClick>
              </a:rPr>
              <a:t>MH17</a:t>
            </a:r>
            <a:r>
              <a:rPr lang="fi-FI" sz="1200" b="0" i="0" dirty="0">
                <a:effectLst/>
                <a:latin typeface="Arial" panose="020B0604020202020204" pitchFamily="34" charset="0"/>
              </a:rPr>
              <a:t> ammuttiin alas Itä-Ukrainassa. Onnettomuudessa kuoli 298 ihmistä.</a:t>
            </a:r>
          </a:p>
          <a:p>
            <a:pPr marL="0" indent="0">
              <a:buNone/>
            </a:pPr>
            <a:endParaRPr lang="fi-FI" sz="1200" b="0" i="0" dirty="0">
              <a:effectLst/>
              <a:latin typeface="Arial" panose="020B0604020202020204" pitchFamily="34" charset="0"/>
            </a:endParaRPr>
          </a:p>
          <a:p>
            <a:endParaRPr lang="fi-FI" sz="1200" dirty="0">
              <a:latin typeface="Arial" panose="020B0604020202020204" pitchFamily="34" charset="0"/>
              <a:cs typeface="Arial" panose="020B0604020202020204" pitchFamily="34" charset="0"/>
            </a:endParaRPr>
          </a:p>
        </p:txBody>
      </p:sp>
      <p:sp>
        <p:nvSpPr>
          <p:cNvPr id="4" name="Sisällön paikkamerkki 3">
            <a:extLst>
              <a:ext uri="{FF2B5EF4-FFF2-40B4-BE49-F238E27FC236}">
                <a16:creationId xmlns:a16="http://schemas.microsoft.com/office/drawing/2014/main" id="{B0059263-3B9C-4C06-BDD8-2FA5FAE43A9B}"/>
              </a:ext>
            </a:extLst>
          </p:cNvPr>
          <p:cNvSpPr>
            <a:spLocks noGrp="1"/>
          </p:cNvSpPr>
          <p:nvPr>
            <p:ph sz="half" idx="2"/>
          </p:nvPr>
        </p:nvSpPr>
        <p:spPr>
          <a:xfrm>
            <a:off x="2597920" y="1258350"/>
            <a:ext cx="8755880" cy="4918614"/>
          </a:xfrm>
        </p:spPr>
        <p:txBody>
          <a:bodyPr/>
          <a:lstStyle/>
          <a:p>
            <a:pPr marL="0" indent="0">
              <a:buNone/>
            </a:pPr>
            <a:r>
              <a:rPr lang="fi-FI" sz="1800" dirty="0">
                <a:effectLst/>
                <a:latin typeface="Arial" panose="020B0604020202020204" pitchFamily="34" charset="0"/>
                <a:ea typeface="Times New Roman" panose="02020603050405020304" pitchFamily="18" charset="0"/>
                <a:cs typeface="Arial" panose="020B0604020202020204" pitchFamily="34" charset="0"/>
              </a:rPr>
              <a:t>Paikallisjärjestöllä on ollut edustukset </a:t>
            </a:r>
            <a:r>
              <a:rPr lang="fi-FI" sz="1800" dirty="0">
                <a:effectLst/>
                <a:latin typeface="Arial" panose="020B0604020202020204" pitchFamily="34" charset="0"/>
                <a:ea typeface="Times New Roman" panose="02020603050405020304" pitchFamily="18" charset="0"/>
                <a:cs typeface="Times New Roman" panose="02020603050405020304" pitchFamily="18" charset="0"/>
              </a:rPr>
              <a:t>SAK:n valtuustossa, SAK:n maakuntaryhmässä, Maakuntaryhmän työjaostossa, SAK:n aluekokouksissa, Työeläke Ilmarisen vakuutettujen neuvottelukunnassa,</a:t>
            </a:r>
            <a:r>
              <a:rPr lang="fi-FI"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fi-FI" sz="1800" dirty="0">
                <a:effectLst/>
                <a:latin typeface="Arial" panose="020B0604020202020204" pitchFamily="34" charset="0"/>
                <a:ea typeface="Times New Roman" panose="02020603050405020304" pitchFamily="18" charset="0"/>
                <a:cs typeface="Times New Roman" panose="02020603050405020304" pitchFamily="18" charset="0"/>
              </a:rPr>
              <a:t>Savonlinnan ammatillisen aikuiskoulutuskeskuksen johtokunnassa, Työvoimatoimikunnassa,</a:t>
            </a:r>
          </a:p>
          <a:p>
            <a:pPr marL="0" indent="0">
              <a:buNone/>
            </a:pPr>
            <a:r>
              <a:rPr lang="fi-FI" sz="1800" dirty="0">
                <a:effectLst/>
                <a:latin typeface="Arial" panose="020B0604020202020204" pitchFamily="34" charset="0"/>
                <a:ea typeface="Times New Roman" panose="02020603050405020304" pitchFamily="18" charset="0"/>
                <a:cs typeface="Times New Roman" panose="02020603050405020304" pitchFamily="18" charset="0"/>
              </a:rPr>
              <a:t>Savonlinnan ammatti-instituutin (SAMIn) sähköalojen neuvottelukunnassa, Noste-työryhmässä, Alueellisen Työvoimatoimiston työmarkkinatyöryhmässä ja Reimari työllisyysklusterin ohjausryhmässä</a:t>
            </a:r>
          </a:p>
          <a:p>
            <a:endParaRPr lang="fi-FI" dirty="0"/>
          </a:p>
        </p:txBody>
      </p:sp>
    </p:spTree>
    <p:extLst>
      <p:ext uri="{BB962C8B-B14F-4D97-AF65-F5344CB8AC3E}">
        <p14:creationId xmlns:p14="http://schemas.microsoft.com/office/powerpoint/2010/main" val="30568587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0EBA59E-1DB0-4478-9DBC-EDA6FD881782}"/>
              </a:ext>
            </a:extLst>
          </p:cNvPr>
          <p:cNvSpPr>
            <a:spLocks noGrp="1"/>
          </p:cNvSpPr>
          <p:nvPr>
            <p:ph type="title"/>
          </p:nvPr>
        </p:nvSpPr>
        <p:spPr>
          <a:xfrm>
            <a:off x="2597920" y="365125"/>
            <a:ext cx="8755880" cy="1119726"/>
          </a:xfrm>
        </p:spPr>
        <p:txBody>
          <a:bodyPr>
            <a:normAutofit fontScale="90000"/>
          </a:bodyPr>
          <a:lstStyle/>
          <a:p>
            <a:r>
              <a:rPr lang="fi-FI" sz="31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URHEILUTOIMINTA</a:t>
            </a:r>
            <a:br>
              <a:rPr lang="fi-FI" sz="4400" dirty="0">
                <a:effectLst/>
                <a:latin typeface="Calibri" panose="020F0502020204030204" pitchFamily="34" charset="0"/>
                <a:ea typeface="Calibri" panose="020F0502020204030204" pitchFamily="34" charset="0"/>
                <a:cs typeface="Times New Roman" panose="02020603050405020304" pitchFamily="18" charset="0"/>
              </a:rPr>
            </a:br>
            <a:endParaRPr lang="fi-FI" dirty="0"/>
          </a:p>
        </p:txBody>
      </p:sp>
      <p:sp>
        <p:nvSpPr>
          <p:cNvPr id="3" name="Sisällön paikkamerkki 2">
            <a:extLst>
              <a:ext uri="{FF2B5EF4-FFF2-40B4-BE49-F238E27FC236}">
                <a16:creationId xmlns:a16="http://schemas.microsoft.com/office/drawing/2014/main" id="{5BA8197F-7430-4359-B964-FBB33D29CCB1}"/>
              </a:ext>
            </a:extLst>
          </p:cNvPr>
          <p:cNvSpPr>
            <a:spLocks noGrp="1"/>
          </p:cNvSpPr>
          <p:nvPr>
            <p:ph sz="half" idx="1"/>
          </p:nvPr>
        </p:nvSpPr>
        <p:spPr>
          <a:xfrm>
            <a:off x="192947" y="365125"/>
            <a:ext cx="2310971" cy="5811838"/>
          </a:xfrm>
        </p:spPr>
        <p:txBody>
          <a:bodyPr>
            <a:normAutofit/>
          </a:bodyPr>
          <a:lstStyle/>
          <a:p>
            <a:pPr marL="0" indent="0">
              <a:buNone/>
            </a:pPr>
            <a:r>
              <a:rPr lang="fi-FI" sz="1200" dirty="0">
                <a:latin typeface="Arial" panose="020B0604020202020204" pitchFamily="34" charset="0"/>
                <a:cs typeface="Arial" panose="020B0604020202020204" pitchFamily="34" charset="0"/>
              </a:rPr>
              <a:t>2015</a:t>
            </a:r>
          </a:p>
          <a:p>
            <a:pPr marL="0" indent="0">
              <a:buNone/>
            </a:pPr>
            <a:r>
              <a:rPr lang="fi-FI" sz="1200" u="sng" dirty="0">
                <a:latin typeface="Arial" panose="020B0604020202020204" pitchFamily="34" charset="0"/>
              </a:rPr>
              <a:t>14.2.</a:t>
            </a:r>
            <a:r>
              <a:rPr lang="fi-FI" sz="1200" b="0" i="0" dirty="0">
                <a:effectLst/>
                <a:latin typeface="Arial" panose="020B0604020202020204" pitchFamily="34" charset="0"/>
              </a:rPr>
              <a:t> – </a:t>
            </a:r>
            <a:r>
              <a:rPr lang="fi-FI" sz="1200" b="0" i="0" u="none" strike="noStrike" dirty="0">
                <a:effectLst/>
                <a:latin typeface="Arial" panose="020B0604020202020204" pitchFamily="34" charset="0"/>
                <a:hlinkClick r:id="rId2" tooltip="Kööpenhaminan terrori-iskut 2015">
                  <a:extLst>
                    <a:ext uri="{A12FA001-AC4F-418D-AE19-62706E023703}">
                      <ahyp:hlinkClr xmlns:ahyp="http://schemas.microsoft.com/office/drawing/2018/hyperlinkcolor" val="tx"/>
                    </a:ext>
                  </a:extLst>
                </a:hlinkClick>
              </a:rPr>
              <a:t>Kööpenhaminan terrori-iskuissa</a:t>
            </a:r>
            <a:r>
              <a:rPr lang="fi-FI" sz="1200" b="0" i="0" dirty="0">
                <a:effectLst/>
                <a:latin typeface="Arial" panose="020B0604020202020204" pitchFamily="34" charset="0"/>
              </a:rPr>
              <a:t> kuoli kaksi ja haavoittui viisi ihmistä. Poliisi ampui myöhemmin tekijäksi epäillyn.</a:t>
            </a:r>
          </a:p>
          <a:p>
            <a:pPr marL="0" indent="0">
              <a:buNone/>
            </a:pPr>
            <a:r>
              <a:rPr lang="fi-FI" sz="1200" u="sng" dirty="0">
                <a:latin typeface="Arial" panose="020B0604020202020204" pitchFamily="34" charset="0"/>
              </a:rPr>
              <a:t>5.3</a:t>
            </a:r>
            <a:r>
              <a:rPr lang="fi-FI" sz="1200" b="0" i="0" dirty="0">
                <a:effectLst/>
                <a:latin typeface="Arial" panose="020B0604020202020204" pitchFamily="34" charset="0"/>
              </a:rPr>
              <a:t> – </a:t>
            </a:r>
            <a:r>
              <a:rPr lang="fi-FI" sz="1200" b="0" i="0" u="none" strike="noStrike" dirty="0">
                <a:effectLst/>
                <a:latin typeface="Arial" panose="020B0604020202020204" pitchFamily="34" charset="0"/>
                <a:hlinkClick r:id="rId3" tooltip="Sote-uudistus">
                  <a:extLst>
                    <a:ext uri="{A12FA001-AC4F-418D-AE19-62706E023703}">
                      <ahyp:hlinkClr xmlns:ahyp="http://schemas.microsoft.com/office/drawing/2018/hyperlinkcolor" val="tx"/>
                    </a:ext>
                  </a:extLst>
                </a:hlinkClick>
              </a:rPr>
              <a:t>Sote-uudistuksen</a:t>
            </a:r>
            <a:r>
              <a:rPr lang="fi-FI" sz="1200" b="0" i="0" dirty="0">
                <a:effectLst/>
                <a:latin typeface="Arial" panose="020B0604020202020204" pitchFamily="34" charset="0"/>
              </a:rPr>
              <a:t> käsittely eduskunnassa päättyi </a:t>
            </a:r>
            <a:r>
              <a:rPr lang="fi-FI" sz="1200" b="0" i="0" u="none" strike="noStrike" dirty="0">
                <a:effectLst/>
                <a:latin typeface="Arial" panose="020B0604020202020204" pitchFamily="34" charset="0"/>
                <a:hlinkClick r:id="rId4" tooltip="Perustuslakivaliokunta">
                  <a:extLst>
                    <a:ext uri="{A12FA001-AC4F-418D-AE19-62706E023703}">
                      <ahyp:hlinkClr xmlns:ahyp="http://schemas.microsoft.com/office/drawing/2018/hyperlinkcolor" val="tx"/>
                    </a:ext>
                  </a:extLst>
                </a:hlinkClick>
              </a:rPr>
              <a:t>perustuslakivaliokunnan</a:t>
            </a:r>
            <a:r>
              <a:rPr lang="fi-FI" sz="1200" b="0" i="0" dirty="0">
                <a:effectLst/>
                <a:latin typeface="Arial" panose="020B0604020202020204" pitchFamily="34" charset="0"/>
              </a:rPr>
              <a:t> lausuntoon, jonka mukaan uudistus oli perustuslain vastainen. Lakiesityksen hyväksyntä siirtyi seuraavalle vaalikaudelle</a:t>
            </a:r>
            <a:endParaRPr lang="fi-FI" sz="1200" dirty="0">
              <a:latin typeface="Arial" panose="020B0604020202020204" pitchFamily="34" charset="0"/>
              <a:cs typeface="Arial" panose="020B0604020202020204" pitchFamily="34" charset="0"/>
            </a:endParaRPr>
          </a:p>
        </p:txBody>
      </p:sp>
      <p:sp>
        <p:nvSpPr>
          <p:cNvPr id="4" name="Sisällön paikkamerkki 3">
            <a:extLst>
              <a:ext uri="{FF2B5EF4-FFF2-40B4-BE49-F238E27FC236}">
                <a16:creationId xmlns:a16="http://schemas.microsoft.com/office/drawing/2014/main" id="{B0059263-3B9C-4C06-BDD8-2FA5FAE43A9B}"/>
              </a:ext>
            </a:extLst>
          </p:cNvPr>
          <p:cNvSpPr>
            <a:spLocks noGrp="1"/>
          </p:cNvSpPr>
          <p:nvPr>
            <p:ph sz="half" idx="2"/>
          </p:nvPr>
        </p:nvSpPr>
        <p:spPr>
          <a:xfrm>
            <a:off x="2597920" y="1149292"/>
            <a:ext cx="8755880" cy="5027671"/>
          </a:xfrm>
        </p:spPr>
        <p:txBody>
          <a:bodyPr/>
          <a:lstStyle/>
          <a:p>
            <a:pPr marL="0" indent="0">
              <a:buNone/>
            </a:pPr>
            <a:r>
              <a:rPr lang="fi-FI" sz="1800" dirty="0">
                <a:effectLst/>
                <a:latin typeface="Arial" panose="020B0604020202020204" pitchFamily="34" charset="0"/>
                <a:ea typeface="Calibri" panose="020F0502020204030204" pitchFamily="34" charset="0"/>
                <a:cs typeface="Times New Roman" panose="02020603050405020304" pitchFamily="18" charset="0"/>
              </a:rPr>
              <a:t>Perinteisten pilkkikisojen lisäksi on ollut pesäpalloturnauksia ja sählykisoja.</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fi-FI" sz="1800" dirty="0">
                <a:effectLst/>
                <a:latin typeface="Arial" panose="020B0604020202020204" pitchFamily="34" charset="0"/>
                <a:ea typeface="Calibri" panose="020F0502020204030204" pitchFamily="34" charset="0"/>
                <a:cs typeface="Times New Roman" panose="02020603050405020304" pitchFamily="18" charset="0"/>
              </a:rPr>
              <a:t>Paikallisjärjestö on ollut yhteistyössä paikallisen jääkiekkojoukkueen SaPko:n kanssa. Pelin lisäksi olemme saaneet tutustua myös seuran muuhun toimintaa.</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i-FI" dirty="0"/>
          </a:p>
        </p:txBody>
      </p:sp>
      <p:pic>
        <p:nvPicPr>
          <p:cNvPr id="5" name="Kuva 4">
            <a:extLst>
              <a:ext uri="{FF2B5EF4-FFF2-40B4-BE49-F238E27FC236}">
                <a16:creationId xmlns:a16="http://schemas.microsoft.com/office/drawing/2014/main" id="{BB9F3DD9-FC14-458F-AF40-4479234C68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9443" y="2291527"/>
            <a:ext cx="4868726" cy="2743200"/>
          </a:xfrm>
          <a:prstGeom prst="rect">
            <a:avLst/>
          </a:prstGeom>
        </p:spPr>
      </p:pic>
      <p:sp>
        <p:nvSpPr>
          <p:cNvPr id="6" name="Tekstiruutu 5">
            <a:extLst>
              <a:ext uri="{FF2B5EF4-FFF2-40B4-BE49-F238E27FC236}">
                <a16:creationId xmlns:a16="http://schemas.microsoft.com/office/drawing/2014/main" id="{06862F53-1A10-4839-A738-67C56359F27B}"/>
              </a:ext>
            </a:extLst>
          </p:cNvPr>
          <p:cNvSpPr txBox="1"/>
          <p:nvPr/>
        </p:nvSpPr>
        <p:spPr>
          <a:xfrm>
            <a:off x="7835317" y="2525086"/>
            <a:ext cx="3171039" cy="461665"/>
          </a:xfrm>
          <a:prstGeom prst="rect">
            <a:avLst/>
          </a:prstGeom>
          <a:noFill/>
        </p:spPr>
        <p:txBody>
          <a:bodyPr wrap="square" rtlCol="0">
            <a:spAutoFit/>
          </a:bodyPr>
          <a:lstStyle/>
          <a:p>
            <a:r>
              <a:rPr lang="fi-FI" sz="1200" dirty="0">
                <a:latin typeface="Arial" panose="020B0604020202020204" pitchFamily="34" charset="0"/>
                <a:cs typeface="Arial" panose="020B0604020202020204" pitchFamily="34" charset="0"/>
              </a:rPr>
              <a:t>Juniori SaPko:n pelaajille luovutetaan stipendiä</a:t>
            </a:r>
          </a:p>
        </p:txBody>
      </p:sp>
    </p:spTree>
    <p:extLst>
      <p:ext uri="{BB962C8B-B14F-4D97-AF65-F5344CB8AC3E}">
        <p14:creationId xmlns:p14="http://schemas.microsoft.com/office/powerpoint/2010/main" val="21426194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0EBA59E-1DB0-4478-9DBC-EDA6FD881782}"/>
              </a:ext>
            </a:extLst>
          </p:cNvPr>
          <p:cNvSpPr>
            <a:spLocks noGrp="1"/>
          </p:cNvSpPr>
          <p:nvPr>
            <p:ph type="title"/>
          </p:nvPr>
        </p:nvSpPr>
        <p:spPr>
          <a:xfrm>
            <a:off x="2597920" y="365125"/>
            <a:ext cx="8886608" cy="1144893"/>
          </a:xfrm>
        </p:spPr>
        <p:txBody>
          <a:bodyPr>
            <a:normAutofit/>
          </a:bodyPr>
          <a:lstStyle/>
          <a:p>
            <a:r>
              <a:rPr lang="fi-FI" sz="31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TALOUS</a:t>
            </a:r>
            <a:br>
              <a:rPr lang="fi-FI" sz="4400" dirty="0">
                <a:effectLst/>
                <a:latin typeface="Calibri" panose="020F0502020204030204" pitchFamily="34" charset="0"/>
                <a:ea typeface="Calibri" panose="020F0502020204030204" pitchFamily="34" charset="0"/>
                <a:cs typeface="Times New Roman" panose="02020603050405020304" pitchFamily="18" charset="0"/>
              </a:rPr>
            </a:br>
            <a:endParaRPr lang="fi-FI" dirty="0"/>
          </a:p>
        </p:txBody>
      </p:sp>
      <p:sp>
        <p:nvSpPr>
          <p:cNvPr id="3" name="Sisällön paikkamerkki 2">
            <a:extLst>
              <a:ext uri="{FF2B5EF4-FFF2-40B4-BE49-F238E27FC236}">
                <a16:creationId xmlns:a16="http://schemas.microsoft.com/office/drawing/2014/main" id="{5BA8197F-7430-4359-B964-FBB33D29CCB1}"/>
              </a:ext>
            </a:extLst>
          </p:cNvPr>
          <p:cNvSpPr>
            <a:spLocks noGrp="1"/>
          </p:cNvSpPr>
          <p:nvPr>
            <p:ph sz="half" idx="1"/>
          </p:nvPr>
        </p:nvSpPr>
        <p:spPr>
          <a:xfrm>
            <a:off x="201336" y="365125"/>
            <a:ext cx="2302582" cy="5811838"/>
          </a:xfrm>
        </p:spPr>
        <p:txBody>
          <a:bodyPr>
            <a:normAutofit/>
          </a:bodyPr>
          <a:lstStyle/>
          <a:p>
            <a:pPr marL="0" indent="0">
              <a:buNone/>
            </a:pPr>
            <a:r>
              <a:rPr lang="fi-FI" sz="1200" u="sng" dirty="0">
                <a:latin typeface="Arial" panose="020B0604020202020204" pitchFamily="34" charset="0"/>
              </a:rPr>
              <a:t>19.4</a:t>
            </a:r>
            <a:r>
              <a:rPr lang="fi-FI" sz="1200" b="0" i="0" dirty="0">
                <a:effectLst/>
                <a:latin typeface="Arial" panose="020B0604020202020204" pitchFamily="34" charset="0"/>
              </a:rPr>
              <a:t> – Suomen </a:t>
            </a:r>
            <a:r>
              <a:rPr lang="fi-FI" sz="1200" b="0" i="0" u="none" strike="noStrike" dirty="0">
                <a:effectLst/>
                <a:latin typeface="Arial" panose="020B0604020202020204" pitchFamily="34" charset="0"/>
                <a:hlinkClick r:id="rId2" tooltip="Eduskuntavaalit 2015">
                  <a:extLst>
                    <a:ext uri="{A12FA001-AC4F-418D-AE19-62706E023703}">
                      <ahyp:hlinkClr xmlns:ahyp="http://schemas.microsoft.com/office/drawing/2018/hyperlinkcolor" val="tx"/>
                    </a:ext>
                  </a:extLst>
                </a:hlinkClick>
              </a:rPr>
              <a:t>37. eduskuntavaalit</a:t>
            </a:r>
            <a:r>
              <a:rPr lang="fi-FI" sz="1200" b="0" i="0" dirty="0">
                <a:effectLst/>
                <a:latin typeface="Arial" panose="020B0604020202020204" pitchFamily="34" charset="0"/>
              </a:rPr>
              <a:t>. Vaalien voittajat olivat </a:t>
            </a:r>
            <a:r>
              <a:rPr lang="fi-FI" sz="1200" b="0" i="0" u="none" strike="noStrike" dirty="0">
                <a:effectLst/>
                <a:latin typeface="Arial" panose="020B0604020202020204" pitchFamily="34" charset="0"/>
                <a:hlinkClick r:id="rId3" tooltip="Suomen Keskusta">
                  <a:extLst>
                    <a:ext uri="{A12FA001-AC4F-418D-AE19-62706E023703}">
                      <ahyp:hlinkClr xmlns:ahyp="http://schemas.microsoft.com/office/drawing/2018/hyperlinkcolor" val="tx"/>
                    </a:ext>
                  </a:extLst>
                </a:hlinkClick>
              </a:rPr>
              <a:t>Suomen Keskusta</a:t>
            </a:r>
            <a:r>
              <a:rPr lang="fi-FI" sz="1200" b="0" i="0" dirty="0">
                <a:effectLst/>
                <a:latin typeface="Arial" panose="020B0604020202020204" pitchFamily="34" charset="0"/>
              </a:rPr>
              <a:t> ja </a:t>
            </a:r>
            <a:r>
              <a:rPr lang="fi-FI" sz="1200" b="0" i="0" u="none" strike="noStrike" dirty="0">
                <a:effectLst/>
                <a:latin typeface="Arial" panose="020B0604020202020204" pitchFamily="34" charset="0"/>
                <a:hlinkClick r:id="rId4" tooltip="Vihreä liitto">
                  <a:extLst>
                    <a:ext uri="{A12FA001-AC4F-418D-AE19-62706E023703}">
                      <ahyp:hlinkClr xmlns:ahyp="http://schemas.microsoft.com/office/drawing/2018/hyperlinkcolor" val="tx"/>
                    </a:ext>
                  </a:extLst>
                </a:hlinkClick>
              </a:rPr>
              <a:t>Vihreä liitto</a:t>
            </a:r>
            <a:r>
              <a:rPr lang="fi-FI" sz="1200" b="0" i="0" dirty="0">
                <a:effectLst/>
                <a:latin typeface="Arial" panose="020B0604020202020204" pitchFamily="34" charset="0"/>
              </a:rPr>
              <a:t>, muiden puolueiden menetettyään paikkoja tai pitäen saman paikkaluvun </a:t>
            </a:r>
            <a:r>
              <a:rPr lang="fi-FI" sz="1200" b="0" i="0" u="none" strike="noStrike" dirty="0">
                <a:effectLst/>
                <a:latin typeface="Arial" panose="020B0604020202020204" pitchFamily="34" charset="0"/>
                <a:hlinkClick r:id="rId5" tooltip="Eduskuntavaalit 2011">
                  <a:extLst>
                    <a:ext uri="{A12FA001-AC4F-418D-AE19-62706E023703}">
                      <ahyp:hlinkClr xmlns:ahyp="http://schemas.microsoft.com/office/drawing/2018/hyperlinkcolor" val="tx"/>
                    </a:ext>
                  </a:extLst>
                </a:hlinkClick>
              </a:rPr>
              <a:t>edellisiin vaaleihin</a:t>
            </a:r>
            <a:r>
              <a:rPr lang="fi-FI" sz="1200" b="0" i="0" dirty="0">
                <a:effectLst/>
                <a:latin typeface="Arial" panose="020B0604020202020204" pitchFamily="34" charset="0"/>
              </a:rPr>
              <a:t> verrattuna. Toiseksi suurimmaksi puolueeksi nousi </a:t>
            </a:r>
            <a:r>
              <a:rPr lang="fi-FI" sz="1200" b="0" i="0" u="none" strike="noStrike" dirty="0">
                <a:effectLst/>
                <a:latin typeface="Arial" panose="020B0604020202020204" pitchFamily="34" charset="0"/>
                <a:hlinkClick r:id="rId6" tooltip="Perussuomalaiset">
                  <a:extLst>
                    <a:ext uri="{A12FA001-AC4F-418D-AE19-62706E023703}">
                      <ahyp:hlinkClr xmlns:ahyp="http://schemas.microsoft.com/office/drawing/2018/hyperlinkcolor" val="tx"/>
                    </a:ext>
                  </a:extLst>
                </a:hlinkClick>
              </a:rPr>
              <a:t>Perussuomalaiset</a:t>
            </a:r>
            <a:r>
              <a:rPr lang="fi-FI" sz="1200" b="0" i="0" dirty="0">
                <a:effectLst/>
                <a:latin typeface="Arial" panose="020B0604020202020204" pitchFamily="34" charset="0"/>
              </a:rPr>
              <a:t> ja kolmanneksi </a:t>
            </a:r>
            <a:r>
              <a:rPr lang="fi-FI" sz="1200" b="0" i="0" u="none" strike="noStrike" dirty="0">
                <a:effectLst/>
                <a:latin typeface="Arial" panose="020B0604020202020204" pitchFamily="34" charset="0"/>
                <a:hlinkClick r:id="rId7" tooltip="Kansallinen Kokoomus">
                  <a:extLst>
                    <a:ext uri="{A12FA001-AC4F-418D-AE19-62706E023703}">
                      <ahyp:hlinkClr xmlns:ahyp="http://schemas.microsoft.com/office/drawing/2018/hyperlinkcolor" val="tx"/>
                    </a:ext>
                  </a:extLst>
                </a:hlinkClick>
              </a:rPr>
              <a:t>Kansallinen Kokoomus</a:t>
            </a:r>
            <a:r>
              <a:rPr lang="fi-FI" sz="1200" b="0" i="0" dirty="0">
                <a:effectLst/>
                <a:latin typeface="Arial" panose="020B0604020202020204" pitchFamily="34" charset="0"/>
              </a:rPr>
              <a:t>. Vaalien suurimmat häviäjät olivat vasemmistopuolueet. </a:t>
            </a:r>
            <a:r>
              <a:rPr lang="fi-FI" sz="1200" b="0" i="0" u="none" strike="noStrike" dirty="0">
                <a:effectLst/>
                <a:latin typeface="Arial" panose="020B0604020202020204" pitchFamily="34" charset="0"/>
                <a:hlinkClick r:id="rId8" tooltip="Suomen Sosialidemokraattinen Puolue">
                  <a:extLst>
                    <a:ext uri="{A12FA001-AC4F-418D-AE19-62706E023703}">
                      <ahyp:hlinkClr xmlns:ahyp="http://schemas.microsoft.com/office/drawing/2018/hyperlinkcolor" val="tx"/>
                    </a:ext>
                  </a:extLst>
                </a:hlinkClick>
              </a:rPr>
              <a:t>SDP:n</a:t>
            </a:r>
            <a:r>
              <a:rPr lang="fi-FI" sz="1200" b="0" i="0" dirty="0">
                <a:effectLst/>
                <a:latin typeface="Arial" panose="020B0604020202020204" pitchFamily="34" charset="0"/>
              </a:rPr>
              <a:t> kannatus laski historiallisen pieneksi; 16,5 prosenttiin ja 34 edustajaan.</a:t>
            </a:r>
          </a:p>
          <a:p>
            <a:pPr marL="0" indent="0">
              <a:buNone/>
            </a:pPr>
            <a:r>
              <a:rPr lang="fi-FI" sz="1200" u="sng" dirty="0">
                <a:latin typeface="Arial" panose="020B0604020202020204" pitchFamily="34" charset="0"/>
              </a:rPr>
              <a:t>29.5</a:t>
            </a:r>
            <a:r>
              <a:rPr lang="fi-FI" sz="1200" b="0" i="0" dirty="0">
                <a:effectLst/>
                <a:latin typeface="Arial" panose="020B0604020202020204" pitchFamily="34" charset="0"/>
              </a:rPr>
              <a:t>– Presidentti </a:t>
            </a:r>
            <a:r>
              <a:rPr lang="fi-FI" sz="1200" b="0" i="0" u="none" strike="noStrike" dirty="0">
                <a:effectLst/>
                <a:latin typeface="Arial" panose="020B0604020202020204" pitchFamily="34" charset="0"/>
                <a:hlinkClick r:id="rId9" tooltip="Sauli Niinistö">
                  <a:extLst>
                    <a:ext uri="{A12FA001-AC4F-418D-AE19-62706E023703}">
                      <ahyp:hlinkClr xmlns:ahyp="http://schemas.microsoft.com/office/drawing/2018/hyperlinkcolor" val="tx"/>
                    </a:ext>
                  </a:extLst>
                </a:hlinkClick>
              </a:rPr>
              <a:t>Sauli Niinistö</a:t>
            </a:r>
            <a:r>
              <a:rPr lang="fi-FI" sz="1200" b="0" i="0" dirty="0">
                <a:effectLst/>
                <a:latin typeface="Arial" panose="020B0604020202020204" pitchFamily="34" charset="0"/>
              </a:rPr>
              <a:t> myönsi eron </a:t>
            </a:r>
            <a:r>
              <a:rPr lang="fi-FI" sz="1200" b="0" i="0" u="none" strike="noStrike" dirty="0">
                <a:effectLst/>
                <a:latin typeface="Arial" panose="020B0604020202020204" pitchFamily="34" charset="0"/>
                <a:hlinkClick r:id="rId10" tooltip="Stubbin hallitus">
                  <a:extLst>
                    <a:ext uri="{A12FA001-AC4F-418D-AE19-62706E023703}">
                      <ahyp:hlinkClr xmlns:ahyp="http://schemas.microsoft.com/office/drawing/2018/hyperlinkcolor" val="tx"/>
                    </a:ext>
                  </a:extLst>
                </a:hlinkClick>
              </a:rPr>
              <a:t>Stubbin hallitukselle</a:t>
            </a:r>
            <a:r>
              <a:rPr lang="fi-FI" sz="1200" b="0" i="0" dirty="0">
                <a:effectLst/>
                <a:latin typeface="Arial" panose="020B0604020202020204" pitchFamily="34" charset="0"/>
              </a:rPr>
              <a:t> ja nimitti Keskustan puheenjohtajan </a:t>
            </a:r>
            <a:r>
              <a:rPr lang="fi-FI" sz="1200" b="0" i="0" u="none" strike="noStrike" dirty="0">
                <a:effectLst/>
                <a:latin typeface="Arial" panose="020B0604020202020204" pitchFamily="34" charset="0"/>
                <a:hlinkClick r:id="rId11" tooltip="Juha Sipilä">
                  <a:extLst>
                    <a:ext uri="{A12FA001-AC4F-418D-AE19-62706E023703}">
                      <ahyp:hlinkClr xmlns:ahyp="http://schemas.microsoft.com/office/drawing/2018/hyperlinkcolor" val="tx"/>
                    </a:ext>
                  </a:extLst>
                </a:hlinkClick>
              </a:rPr>
              <a:t>Juha Sipilän</a:t>
            </a:r>
            <a:r>
              <a:rPr lang="fi-FI" sz="1200" b="0" i="0" dirty="0">
                <a:effectLst/>
                <a:latin typeface="Arial" panose="020B0604020202020204" pitchFamily="34" charset="0"/>
              </a:rPr>
              <a:t> kokoaman </a:t>
            </a:r>
            <a:r>
              <a:rPr lang="fi-FI" sz="1200" b="0" i="0" u="none" strike="noStrike" dirty="0">
                <a:effectLst/>
                <a:latin typeface="Arial" panose="020B0604020202020204" pitchFamily="34" charset="0"/>
                <a:hlinkClick r:id="rId12" tooltip="Sipilän hallitus">
                  <a:extLst>
                    <a:ext uri="{A12FA001-AC4F-418D-AE19-62706E023703}">
                      <ahyp:hlinkClr xmlns:ahyp="http://schemas.microsoft.com/office/drawing/2018/hyperlinkcolor" val="tx"/>
                    </a:ext>
                  </a:extLst>
                </a:hlinkClick>
              </a:rPr>
              <a:t>uuden hallituksen</a:t>
            </a:r>
            <a:endParaRPr lang="fi-FI" sz="1200" dirty="0">
              <a:latin typeface="Arial" panose="020B0604020202020204" pitchFamily="34" charset="0"/>
              <a:cs typeface="Arial" panose="020B0604020202020204" pitchFamily="34" charset="0"/>
            </a:endParaRPr>
          </a:p>
        </p:txBody>
      </p:sp>
      <p:sp>
        <p:nvSpPr>
          <p:cNvPr id="4" name="Sisällön paikkamerkki 3">
            <a:extLst>
              <a:ext uri="{FF2B5EF4-FFF2-40B4-BE49-F238E27FC236}">
                <a16:creationId xmlns:a16="http://schemas.microsoft.com/office/drawing/2014/main" id="{B0059263-3B9C-4C06-BDD8-2FA5FAE43A9B}"/>
              </a:ext>
            </a:extLst>
          </p:cNvPr>
          <p:cNvSpPr>
            <a:spLocks noGrp="1"/>
          </p:cNvSpPr>
          <p:nvPr>
            <p:ph sz="half" idx="2"/>
          </p:nvPr>
        </p:nvSpPr>
        <p:spPr>
          <a:xfrm>
            <a:off x="2597920" y="1199626"/>
            <a:ext cx="8755880" cy="4977337"/>
          </a:xfrm>
        </p:spPr>
        <p:txBody>
          <a:bodyPr/>
          <a:lstStyle/>
          <a:p>
            <a:pPr marL="0" indent="0">
              <a:buNone/>
            </a:pPr>
            <a:r>
              <a:rPr lang="fi-FI" sz="1800" dirty="0">
                <a:effectLst/>
                <a:latin typeface="Arial" panose="020B0604020202020204" pitchFamily="34" charset="0"/>
                <a:ea typeface="Calibri" panose="020F0502020204030204" pitchFamily="34" charset="0"/>
                <a:cs typeface="Times New Roman" panose="02020603050405020304" pitchFamily="18" charset="0"/>
              </a:rPr>
              <a:t>Paikallisjärjestön talous on ollut SAK:n kannustavan tuen, jäsenmaksujen ja vuosituhannen alussa myös Finlandia-bonuksen varassa. </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fi-FI" sz="1800" dirty="0">
                <a:effectLst/>
                <a:latin typeface="Arial" panose="020B0604020202020204" pitchFamily="34" charset="0"/>
                <a:ea typeface="Calibri" panose="020F0502020204030204" pitchFamily="34" charset="0"/>
                <a:cs typeface="Times New Roman" panose="02020603050405020304" pitchFamily="18" charset="0"/>
              </a:rPr>
              <a:t>Paikallisjärjestö sai avustusta Kuntayhtymältä seutukuntatyön järjestämiseen.</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fi-FI" sz="1800" dirty="0">
                <a:effectLst/>
                <a:latin typeface="Arial" panose="020B0604020202020204" pitchFamily="34" charset="0"/>
                <a:ea typeface="Calibri" panose="020F0502020204030204" pitchFamily="34" charset="0"/>
                <a:cs typeface="Times New Roman" panose="02020603050405020304" pitchFamily="18" charset="0"/>
              </a:rPr>
              <a:t>Suurin yksittäinen investointi on ollut paikallisjärjestölle ostettu kannettava tietokone.</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i-FI" dirty="0"/>
          </a:p>
        </p:txBody>
      </p:sp>
    </p:spTree>
    <p:extLst>
      <p:ext uri="{BB962C8B-B14F-4D97-AF65-F5344CB8AC3E}">
        <p14:creationId xmlns:p14="http://schemas.microsoft.com/office/powerpoint/2010/main" val="32707663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0EBA59E-1DB0-4478-9DBC-EDA6FD881782}"/>
              </a:ext>
            </a:extLst>
          </p:cNvPr>
          <p:cNvSpPr>
            <a:spLocks noGrp="1"/>
          </p:cNvSpPr>
          <p:nvPr>
            <p:ph type="title"/>
          </p:nvPr>
        </p:nvSpPr>
        <p:spPr>
          <a:xfrm>
            <a:off x="2597920" y="365125"/>
            <a:ext cx="8755879" cy="926780"/>
          </a:xfrm>
        </p:spPr>
        <p:txBody>
          <a:bodyPr>
            <a:normAutofit fontScale="90000"/>
          </a:bodyPr>
          <a:lstStyle/>
          <a:p>
            <a:br>
              <a:rPr lang="fi-FI" sz="44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br>
            <a:r>
              <a:rPr lang="fi-FI" sz="31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TYÖLLISTÄMINEN</a:t>
            </a:r>
            <a:br>
              <a:rPr lang="fi-FI" sz="4400" dirty="0">
                <a:effectLst/>
                <a:latin typeface="Calibri" panose="020F0502020204030204" pitchFamily="34" charset="0"/>
                <a:ea typeface="Calibri" panose="020F0502020204030204" pitchFamily="34" charset="0"/>
                <a:cs typeface="Times New Roman" panose="02020603050405020304" pitchFamily="18" charset="0"/>
              </a:rPr>
            </a:br>
            <a:endParaRPr lang="fi-FI" dirty="0"/>
          </a:p>
        </p:txBody>
      </p:sp>
      <p:sp>
        <p:nvSpPr>
          <p:cNvPr id="3" name="Sisällön paikkamerkki 2">
            <a:extLst>
              <a:ext uri="{FF2B5EF4-FFF2-40B4-BE49-F238E27FC236}">
                <a16:creationId xmlns:a16="http://schemas.microsoft.com/office/drawing/2014/main" id="{5BA8197F-7430-4359-B964-FBB33D29CCB1}"/>
              </a:ext>
            </a:extLst>
          </p:cNvPr>
          <p:cNvSpPr>
            <a:spLocks noGrp="1"/>
          </p:cNvSpPr>
          <p:nvPr>
            <p:ph sz="half" idx="1"/>
          </p:nvPr>
        </p:nvSpPr>
        <p:spPr>
          <a:xfrm>
            <a:off x="209725" y="365125"/>
            <a:ext cx="2294193" cy="5811838"/>
          </a:xfrm>
        </p:spPr>
        <p:txBody>
          <a:bodyPr>
            <a:normAutofit/>
          </a:bodyPr>
          <a:lstStyle/>
          <a:p>
            <a:pPr marL="0" indent="0">
              <a:buNone/>
            </a:pPr>
            <a:br>
              <a:rPr lang="fi-FI" sz="1000" b="0" i="0" dirty="0">
                <a:solidFill>
                  <a:srgbClr val="202122"/>
                </a:solidFill>
                <a:effectLst/>
                <a:latin typeface="Arial" panose="020B0604020202020204" pitchFamily="34" charset="0"/>
              </a:rPr>
            </a:br>
            <a:r>
              <a:rPr lang="fi-FI" sz="1200" b="0" i="0" dirty="0">
                <a:effectLst/>
                <a:latin typeface="Arial" panose="020B0604020202020204" pitchFamily="34" charset="0"/>
              </a:rPr>
              <a:t>1.7. – </a:t>
            </a:r>
            <a:r>
              <a:rPr lang="fi-FI" sz="1200" b="0" i="0" u="none" strike="noStrike" dirty="0">
                <a:effectLst/>
                <a:latin typeface="Arial" panose="020B0604020202020204" pitchFamily="34" charset="0"/>
                <a:hlinkClick r:id="rId2" tooltip="Suomen ajoneuvojen romutuspalkkio">
                  <a:extLst>
                    <a:ext uri="{A12FA001-AC4F-418D-AE19-62706E023703}">
                      <ahyp:hlinkClr xmlns:ahyp="http://schemas.microsoft.com/office/drawing/2018/hyperlinkcolor" val="tx"/>
                    </a:ext>
                  </a:extLst>
                </a:hlinkClick>
              </a:rPr>
              <a:t>Suomen ajoneuvojen romutuspalkkio</a:t>
            </a:r>
            <a:r>
              <a:rPr lang="fi-FI" sz="1200" b="0" i="0" dirty="0">
                <a:effectLst/>
                <a:latin typeface="Arial" panose="020B0604020202020204" pitchFamily="34" charset="0"/>
              </a:rPr>
              <a:t> otettiin kokeiluluonteisesti käyttöön puolen vuoden ajaksi. Palkkio maksettiin yli 10 vuoden ikäisestä autosta, jos sen vaihtoi uuteen vähäpäästöiseen autoon.</a:t>
            </a:r>
          </a:p>
          <a:p>
            <a:pPr marL="0" indent="0">
              <a:buNone/>
            </a:pPr>
            <a:r>
              <a:rPr lang="fi-FI" sz="1200" u="sng" dirty="0">
                <a:latin typeface="Arial" panose="020B0604020202020204" pitchFamily="34" charset="0"/>
              </a:rPr>
              <a:t>1.8.</a:t>
            </a:r>
            <a:r>
              <a:rPr lang="fi-FI" sz="1200" b="0" i="0" dirty="0">
                <a:effectLst/>
                <a:latin typeface="Arial" panose="020B0604020202020204" pitchFamily="34" charset="0"/>
              </a:rPr>
              <a:t> – </a:t>
            </a:r>
            <a:r>
              <a:rPr lang="fi-FI" sz="1200" b="0" i="0" u="none" strike="noStrike" dirty="0">
                <a:effectLst/>
                <a:latin typeface="Arial" panose="020B0604020202020204" pitchFamily="34" charset="0"/>
                <a:hlinkClick r:id="rId3" tooltip="Kansallissosialismi">
                  <a:extLst>
                    <a:ext uri="{A12FA001-AC4F-418D-AE19-62706E023703}">
                      <ahyp:hlinkClr xmlns:ahyp="http://schemas.microsoft.com/office/drawing/2018/hyperlinkcolor" val="tx"/>
                    </a:ext>
                  </a:extLst>
                </a:hlinkClick>
              </a:rPr>
              <a:t>Kansallissosialistisen</a:t>
            </a:r>
            <a:r>
              <a:rPr lang="fi-FI" sz="1200" b="0" i="0" dirty="0">
                <a:effectLst/>
                <a:latin typeface="Arial" panose="020B0604020202020204" pitchFamily="34" charset="0"/>
              </a:rPr>
              <a:t> </a:t>
            </a:r>
            <a:r>
              <a:rPr lang="fi-FI" sz="1200" b="0" i="0" u="none" strike="noStrike" dirty="0">
                <a:effectLst/>
                <a:latin typeface="Arial" panose="020B0604020202020204" pitchFamily="34" charset="0"/>
                <a:hlinkClick r:id="rId4" tooltip="Suomen vastarintaliike">
                  <a:extLst>
                    <a:ext uri="{A12FA001-AC4F-418D-AE19-62706E023703}">
                      <ahyp:hlinkClr xmlns:ahyp="http://schemas.microsoft.com/office/drawing/2018/hyperlinkcolor" val="tx"/>
                    </a:ext>
                  </a:extLst>
                </a:hlinkClick>
              </a:rPr>
              <a:t>Suomen Vastarintaliikkeen</a:t>
            </a:r>
            <a:r>
              <a:rPr lang="fi-FI" sz="1200" b="0" i="0" dirty="0">
                <a:effectLst/>
                <a:latin typeface="Arial" panose="020B0604020202020204" pitchFamily="34" charset="0"/>
              </a:rPr>
              <a:t> mellakoitsijat pahoinpitelivät ihmisiä </a:t>
            </a:r>
            <a:r>
              <a:rPr lang="fi-FI" sz="1200" b="0" i="0" u="none" strike="noStrike" dirty="0">
                <a:effectLst/>
                <a:latin typeface="Arial" panose="020B0604020202020204" pitchFamily="34" charset="0"/>
                <a:hlinkClick r:id="rId5" tooltip="Jyväskylä">
                  <a:extLst>
                    <a:ext uri="{A12FA001-AC4F-418D-AE19-62706E023703}">
                      <ahyp:hlinkClr xmlns:ahyp="http://schemas.microsoft.com/office/drawing/2018/hyperlinkcolor" val="tx"/>
                    </a:ext>
                  </a:extLst>
                </a:hlinkClick>
              </a:rPr>
              <a:t>Jyväskylän</a:t>
            </a:r>
            <a:r>
              <a:rPr lang="fi-FI" sz="1200" b="0" i="0" dirty="0">
                <a:effectLst/>
                <a:latin typeface="Arial" panose="020B0604020202020204" pitchFamily="34" charset="0"/>
              </a:rPr>
              <a:t> Sokokses-sa</a:t>
            </a:r>
          </a:p>
          <a:p>
            <a:pPr marL="0" indent="0">
              <a:buNone/>
            </a:pPr>
            <a:r>
              <a:rPr lang="fi-FI" sz="1200" dirty="0">
                <a:latin typeface="Arial" panose="020B0604020202020204" pitchFamily="34" charset="0"/>
              </a:rPr>
              <a:t>16.9</a:t>
            </a:r>
            <a:r>
              <a:rPr lang="fi-FI" sz="1200" b="0" i="0" dirty="0">
                <a:effectLst/>
                <a:latin typeface="Arial" panose="020B0604020202020204" pitchFamily="34" charset="0"/>
              </a:rPr>
              <a:t>– Yleisradio lähetti televisiossa pääministeri </a:t>
            </a:r>
            <a:r>
              <a:rPr lang="fi-FI" sz="1200" b="0" i="0" u="none" strike="noStrike" dirty="0">
                <a:effectLst/>
                <a:latin typeface="Arial" panose="020B0604020202020204" pitchFamily="34" charset="0"/>
                <a:hlinkClick r:id="rId6" tooltip="Juha Sipilä">
                  <a:extLst>
                    <a:ext uri="{A12FA001-AC4F-418D-AE19-62706E023703}">
                      <ahyp:hlinkClr xmlns:ahyp="http://schemas.microsoft.com/office/drawing/2018/hyperlinkcolor" val="tx"/>
                    </a:ext>
                  </a:extLst>
                </a:hlinkClick>
              </a:rPr>
              <a:t>Juha Sipilän</a:t>
            </a:r>
            <a:r>
              <a:rPr lang="fi-FI" sz="1200" b="0" i="0" dirty="0">
                <a:effectLst/>
                <a:latin typeface="Arial" panose="020B0604020202020204" pitchFamily="34" charset="0"/>
              </a:rPr>
              <a:t> puheen, jossa hän käsitteli Suomen taloustilannetta ja pakolaistilannetta ja vetosi työmarkkinaosapuoliin, jotta nämä esittäisivät keinoja hallituksen kaavailemien toimien tilalle</a:t>
            </a:r>
          </a:p>
          <a:p>
            <a:pPr marL="0" indent="0">
              <a:buNone/>
            </a:pPr>
            <a:r>
              <a:rPr lang="fi-FI" sz="1200" u="sng" dirty="0">
                <a:latin typeface="Arial" panose="020B0604020202020204" pitchFamily="34" charset="0"/>
              </a:rPr>
              <a:t>12.12</a:t>
            </a:r>
            <a:r>
              <a:rPr lang="fi-FI" sz="1200" b="0" i="0" dirty="0">
                <a:effectLst/>
                <a:latin typeface="Arial" panose="020B0604020202020204" pitchFamily="34" charset="0"/>
              </a:rPr>
              <a:t> – </a:t>
            </a:r>
            <a:r>
              <a:rPr lang="fi-FI" sz="1200" b="0" i="0" u="none" strike="noStrike" dirty="0">
                <a:effectLst/>
                <a:latin typeface="Arial" panose="020B0604020202020204" pitchFamily="34" charset="0"/>
                <a:hlinkClick r:id="rId7" tooltip="Pariisin ilmastokokous 2015">
                  <a:extLst>
                    <a:ext uri="{A12FA001-AC4F-418D-AE19-62706E023703}">
                      <ahyp:hlinkClr xmlns:ahyp="http://schemas.microsoft.com/office/drawing/2018/hyperlinkcolor" val="tx"/>
                    </a:ext>
                  </a:extLst>
                </a:hlinkClick>
              </a:rPr>
              <a:t>Pariisin ilmastokokouksessa</a:t>
            </a:r>
            <a:r>
              <a:rPr lang="fi-FI" sz="1200" b="0" i="0" dirty="0">
                <a:effectLst/>
                <a:latin typeface="Arial" panose="020B0604020202020204" pitchFamily="34" charset="0"/>
              </a:rPr>
              <a:t> </a:t>
            </a:r>
            <a:r>
              <a:rPr lang="fi-FI" sz="1200" b="0" i="0" dirty="0" err="1">
                <a:effectLst/>
                <a:latin typeface="Arial" panose="020B0604020202020204" pitchFamily="34" charset="0"/>
              </a:rPr>
              <a:t>allekirjoi-tettiin</a:t>
            </a:r>
            <a:r>
              <a:rPr lang="fi-FI" sz="1200" b="0" i="0" dirty="0">
                <a:effectLst/>
                <a:latin typeface="Arial" panose="020B0604020202020204" pitchFamily="34" charset="0"/>
              </a:rPr>
              <a:t> sopimus, jossa pyritään rajoittamaan globaali lämpötilan nousu alle kahden asteen.</a:t>
            </a:r>
          </a:p>
          <a:p>
            <a:pPr marL="0" indent="0">
              <a:buNone/>
            </a:pPr>
            <a:endParaRPr lang="fi-FI" sz="1200" dirty="0">
              <a:latin typeface="Arial" panose="020B0604020202020204" pitchFamily="34" charset="0"/>
              <a:cs typeface="Arial" panose="020B0604020202020204" pitchFamily="34" charset="0"/>
            </a:endParaRPr>
          </a:p>
        </p:txBody>
      </p:sp>
      <p:sp>
        <p:nvSpPr>
          <p:cNvPr id="4" name="Sisällön paikkamerkki 3">
            <a:extLst>
              <a:ext uri="{FF2B5EF4-FFF2-40B4-BE49-F238E27FC236}">
                <a16:creationId xmlns:a16="http://schemas.microsoft.com/office/drawing/2014/main" id="{B0059263-3B9C-4C06-BDD8-2FA5FAE43A9B}"/>
              </a:ext>
            </a:extLst>
          </p:cNvPr>
          <p:cNvSpPr>
            <a:spLocks noGrp="1"/>
          </p:cNvSpPr>
          <p:nvPr>
            <p:ph sz="half" idx="2"/>
          </p:nvPr>
        </p:nvSpPr>
        <p:spPr>
          <a:xfrm>
            <a:off x="2597920" y="1652631"/>
            <a:ext cx="8755880" cy="4524332"/>
          </a:xfrm>
        </p:spPr>
        <p:txBody>
          <a:bodyPr/>
          <a:lstStyle/>
          <a:p>
            <a:pPr marL="0" indent="0">
              <a:buNone/>
            </a:pPr>
            <a:r>
              <a:rPr lang="fi-FI" sz="1800" dirty="0">
                <a:effectLst/>
                <a:latin typeface="Arial" panose="020B0604020202020204" pitchFamily="34" charset="0"/>
                <a:ea typeface="Calibri" panose="020F0502020204030204" pitchFamily="34" charset="0"/>
                <a:cs typeface="Times New Roman" panose="02020603050405020304" pitchFamily="18" charset="0"/>
              </a:rPr>
              <a:t>Paikallisjärjestö palkkasi yhdessä PAM:n hotelli- ja ravintola-alan osaston ja liikealan osaston kanssa yhteisen toimistotyöntekijän yhdistelmätuen avulla. Työntekijäksi valittiin Päivi Alanko.</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fi-FI" sz="1800" dirty="0">
                <a:effectLst/>
                <a:latin typeface="Arial" panose="020B0604020202020204" pitchFamily="34" charset="0"/>
                <a:ea typeface="Calibri" panose="020F0502020204030204" pitchFamily="34" charset="0"/>
                <a:cs typeface="Times New Roman" panose="02020603050405020304" pitchFamily="18" charset="0"/>
              </a:rPr>
              <a:t>Tiina Karhu palkattiin Päivi Alangon tilalle toimistotyöntekijäksi. Henkilön vaihto johtuu työllistämistuen määräytymisen säännöistä.</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fi-FI" sz="1800" dirty="0">
                <a:effectLst/>
                <a:latin typeface="Arial" panose="020B0604020202020204" pitchFamily="34" charset="0"/>
                <a:ea typeface="Times New Roman" panose="02020603050405020304" pitchFamily="18" charset="0"/>
                <a:cs typeface="Times New Roman" panose="02020603050405020304" pitchFamily="18" charset="0"/>
              </a:rPr>
              <a:t>Tiina Karhun työsuhde loppui syksyllä rahoituksen puutteeseen.</a:t>
            </a:r>
          </a:p>
          <a:p>
            <a:endParaRPr lang="fi-FI" dirty="0"/>
          </a:p>
        </p:txBody>
      </p:sp>
    </p:spTree>
    <p:extLst>
      <p:ext uri="{BB962C8B-B14F-4D97-AF65-F5344CB8AC3E}">
        <p14:creationId xmlns:p14="http://schemas.microsoft.com/office/powerpoint/2010/main" val="16984317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0EBA59E-1DB0-4478-9DBC-EDA6FD881782}"/>
              </a:ext>
            </a:extLst>
          </p:cNvPr>
          <p:cNvSpPr>
            <a:spLocks noGrp="1"/>
          </p:cNvSpPr>
          <p:nvPr>
            <p:ph type="title"/>
          </p:nvPr>
        </p:nvSpPr>
        <p:spPr>
          <a:xfrm>
            <a:off x="2597920" y="365125"/>
            <a:ext cx="8755879" cy="1044225"/>
          </a:xfrm>
        </p:spPr>
        <p:txBody>
          <a:bodyPr>
            <a:normAutofit fontScale="90000"/>
          </a:bodyPr>
          <a:lstStyle/>
          <a:p>
            <a:br>
              <a:rPr lang="fi-FI" sz="44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br>
            <a:r>
              <a:rPr lang="fi-FI" sz="31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MUISTAMISET</a:t>
            </a:r>
            <a:br>
              <a:rPr lang="fi-FI" sz="4400" dirty="0">
                <a:effectLst/>
                <a:latin typeface="Calibri" panose="020F0502020204030204" pitchFamily="34" charset="0"/>
                <a:ea typeface="Calibri" panose="020F0502020204030204" pitchFamily="34" charset="0"/>
                <a:cs typeface="Times New Roman" panose="02020603050405020304" pitchFamily="18" charset="0"/>
              </a:rPr>
            </a:br>
            <a:endParaRPr lang="fi-FI" dirty="0"/>
          </a:p>
        </p:txBody>
      </p:sp>
      <p:sp>
        <p:nvSpPr>
          <p:cNvPr id="3" name="Sisällön paikkamerkki 2">
            <a:extLst>
              <a:ext uri="{FF2B5EF4-FFF2-40B4-BE49-F238E27FC236}">
                <a16:creationId xmlns:a16="http://schemas.microsoft.com/office/drawing/2014/main" id="{5BA8197F-7430-4359-B964-FBB33D29CCB1}"/>
              </a:ext>
            </a:extLst>
          </p:cNvPr>
          <p:cNvSpPr>
            <a:spLocks noGrp="1"/>
          </p:cNvSpPr>
          <p:nvPr>
            <p:ph sz="half" idx="1"/>
          </p:nvPr>
        </p:nvSpPr>
        <p:spPr>
          <a:xfrm>
            <a:off x="226503" y="365125"/>
            <a:ext cx="2277415" cy="5811838"/>
          </a:xfrm>
        </p:spPr>
        <p:txBody>
          <a:bodyPr>
            <a:normAutofit/>
          </a:bodyPr>
          <a:lstStyle/>
          <a:p>
            <a:pPr marL="0" indent="0">
              <a:buNone/>
            </a:pPr>
            <a:r>
              <a:rPr lang="fi-FI" sz="1200" dirty="0">
                <a:latin typeface="Arial" panose="020B0604020202020204" pitchFamily="34" charset="0"/>
                <a:cs typeface="Arial" panose="020B0604020202020204" pitchFamily="34" charset="0"/>
              </a:rPr>
              <a:t>2016</a:t>
            </a:r>
          </a:p>
          <a:p>
            <a:pPr marL="0" indent="0">
              <a:buNone/>
            </a:pPr>
            <a:r>
              <a:rPr lang="fi-FI" sz="1200" b="0" i="0" dirty="0">
                <a:effectLst/>
                <a:latin typeface="Arial" panose="020B0604020202020204" pitchFamily="34" charset="0"/>
              </a:rPr>
              <a:t>1.1. – </a:t>
            </a:r>
            <a:r>
              <a:rPr lang="fi-FI" sz="1200" b="0" i="0" u="none" strike="noStrike" dirty="0">
                <a:effectLst/>
                <a:latin typeface="Arial" panose="020B0604020202020204" pitchFamily="34" charset="0"/>
                <a:hlinkClick r:id="rId2" tooltip="Kauppojen aukioloajat">
                  <a:extLst>
                    <a:ext uri="{A12FA001-AC4F-418D-AE19-62706E023703}">
                      <ahyp:hlinkClr xmlns:ahyp="http://schemas.microsoft.com/office/drawing/2018/hyperlinkcolor" val="tx"/>
                    </a:ext>
                  </a:extLst>
                </a:hlinkClick>
              </a:rPr>
              <a:t>Kauppojen aukioloajat</a:t>
            </a:r>
            <a:r>
              <a:rPr lang="fi-FI" sz="1200" b="0" i="0" dirty="0">
                <a:effectLst/>
                <a:latin typeface="Arial" panose="020B0604020202020204" pitchFamily="34" charset="0"/>
              </a:rPr>
              <a:t> vapautuivat Suomessa.</a:t>
            </a:r>
          </a:p>
          <a:p>
            <a:pPr marL="0" indent="0">
              <a:buNone/>
            </a:pPr>
            <a:r>
              <a:rPr lang="fi-FI" sz="1200" u="sng" dirty="0">
                <a:latin typeface="Arial" panose="020B0604020202020204" pitchFamily="34" charset="0"/>
              </a:rPr>
              <a:t>10.6</a:t>
            </a:r>
            <a:r>
              <a:rPr lang="fi-FI" sz="1200" b="0" i="0" dirty="0">
                <a:effectLst/>
                <a:latin typeface="Arial" panose="020B0604020202020204" pitchFamily="34" charset="0"/>
              </a:rPr>
              <a:t> – </a:t>
            </a:r>
            <a:r>
              <a:rPr lang="fi-FI" sz="1200" b="0" i="0" u="none" strike="noStrike" dirty="0">
                <a:effectLst/>
                <a:latin typeface="Arial" panose="020B0604020202020204" pitchFamily="34" charset="0"/>
                <a:hlinkClick r:id="rId3" tooltip="Kilpailukykysopimus">
                  <a:extLst>
                    <a:ext uri="{A12FA001-AC4F-418D-AE19-62706E023703}">
                      <ahyp:hlinkClr xmlns:ahyp="http://schemas.microsoft.com/office/drawing/2018/hyperlinkcolor" val="tx"/>
                    </a:ext>
                  </a:extLst>
                </a:hlinkClick>
              </a:rPr>
              <a:t>Kilpailukykysopimus</a:t>
            </a:r>
            <a:r>
              <a:rPr lang="fi-FI" sz="1200" b="0" i="0" dirty="0">
                <a:effectLst/>
                <a:latin typeface="Arial" panose="020B0604020202020204" pitchFamily="34" charset="0"/>
              </a:rPr>
              <a:t> (kiky-sopimus) saatiin solmituksi Suomen työmarkkinajärjestöjen kesken. Sen avulla pyrittiin parantamaan talouden kilpailukykyä ja työllisyyttä. Sopimus sisälsi väliaikaista palkkatason jäädyttämistä, työajan pidentämistä, lomarahojen leikkauksia ja työnantajamaksujen vähentämistä.</a:t>
            </a:r>
          </a:p>
          <a:p>
            <a:pPr marL="0" indent="0">
              <a:buNone/>
            </a:pPr>
            <a:r>
              <a:rPr lang="fi-FI" sz="1200" u="sng" dirty="0">
                <a:latin typeface="Arial" panose="020B0604020202020204" pitchFamily="34" charset="0"/>
              </a:rPr>
              <a:t>2.9</a:t>
            </a:r>
            <a:r>
              <a:rPr lang="fi-FI" sz="1200" b="0" i="0" dirty="0">
                <a:effectLst/>
                <a:latin typeface="Arial" panose="020B0604020202020204" pitchFamily="34" charset="0"/>
              </a:rPr>
              <a:t> – Intiassa järjestettiin maailmanhistorian laajin </a:t>
            </a:r>
            <a:r>
              <a:rPr lang="fi-FI" sz="1200" b="0" i="0" u="none" strike="noStrike" dirty="0">
                <a:effectLst/>
                <a:latin typeface="Arial" panose="020B0604020202020204" pitchFamily="34" charset="0"/>
                <a:hlinkClick r:id="rId4" tooltip="Intian yleislakko (2016)">
                  <a:extLst>
                    <a:ext uri="{A12FA001-AC4F-418D-AE19-62706E023703}">
                      <ahyp:hlinkClr xmlns:ahyp="http://schemas.microsoft.com/office/drawing/2018/hyperlinkcolor" val="tx"/>
                    </a:ext>
                  </a:extLst>
                </a:hlinkClick>
              </a:rPr>
              <a:t>yleislakko</a:t>
            </a:r>
            <a:r>
              <a:rPr lang="fi-FI" sz="1200" b="0" i="0" dirty="0">
                <a:effectLst/>
                <a:latin typeface="Arial" panose="020B0604020202020204" pitchFamily="34" charset="0"/>
              </a:rPr>
              <a:t>.</a:t>
            </a:r>
          </a:p>
          <a:p>
            <a:endParaRPr lang="fi-FI" sz="1200" dirty="0">
              <a:latin typeface="Arial" panose="020B0604020202020204" pitchFamily="34" charset="0"/>
              <a:cs typeface="Arial" panose="020B0604020202020204" pitchFamily="34" charset="0"/>
            </a:endParaRPr>
          </a:p>
        </p:txBody>
      </p:sp>
      <p:sp>
        <p:nvSpPr>
          <p:cNvPr id="4" name="Sisällön paikkamerkki 3">
            <a:extLst>
              <a:ext uri="{FF2B5EF4-FFF2-40B4-BE49-F238E27FC236}">
                <a16:creationId xmlns:a16="http://schemas.microsoft.com/office/drawing/2014/main" id="{B0059263-3B9C-4C06-BDD8-2FA5FAE43A9B}"/>
              </a:ext>
            </a:extLst>
          </p:cNvPr>
          <p:cNvSpPr>
            <a:spLocks noGrp="1"/>
          </p:cNvSpPr>
          <p:nvPr>
            <p:ph sz="half" idx="2"/>
          </p:nvPr>
        </p:nvSpPr>
        <p:spPr>
          <a:xfrm>
            <a:off x="2597920" y="1409350"/>
            <a:ext cx="8755880" cy="4767613"/>
          </a:xfrm>
        </p:spPr>
        <p:txBody>
          <a:bodyPr/>
          <a:lstStyle/>
          <a:p>
            <a:pPr marL="0" indent="0">
              <a:buNone/>
            </a:pPr>
            <a:r>
              <a:rPr lang="fi-FI" sz="1800" dirty="0">
                <a:effectLst/>
                <a:latin typeface="Arial" panose="020B0604020202020204" pitchFamily="34" charset="0"/>
                <a:ea typeface="Calibri" panose="020F0502020204030204" pitchFamily="34" charset="0"/>
                <a:cs typeface="Times New Roman" panose="02020603050405020304" pitchFamily="18" charset="0"/>
              </a:rPr>
              <a:t>Paikallisjärjestön edustajiston kokous pidettiin 20.3.2001. Kokouksessa toivotettiin Suomen Merimies-Unionin Saimaan osasto tervetulleeksi paikallisjärjestön jäseneksi. Tilaisuudessa luovutettiin ruusu ja SAK:n vuosilautanen Alve Koposelle kiitokseksi hänen 50-vuotisesta työstään SAK:laisen ay-liikkeen hyväksi.</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i-FI" dirty="0"/>
          </a:p>
        </p:txBody>
      </p:sp>
    </p:spTree>
    <p:extLst>
      <p:ext uri="{BB962C8B-B14F-4D97-AF65-F5344CB8AC3E}">
        <p14:creationId xmlns:p14="http://schemas.microsoft.com/office/powerpoint/2010/main" val="29667294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0EBA59E-1DB0-4478-9DBC-EDA6FD881782}"/>
              </a:ext>
            </a:extLst>
          </p:cNvPr>
          <p:cNvSpPr>
            <a:spLocks noGrp="1"/>
          </p:cNvSpPr>
          <p:nvPr>
            <p:ph type="title"/>
          </p:nvPr>
        </p:nvSpPr>
        <p:spPr>
          <a:xfrm>
            <a:off x="2597920" y="365125"/>
            <a:ext cx="8755879" cy="1170060"/>
          </a:xfrm>
        </p:spPr>
        <p:txBody>
          <a:bodyPr>
            <a:normAutofit fontScale="90000"/>
          </a:bodyPr>
          <a:lstStyle/>
          <a:p>
            <a:br>
              <a:rPr lang="fi-FI" sz="44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br>
            <a:r>
              <a:rPr lang="fi-FI" sz="31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SEUTUKUNTATYÖRYHMÄ</a:t>
            </a:r>
            <a:br>
              <a:rPr lang="fi-FI" sz="4400" dirty="0">
                <a:effectLst/>
                <a:latin typeface="Calibri" panose="020F0502020204030204" pitchFamily="34" charset="0"/>
                <a:ea typeface="Calibri" panose="020F0502020204030204" pitchFamily="34" charset="0"/>
                <a:cs typeface="Times New Roman" panose="02020603050405020304" pitchFamily="18" charset="0"/>
              </a:rPr>
            </a:br>
            <a:endParaRPr lang="fi-FI" dirty="0"/>
          </a:p>
        </p:txBody>
      </p:sp>
      <p:sp>
        <p:nvSpPr>
          <p:cNvPr id="3" name="Sisällön paikkamerkki 2">
            <a:extLst>
              <a:ext uri="{FF2B5EF4-FFF2-40B4-BE49-F238E27FC236}">
                <a16:creationId xmlns:a16="http://schemas.microsoft.com/office/drawing/2014/main" id="{5BA8197F-7430-4359-B964-FBB33D29CCB1}"/>
              </a:ext>
            </a:extLst>
          </p:cNvPr>
          <p:cNvSpPr>
            <a:spLocks noGrp="1"/>
          </p:cNvSpPr>
          <p:nvPr>
            <p:ph sz="half" idx="1"/>
          </p:nvPr>
        </p:nvSpPr>
        <p:spPr>
          <a:xfrm>
            <a:off x="218113" y="365125"/>
            <a:ext cx="2379805" cy="5811838"/>
          </a:xfrm>
        </p:spPr>
        <p:txBody>
          <a:bodyPr>
            <a:normAutofit/>
          </a:bodyPr>
          <a:lstStyle/>
          <a:p>
            <a:pPr marL="0" indent="0">
              <a:buNone/>
            </a:pPr>
            <a:r>
              <a:rPr lang="fi-FI" sz="1200" u="sng" dirty="0">
                <a:latin typeface="Arial" panose="020B0604020202020204" pitchFamily="34" charset="0"/>
              </a:rPr>
              <a:t>4.9.</a:t>
            </a:r>
            <a:r>
              <a:rPr lang="fi-FI" sz="1200" b="0" i="0" dirty="0">
                <a:effectLst/>
                <a:latin typeface="Arial" panose="020B0604020202020204" pitchFamily="34" charset="0"/>
              </a:rPr>
              <a:t> – </a:t>
            </a:r>
            <a:r>
              <a:rPr lang="fi-FI" sz="1200" b="0" i="0" u="none" strike="noStrike" dirty="0">
                <a:effectLst/>
                <a:latin typeface="Arial" panose="020B0604020202020204" pitchFamily="34" charset="0"/>
                <a:hlinkClick r:id="rId2" tooltip="Äiti Teresa">
                  <a:extLst>
                    <a:ext uri="{A12FA001-AC4F-418D-AE19-62706E023703}">
                      <ahyp:hlinkClr xmlns:ahyp="http://schemas.microsoft.com/office/drawing/2018/hyperlinkcolor" val="tx"/>
                    </a:ext>
                  </a:extLst>
                </a:hlinkClick>
              </a:rPr>
              <a:t>Äiti Teresa</a:t>
            </a:r>
            <a:r>
              <a:rPr lang="fi-FI" sz="1200" b="0" i="0" dirty="0">
                <a:effectLst/>
                <a:latin typeface="Arial" panose="020B0604020202020204" pitchFamily="34" charset="0"/>
              </a:rPr>
              <a:t> julistettiin </a:t>
            </a:r>
            <a:r>
              <a:rPr lang="fi-FI" sz="1200" b="0" i="0" u="none" strike="noStrike" dirty="0">
                <a:effectLst/>
                <a:latin typeface="Arial" panose="020B0604020202020204" pitchFamily="34" charset="0"/>
                <a:hlinkClick r:id="rId3" tooltip="Pyhimys">
                  <a:extLst>
                    <a:ext uri="{A12FA001-AC4F-418D-AE19-62706E023703}">
                      <ahyp:hlinkClr xmlns:ahyp="http://schemas.microsoft.com/office/drawing/2018/hyperlinkcolor" val="tx"/>
                    </a:ext>
                  </a:extLst>
                </a:hlinkClick>
              </a:rPr>
              <a:t>pyhimykseksi</a:t>
            </a:r>
            <a:r>
              <a:rPr lang="fi-FI" sz="1200" b="0" i="0" dirty="0">
                <a:effectLst/>
                <a:latin typeface="Arial" panose="020B0604020202020204" pitchFamily="34" charset="0"/>
              </a:rPr>
              <a:t>.</a:t>
            </a:r>
          </a:p>
          <a:p>
            <a:pPr marL="0" indent="0">
              <a:buNone/>
            </a:pPr>
            <a:r>
              <a:rPr lang="fi-FI" sz="1200" u="sng" dirty="0">
                <a:latin typeface="Arial" panose="020B0604020202020204" pitchFamily="34" charset="0"/>
              </a:rPr>
              <a:t>8.11.</a:t>
            </a:r>
            <a:r>
              <a:rPr lang="fi-FI" sz="1200" b="0" i="0" dirty="0">
                <a:effectLst/>
                <a:latin typeface="Arial" panose="020B0604020202020204" pitchFamily="34" charset="0"/>
              </a:rPr>
              <a:t>– </a:t>
            </a:r>
            <a:r>
              <a:rPr lang="fi-FI" sz="1200" b="0" i="0" u="none" strike="noStrike" dirty="0">
                <a:effectLst/>
                <a:latin typeface="Arial" panose="020B0604020202020204" pitchFamily="34" charset="0"/>
                <a:hlinkClick r:id="rId4" tooltip="Donald Trump">
                  <a:extLst>
                    <a:ext uri="{A12FA001-AC4F-418D-AE19-62706E023703}">
                      <ahyp:hlinkClr xmlns:ahyp="http://schemas.microsoft.com/office/drawing/2018/hyperlinkcolor" val="tx"/>
                    </a:ext>
                  </a:extLst>
                </a:hlinkClick>
              </a:rPr>
              <a:t>Donald Trump</a:t>
            </a:r>
            <a:r>
              <a:rPr lang="fi-FI" sz="1200" b="0" i="0" dirty="0">
                <a:effectLst/>
                <a:latin typeface="Arial" panose="020B0604020202020204" pitchFamily="34" charset="0"/>
              </a:rPr>
              <a:t> valittiin presidentiksi </a:t>
            </a:r>
            <a:r>
              <a:rPr lang="fi-FI" sz="1200" b="0" i="0" u="none" strike="noStrike" dirty="0">
                <a:effectLst/>
                <a:latin typeface="Arial" panose="020B0604020202020204" pitchFamily="34" charset="0"/>
                <a:hlinkClick r:id="rId5" tooltip="Yhdysvaltain presidentinvaalit 2016">
                  <a:extLst>
                    <a:ext uri="{A12FA001-AC4F-418D-AE19-62706E023703}">
                      <ahyp:hlinkClr xmlns:ahyp="http://schemas.microsoft.com/office/drawing/2018/hyperlinkcolor" val="tx"/>
                    </a:ext>
                  </a:extLst>
                </a:hlinkClick>
              </a:rPr>
              <a:t>Yhdysvaltain presidentinvaalissa</a:t>
            </a:r>
            <a:r>
              <a:rPr lang="fi-FI" sz="1200" b="0" i="0" dirty="0">
                <a:effectLst/>
                <a:latin typeface="Arial" panose="020B0604020202020204" pitchFamily="34" charset="0"/>
              </a:rPr>
              <a:t>. Trumpin valinta ja </a:t>
            </a:r>
            <a:r>
              <a:rPr lang="fi-FI" sz="1200" b="0" i="0" u="none" strike="noStrike" dirty="0">
                <a:effectLst/>
                <a:latin typeface="Arial" panose="020B0604020202020204" pitchFamily="34" charset="0"/>
                <a:hlinkClick r:id="rId6" tooltip="Hillary Clinton">
                  <a:extLst>
                    <a:ext uri="{A12FA001-AC4F-418D-AE19-62706E023703}">
                      <ahyp:hlinkClr xmlns:ahyp="http://schemas.microsoft.com/office/drawing/2018/hyperlinkcolor" val="tx"/>
                    </a:ext>
                  </a:extLst>
                </a:hlinkClick>
              </a:rPr>
              <a:t>Hillary Clintonin</a:t>
            </a:r>
            <a:r>
              <a:rPr lang="fi-FI" sz="1200" b="0" i="0" dirty="0">
                <a:effectLst/>
                <a:latin typeface="Arial" panose="020B0604020202020204" pitchFamily="34" charset="0"/>
              </a:rPr>
              <a:t> tappio aiheutti useissa USA:n kaupungeissa monipäiväisiä mellakoinniksi yltyneitä mielenosoituksia.</a:t>
            </a:r>
            <a:r>
              <a:rPr lang="fi-FI" sz="1200" b="0" i="0" baseline="30000" dirty="0">
                <a:effectLst/>
                <a:latin typeface="Arial" panose="020B0604020202020204" pitchFamily="34" charset="0"/>
              </a:rPr>
              <a:t> </a:t>
            </a:r>
            <a:r>
              <a:rPr lang="fi-FI" sz="1200" b="0" i="0" dirty="0">
                <a:effectLst/>
                <a:latin typeface="Arial" panose="020B0604020202020204" pitchFamily="34" charset="0"/>
              </a:rPr>
              <a:t>Samaan aikaan presidentinvaalin kanssa pidettiin myös </a:t>
            </a:r>
            <a:r>
              <a:rPr lang="fi-FI" sz="1200" b="0" i="0" u="none" strike="noStrike" dirty="0">
                <a:effectLst/>
                <a:latin typeface="Arial" panose="020B0604020202020204" pitchFamily="34" charset="0"/>
                <a:hlinkClick r:id="rId7" tooltip="Yhdysvaltain edustajainhuoneen vaalit 2016">
                  <a:extLst>
                    <a:ext uri="{A12FA001-AC4F-418D-AE19-62706E023703}">
                      <ahyp:hlinkClr xmlns:ahyp="http://schemas.microsoft.com/office/drawing/2018/hyperlinkcolor" val="tx"/>
                    </a:ext>
                  </a:extLst>
                </a:hlinkClick>
              </a:rPr>
              <a:t>edustajainhuoneen vaalit</a:t>
            </a:r>
            <a:r>
              <a:rPr lang="fi-FI" sz="1200" b="0" i="0" dirty="0">
                <a:effectLst/>
                <a:latin typeface="Arial" panose="020B0604020202020204" pitchFamily="34" charset="0"/>
              </a:rPr>
              <a:t>.</a:t>
            </a:r>
          </a:p>
          <a:p>
            <a:pPr marL="0" indent="0">
              <a:buNone/>
            </a:pPr>
            <a:r>
              <a:rPr lang="fi-FI" sz="1200" u="sng" dirty="0">
                <a:latin typeface="Arial" panose="020B0604020202020204" pitchFamily="34" charset="0"/>
              </a:rPr>
              <a:t>3.12.</a:t>
            </a:r>
            <a:r>
              <a:rPr lang="fi-FI" sz="1200" b="0" i="0" dirty="0">
                <a:effectLst/>
                <a:latin typeface="Arial" panose="020B0604020202020204" pitchFamily="34" charset="0"/>
              </a:rPr>
              <a:t>– Kolme ihmistä sai surmansa </a:t>
            </a:r>
            <a:r>
              <a:rPr lang="fi-FI" sz="1200" b="0" i="0" u="none" strike="noStrike" dirty="0">
                <a:effectLst/>
                <a:latin typeface="Arial" panose="020B0604020202020204" pitchFamily="34" charset="0"/>
                <a:hlinkClick r:id="rId8" tooltip="Imatran ammuskelu">
                  <a:extLst>
                    <a:ext uri="{A12FA001-AC4F-418D-AE19-62706E023703}">
                      <ahyp:hlinkClr xmlns:ahyp="http://schemas.microsoft.com/office/drawing/2018/hyperlinkcolor" val="tx"/>
                    </a:ext>
                  </a:extLst>
                </a:hlinkClick>
              </a:rPr>
              <a:t>Imatralla tapahtuneessa ampumavälikohtauksessa</a:t>
            </a:r>
            <a:r>
              <a:rPr lang="fi-FI" sz="1200" b="0" i="0" dirty="0">
                <a:effectLst/>
                <a:latin typeface="Arial" panose="020B0604020202020204" pitchFamily="34" charset="0"/>
              </a:rPr>
              <a:t>.</a:t>
            </a:r>
          </a:p>
          <a:p>
            <a:pPr marL="0" indent="0">
              <a:buNone/>
            </a:pPr>
            <a:r>
              <a:rPr lang="fi-FI" sz="1200" u="sng" dirty="0">
                <a:latin typeface="Arial" panose="020B0604020202020204" pitchFamily="34" charset="0"/>
              </a:rPr>
              <a:t>29.12</a:t>
            </a:r>
            <a:r>
              <a:rPr lang="fi-FI" sz="1200" b="0" i="0" dirty="0">
                <a:effectLst/>
                <a:latin typeface="Arial" panose="020B0604020202020204" pitchFamily="34" charset="0"/>
              </a:rPr>
              <a:t> – </a:t>
            </a:r>
            <a:r>
              <a:rPr lang="fi-FI" sz="1200" b="0" i="0" u="none" strike="noStrike" dirty="0">
                <a:effectLst/>
                <a:latin typeface="Arial" panose="020B0604020202020204" pitchFamily="34" charset="0"/>
                <a:hlinkClick r:id="rId9" tooltip="Valtion kehitysyhtiö Vake">
                  <a:extLst>
                    <a:ext uri="{A12FA001-AC4F-418D-AE19-62706E023703}">
                      <ahyp:hlinkClr xmlns:ahyp="http://schemas.microsoft.com/office/drawing/2018/hyperlinkcolor" val="tx"/>
                    </a:ext>
                  </a:extLst>
                </a:hlinkClick>
              </a:rPr>
              <a:t>Valtion kehitysyhtiö Vake</a:t>
            </a:r>
            <a:r>
              <a:rPr lang="fi-FI" sz="1200" b="0" i="0" dirty="0">
                <a:effectLst/>
                <a:latin typeface="Arial" panose="020B0604020202020204" pitchFamily="34" charset="0"/>
              </a:rPr>
              <a:t> aloitti toimintansa, kun valtioneuvosto antoi yleisistunnossaan toimintaohjeen noudatettavaksi yhtiön omistajaohjauksessa ja toiminnassa.</a:t>
            </a:r>
            <a:endParaRPr lang="fi-FI" sz="1200" dirty="0">
              <a:latin typeface="Arial" panose="020B0604020202020204" pitchFamily="34" charset="0"/>
              <a:cs typeface="Arial" panose="020B0604020202020204" pitchFamily="34" charset="0"/>
            </a:endParaRPr>
          </a:p>
        </p:txBody>
      </p:sp>
      <p:sp>
        <p:nvSpPr>
          <p:cNvPr id="4" name="Sisällön paikkamerkki 3">
            <a:extLst>
              <a:ext uri="{FF2B5EF4-FFF2-40B4-BE49-F238E27FC236}">
                <a16:creationId xmlns:a16="http://schemas.microsoft.com/office/drawing/2014/main" id="{B0059263-3B9C-4C06-BDD8-2FA5FAE43A9B}"/>
              </a:ext>
            </a:extLst>
          </p:cNvPr>
          <p:cNvSpPr>
            <a:spLocks noGrp="1"/>
          </p:cNvSpPr>
          <p:nvPr>
            <p:ph sz="half" idx="2"/>
          </p:nvPr>
        </p:nvSpPr>
        <p:spPr>
          <a:xfrm>
            <a:off x="2597920" y="1241572"/>
            <a:ext cx="8755880" cy="4935392"/>
          </a:xfrm>
        </p:spPr>
        <p:txBody>
          <a:bodyPr>
            <a:normAutofit/>
          </a:bodyPr>
          <a:lstStyle/>
          <a:p>
            <a:pPr marL="0" indent="0">
              <a:buNone/>
            </a:pP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0">
              <a:buNone/>
            </a:pPr>
            <a:r>
              <a:rPr lang="fi-FI" sz="1800" b="1" dirty="0">
                <a:effectLst/>
                <a:latin typeface="Arial" panose="020B0604020202020204" pitchFamily="34" charset="0"/>
                <a:ea typeface="Calibri" panose="020F0502020204030204" pitchFamily="34" charset="0"/>
                <a:cs typeface="Times New Roman" panose="02020603050405020304" pitchFamily="18" charset="0"/>
              </a:rPr>
              <a:t>Vuonna 2002</a:t>
            </a:r>
            <a:r>
              <a:rPr lang="fi-FI" sz="1800" dirty="0">
                <a:effectLst/>
                <a:latin typeface="Arial" panose="020B0604020202020204" pitchFamily="34" charset="0"/>
                <a:ea typeface="Calibri" panose="020F0502020204030204" pitchFamily="34" charset="0"/>
                <a:cs typeface="Times New Roman" panose="02020603050405020304" pitchFamily="18" charset="0"/>
              </a:rPr>
              <a:t> käynnistetty seutukuntatyö jatkui vauhdikkaasti myös vuonna </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0">
              <a:buNone/>
            </a:pPr>
            <a:r>
              <a:rPr lang="fi-FI" sz="1800" dirty="0">
                <a:effectLst/>
                <a:latin typeface="Arial" panose="020B0604020202020204" pitchFamily="34" charset="0"/>
                <a:ea typeface="Calibri" panose="020F0502020204030204" pitchFamily="34" charset="0"/>
                <a:cs typeface="Times New Roman" panose="02020603050405020304" pitchFamily="18" charset="0"/>
              </a:rPr>
              <a:t>2003 Seutukuntatilaisuuksia järjestettiin toimintavuonna sekä Savonlinnassa, että ympäristökunnissa. Tilaisuuksiin kutsuttiin kulloisenkin kunnan päättäjiä ja virkamiehiä pitämään alustuksia ja keskustelemaan. Kaikkiin tilaisuuksiin osallistui Savonlinnan seudun paikallisjärjestön hallituksen jäseniä. Alustuksien jälkeen tilaisuuksissa keskusteltiin avoimesti kunkin kunnan asioista, erityiskysymyksistä ja kehittämissuunnitelmista. Seutukuntatyöryhmän tiedottaminen ammattijärjestöille hoidettiin osasto / yhdistys kirjeillä, lehti ilmoituksilla, sähköposti rinkiä hyödyntäen, Etelä- Savon radion kautta (menovinkit), Iskelmäradio(haastattelu) ja henkilökohtaisesti.</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0">
              <a:buNone/>
            </a:pPr>
            <a:r>
              <a:rPr lang="fi-FI" sz="1800" dirty="0">
                <a:effectLst/>
                <a:latin typeface="Arial" panose="020B0604020202020204" pitchFamily="34" charset="0"/>
                <a:ea typeface="Calibri" panose="020F0502020204030204" pitchFamily="34" charset="0"/>
                <a:cs typeface="Times New Roman" panose="02020603050405020304" pitchFamily="18" charset="0"/>
              </a:rPr>
              <a:t>Aluekeskusohjelman seutuyhteistyö -foorumissa 3.3. Savonlinnasalissa Aila Makkonen esitteli SAK:n Savonlinnan seudun paikallisjärjestön seutukuntatyötä laajalle kuulijajoukolle, sillä paikallisjärjestö haki seutukuntatyöhön rahoitusta aluekeskusohjelmasta. Tilaisuudesta sukeutui poliittinen vääntö erään puolueen paikalla olleiden edustajien esittäessä hakemuksen hylkäämistä. Loppujen lopuksi hakemus käsiteltiin Itä-Savon kuntayhtymässä ja haettu rahoitus saatiin aluekeskusohjelman projektirahoituksesta.</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i-FI" dirty="0"/>
          </a:p>
        </p:txBody>
      </p:sp>
    </p:spTree>
    <p:extLst>
      <p:ext uri="{BB962C8B-B14F-4D97-AF65-F5344CB8AC3E}">
        <p14:creationId xmlns:p14="http://schemas.microsoft.com/office/powerpoint/2010/main" val="11098804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0EBA59E-1DB0-4478-9DBC-EDA6FD881782}"/>
              </a:ext>
            </a:extLst>
          </p:cNvPr>
          <p:cNvSpPr>
            <a:spLocks noGrp="1"/>
          </p:cNvSpPr>
          <p:nvPr>
            <p:ph type="title"/>
          </p:nvPr>
        </p:nvSpPr>
        <p:spPr>
          <a:xfrm>
            <a:off x="2597920" y="365125"/>
            <a:ext cx="8755879" cy="767389"/>
          </a:xfrm>
        </p:spPr>
        <p:txBody>
          <a:bodyPr>
            <a:normAutofit fontScale="90000"/>
          </a:bodyPr>
          <a:lstStyle/>
          <a:p>
            <a:br>
              <a:rPr lang="fi-FI" sz="44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br>
            <a:r>
              <a:rPr lang="fi-FI" sz="31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MUUTA</a:t>
            </a:r>
            <a:br>
              <a:rPr lang="fi-FI" sz="4400" dirty="0">
                <a:effectLst/>
                <a:latin typeface="Arial" panose="020B0604020202020204" pitchFamily="34" charset="0"/>
                <a:ea typeface="Times New Roman" panose="02020603050405020304" pitchFamily="18" charset="0"/>
                <a:cs typeface="Times New Roman" panose="02020603050405020304" pitchFamily="18" charset="0"/>
              </a:rPr>
            </a:br>
            <a:endParaRPr lang="fi-FI" dirty="0"/>
          </a:p>
        </p:txBody>
      </p:sp>
      <p:sp>
        <p:nvSpPr>
          <p:cNvPr id="3" name="Sisällön paikkamerkki 2">
            <a:extLst>
              <a:ext uri="{FF2B5EF4-FFF2-40B4-BE49-F238E27FC236}">
                <a16:creationId xmlns:a16="http://schemas.microsoft.com/office/drawing/2014/main" id="{5BA8197F-7430-4359-B964-FBB33D29CCB1}"/>
              </a:ext>
            </a:extLst>
          </p:cNvPr>
          <p:cNvSpPr>
            <a:spLocks noGrp="1"/>
          </p:cNvSpPr>
          <p:nvPr>
            <p:ph sz="half" idx="1"/>
          </p:nvPr>
        </p:nvSpPr>
        <p:spPr>
          <a:xfrm>
            <a:off x="167780" y="365125"/>
            <a:ext cx="2336138" cy="5811838"/>
          </a:xfrm>
        </p:spPr>
        <p:txBody>
          <a:bodyPr>
            <a:normAutofit/>
          </a:bodyPr>
          <a:lstStyle/>
          <a:p>
            <a:pPr marL="0" indent="0">
              <a:buNone/>
            </a:pPr>
            <a:r>
              <a:rPr lang="fi-FI" sz="1200" dirty="0">
                <a:latin typeface="Arial" panose="020B0604020202020204" pitchFamily="34" charset="0"/>
                <a:cs typeface="Arial" panose="020B0604020202020204" pitchFamily="34" charset="0"/>
              </a:rPr>
              <a:t>2017</a:t>
            </a:r>
          </a:p>
          <a:p>
            <a:pPr marL="0" indent="0">
              <a:buNone/>
            </a:pPr>
            <a:r>
              <a:rPr lang="fi-FI" sz="1200" b="0" i="0" dirty="0">
                <a:effectLst/>
                <a:latin typeface="Arial" panose="020B0604020202020204" pitchFamily="34" charset="0"/>
              </a:rPr>
              <a:t>1.1. – </a:t>
            </a:r>
            <a:r>
              <a:rPr lang="fi-FI" sz="1200" b="0" i="0" u="none" strike="noStrike" dirty="0">
                <a:effectLst/>
                <a:latin typeface="Arial" panose="020B0604020202020204" pitchFamily="34" charset="0"/>
                <a:hlinkClick r:id="rId2" tooltip="Fintoto">
                  <a:extLst>
                    <a:ext uri="{A12FA001-AC4F-418D-AE19-62706E023703}">
                      <ahyp:hlinkClr xmlns:ahyp="http://schemas.microsoft.com/office/drawing/2018/hyperlinkcolor" val="tx"/>
                    </a:ext>
                  </a:extLst>
                </a:hlinkClick>
              </a:rPr>
              <a:t>Fintoto Oy</a:t>
            </a:r>
            <a:r>
              <a:rPr lang="fi-FI" sz="1200" b="0" i="0" dirty="0">
                <a:effectLst/>
                <a:latin typeface="Arial" panose="020B0604020202020204" pitchFamily="34" charset="0"/>
              </a:rPr>
              <a:t>, </a:t>
            </a:r>
            <a:r>
              <a:rPr lang="fi-FI" sz="1200" b="0" i="0" u="none" strike="noStrike" dirty="0">
                <a:effectLst/>
                <a:latin typeface="Arial" panose="020B0604020202020204" pitchFamily="34" charset="0"/>
                <a:hlinkClick r:id="rId3" tooltip="Raha-automaattiyhdistys">
                  <a:extLst>
                    <a:ext uri="{A12FA001-AC4F-418D-AE19-62706E023703}">
                      <ahyp:hlinkClr xmlns:ahyp="http://schemas.microsoft.com/office/drawing/2018/hyperlinkcolor" val="tx"/>
                    </a:ext>
                  </a:extLst>
                </a:hlinkClick>
              </a:rPr>
              <a:t>Raha-automaattiyhdistys</a:t>
            </a:r>
            <a:r>
              <a:rPr lang="fi-FI" sz="1200" b="0" i="0" dirty="0">
                <a:effectLst/>
                <a:latin typeface="Arial" panose="020B0604020202020204" pitchFamily="34" charset="0"/>
              </a:rPr>
              <a:t> (RAY) ja </a:t>
            </a:r>
            <a:r>
              <a:rPr lang="fi-FI" sz="1200" b="0" i="0" u="none" strike="noStrike" dirty="0">
                <a:effectLst/>
                <a:latin typeface="Arial" panose="020B0604020202020204" pitchFamily="34" charset="0"/>
                <a:hlinkClick r:id="rId4" tooltip="Veikkaus (entinen yritys)">
                  <a:extLst>
                    <a:ext uri="{A12FA001-AC4F-418D-AE19-62706E023703}">
                      <ahyp:hlinkClr xmlns:ahyp="http://schemas.microsoft.com/office/drawing/2018/hyperlinkcolor" val="tx"/>
                    </a:ext>
                  </a:extLst>
                </a:hlinkClick>
              </a:rPr>
              <a:t>Veikkaus Oy</a:t>
            </a:r>
            <a:r>
              <a:rPr lang="fi-FI" sz="1200" b="0" i="0" dirty="0">
                <a:effectLst/>
                <a:latin typeface="Arial" panose="020B0604020202020204" pitchFamily="34" charset="0"/>
              </a:rPr>
              <a:t> yhdistyivät uudeksi rahapeliyhtiöksi, </a:t>
            </a:r>
            <a:r>
              <a:rPr lang="fi-FI" sz="1200" b="0" i="0" u="none" strike="noStrike" dirty="0">
                <a:effectLst/>
                <a:latin typeface="Arial" panose="020B0604020202020204" pitchFamily="34" charset="0"/>
                <a:hlinkClick r:id="rId5" tooltip="Veikkaus">
                  <a:extLst>
                    <a:ext uri="{A12FA001-AC4F-418D-AE19-62706E023703}">
                      <ahyp:hlinkClr xmlns:ahyp="http://schemas.microsoft.com/office/drawing/2018/hyperlinkcolor" val="tx"/>
                    </a:ext>
                  </a:extLst>
                </a:hlinkClick>
              </a:rPr>
              <a:t>Veikkaus Oy:ksi</a:t>
            </a:r>
            <a:r>
              <a:rPr lang="fi-FI" sz="1200" b="0" i="0" dirty="0">
                <a:effectLst/>
                <a:latin typeface="Arial" panose="020B0604020202020204" pitchFamily="34" charset="0"/>
              </a:rPr>
              <a:t>.</a:t>
            </a:r>
          </a:p>
          <a:p>
            <a:pPr marL="0" indent="0">
              <a:buNone/>
            </a:pPr>
            <a:r>
              <a:rPr lang="fi-FI" sz="1200" b="0" i="0" dirty="0">
                <a:effectLst/>
                <a:latin typeface="Arial" panose="020B0604020202020204" pitchFamily="34" charset="0"/>
              </a:rPr>
              <a:t>1.1. – </a:t>
            </a:r>
            <a:r>
              <a:rPr lang="fi-FI" sz="1200" b="0" i="0" u="none" strike="noStrike" dirty="0">
                <a:effectLst/>
                <a:latin typeface="Arial" panose="020B0604020202020204" pitchFamily="34" charset="0"/>
                <a:hlinkClick r:id="rId6" tooltip="Sosiaali- ja terveysjärjestöjen avustuskeskus">
                  <a:extLst>
                    <a:ext uri="{A12FA001-AC4F-418D-AE19-62706E023703}">
                      <ahyp:hlinkClr xmlns:ahyp="http://schemas.microsoft.com/office/drawing/2018/hyperlinkcolor" val="tx"/>
                    </a:ext>
                  </a:extLst>
                </a:hlinkClick>
              </a:rPr>
              <a:t>Sosiaali- ja terveysjärjestöjen avustuskeskus</a:t>
            </a:r>
            <a:r>
              <a:rPr lang="fi-FI" sz="1200" b="0" i="0" dirty="0">
                <a:effectLst/>
                <a:latin typeface="Arial" panose="020B0604020202020204" pitchFamily="34" charset="0"/>
              </a:rPr>
              <a:t> (STEA) aloitti toimintansa</a:t>
            </a:r>
          </a:p>
          <a:p>
            <a:pPr marL="0" indent="0">
              <a:buNone/>
            </a:pPr>
            <a:r>
              <a:rPr lang="fi-FI" sz="1200" u="sng" dirty="0">
                <a:latin typeface="Arial" panose="020B0604020202020204" pitchFamily="34" charset="0"/>
              </a:rPr>
              <a:t>20.1.</a:t>
            </a:r>
            <a:r>
              <a:rPr lang="fi-FI" sz="1200" b="0" i="0" dirty="0">
                <a:effectLst/>
                <a:latin typeface="Arial" panose="020B0604020202020204" pitchFamily="34" charset="0"/>
              </a:rPr>
              <a:t>– </a:t>
            </a:r>
            <a:r>
              <a:rPr lang="fi-FI" sz="1200" b="0" i="0" u="none" strike="noStrike" dirty="0">
                <a:effectLst/>
                <a:latin typeface="Arial" panose="020B0604020202020204" pitchFamily="34" charset="0"/>
                <a:hlinkClick r:id="rId7" tooltip="Donald Trump">
                  <a:extLst>
                    <a:ext uri="{A12FA001-AC4F-418D-AE19-62706E023703}">
                      <ahyp:hlinkClr xmlns:ahyp="http://schemas.microsoft.com/office/drawing/2018/hyperlinkcolor" val="tx"/>
                    </a:ext>
                  </a:extLst>
                </a:hlinkClick>
              </a:rPr>
              <a:t>Donald Trump</a:t>
            </a:r>
            <a:r>
              <a:rPr lang="fi-FI" sz="1200" b="0" i="0" dirty="0">
                <a:effectLst/>
                <a:latin typeface="Arial" panose="020B0604020202020204" pitchFamily="34" charset="0"/>
              </a:rPr>
              <a:t> astui </a:t>
            </a:r>
            <a:r>
              <a:rPr lang="fi-FI" sz="1200" b="0" i="0" u="none" strike="noStrike" dirty="0">
                <a:effectLst/>
                <a:latin typeface="Arial" panose="020B0604020202020204" pitchFamily="34" charset="0"/>
                <a:hlinkClick r:id="rId8" tooltip="Yhdysvaltain presidentti">
                  <a:extLst>
                    <a:ext uri="{A12FA001-AC4F-418D-AE19-62706E023703}">
                      <ahyp:hlinkClr xmlns:ahyp="http://schemas.microsoft.com/office/drawing/2018/hyperlinkcolor" val="tx"/>
                    </a:ext>
                  </a:extLst>
                </a:hlinkClick>
              </a:rPr>
              <a:t>Yhdysvaltain presidentin</a:t>
            </a:r>
            <a:r>
              <a:rPr lang="fi-FI" sz="1200" b="0" i="0" dirty="0">
                <a:effectLst/>
                <a:latin typeface="Arial" panose="020B0604020202020204" pitchFamily="34" charset="0"/>
              </a:rPr>
              <a:t> virkaan </a:t>
            </a:r>
            <a:r>
              <a:rPr lang="fi-FI" sz="1200" b="0" i="0" u="none" strike="noStrike" dirty="0">
                <a:effectLst/>
                <a:latin typeface="Arial" panose="020B0604020202020204" pitchFamily="34" charset="0"/>
                <a:hlinkClick r:id="rId9" tooltip="Barack Obama">
                  <a:extLst>
                    <a:ext uri="{A12FA001-AC4F-418D-AE19-62706E023703}">
                      <ahyp:hlinkClr xmlns:ahyp="http://schemas.microsoft.com/office/drawing/2018/hyperlinkcolor" val="tx"/>
                    </a:ext>
                  </a:extLst>
                </a:hlinkClick>
              </a:rPr>
              <a:t>Barack Obaman</a:t>
            </a:r>
            <a:r>
              <a:rPr lang="fi-FI" sz="1200" b="0" i="0" dirty="0">
                <a:effectLst/>
                <a:latin typeface="Arial" panose="020B0604020202020204" pitchFamily="34" charset="0"/>
              </a:rPr>
              <a:t> tilalle.</a:t>
            </a:r>
          </a:p>
          <a:p>
            <a:pPr marL="0" indent="0">
              <a:buNone/>
            </a:pPr>
            <a:r>
              <a:rPr lang="fi-FI" sz="1200" u="sng" dirty="0">
                <a:latin typeface="Arial" panose="020B0604020202020204" pitchFamily="34" charset="0"/>
              </a:rPr>
              <a:t>25.4</a:t>
            </a:r>
            <a:r>
              <a:rPr lang="fi-FI" sz="1200" b="0" i="0" dirty="0">
                <a:effectLst/>
                <a:latin typeface="Arial" panose="020B0604020202020204" pitchFamily="34" charset="0"/>
              </a:rPr>
              <a:t> – </a:t>
            </a:r>
            <a:r>
              <a:rPr lang="fi-FI" sz="1200" b="0" i="0" u="none" strike="noStrike" dirty="0">
                <a:effectLst/>
                <a:latin typeface="Arial" panose="020B0604020202020204" pitchFamily="34" charset="0"/>
                <a:hlinkClick r:id="rId10" tooltip="Sipilän hallitus">
                  <a:extLst>
                    <a:ext uri="{A12FA001-AC4F-418D-AE19-62706E023703}">
                      <ahyp:hlinkClr xmlns:ahyp="http://schemas.microsoft.com/office/drawing/2018/hyperlinkcolor" val="tx"/>
                    </a:ext>
                  </a:extLst>
                </a:hlinkClick>
              </a:rPr>
              <a:t>Sipilän hallituksen</a:t>
            </a:r>
            <a:r>
              <a:rPr lang="fi-FI" sz="1200" b="0" i="0" dirty="0">
                <a:effectLst/>
                <a:latin typeface="Arial" panose="020B0604020202020204" pitchFamily="34" charset="0"/>
              </a:rPr>
              <a:t> puolivälin kehysriihessä hallitus päätti lisätä ministereiden määrää kolmella, kullekin hallituspuolueelle yksi ministerinpesti lisää. </a:t>
            </a:r>
            <a:r>
              <a:rPr lang="fi-FI" sz="1200" b="0" i="0" u="none" strike="noStrike" dirty="0">
                <a:effectLst/>
                <a:latin typeface="Arial" panose="020B0604020202020204" pitchFamily="34" charset="0"/>
                <a:hlinkClick r:id="rId11" tooltip="Antti Häkkänen">
                  <a:extLst>
                    <a:ext uri="{A12FA001-AC4F-418D-AE19-62706E023703}">
                      <ahyp:hlinkClr xmlns:ahyp="http://schemas.microsoft.com/office/drawing/2018/hyperlinkcolor" val="tx"/>
                    </a:ext>
                  </a:extLst>
                </a:hlinkClick>
              </a:rPr>
              <a:t>Antti Häkkänen</a:t>
            </a:r>
            <a:r>
              <a:rPr lang="fi-FI" sz="1200" b="0" i="0" dirty="0">
                <a:effectLst/>
                <a:latin typeface="Arial" panose="020B0604020202020204" pitchFamily="34" charset="0"/>
              </a:rPr>
              <a:t> (kok.) nimitettiin tulevaksi oikeusministeriksi, </a:t>
            </a:r>
            <a:r>
              <a:rPr lang="fi-FI" sz="1200" b="0" i="0" u="none" strike="noStrike" dirty="0">
                <a:effectLst/>
                <a:latin typeface="Arial" panose="020B0604020202020204" pitchFamily="34" charset="0"/>
                <a:hlinkClick r:id="rId12" tooltip="Jari Leppä">
                  <a:extLst>
                    <a:ext uri="{A12FA001-AC4F-418D-AE19-62706E023703}">
                      <ahyp:hlinkClr xmlns:ahyp="http://schemas.microsoft.com/office/drawing/2018/hyperlinkcolor" val="tx"/>
                    </a:ext>
                  </a:extLst>
                </a:hlinkClick>
              </a:rPr>
              <a:t>Jari Leppä</a:t>
            </a:r>
            <a:r>
              <a:rPr lang="fi-FI" sz="1200" b="0" i="0" dirty="0">
                <a:effectLst/>
                <a:latin typeface="Arial" panose="020B0604020202020204" pitchFamily="34" charset="0"/>
              </a:rPr>
              <a:t> (kesk.) maa- ja metsätalousministeriksi sekä </a:t>
            </a:r>
            <a:r>
              <a:rPr lang="fi-FI" sz="1200" b="0" i="0" u="none" strike="noStrike" dirty="0">
                <a:effectLst/>
                <a:latin typeface="Arial" panose="020B0604020202020204" pitchFamily="34" charset="0"/>
                <a:hlinkClick r:id="rId13" tooltip="Sampo Terho">
                  <a:extLst>
                    <a:ext uri="{A12FA001-AC4F-418D-AE19-62706E023703}">
                      <ahyp:hlinkClr xmlns:ahyp="http://schemas.microsoft.com/office/drawing/2018/hyperlinkcolor" val="tx"/>
                    </a:ext>
                  </a:extLst>
                </a:hlinkClick>
              </a:rPr>
              <a:t>Sampo Terho</a:t>
            </a:r>
            <a:r>
              <a:rPr lang="fi-FI" sz="1200" b="0" i="0" dirty="0">
                <a:effectLst/>
                <a:latin typeface="Arial" panose="020B0604020202020204" pitchFamily="34" charset="0"/>
              </a:rPr>
              <a:t> (ps.) kulttuuri- ja urheiluministeriksi.</a:t>
            </a:r>
          </a:p>
          <a:p>
            <a:endParaRPr lang="fi-FI" sz="1200" dirty="0">
              <a:latin typeface="Arial" panose="020B0604020202020204" pitchFamily="34" charset="0"/>
              <a:cs typeface="Arial" panose="020B0604020202020204" pitchFamily="34" charset="0"/>
            </a:endParaRPr>
          </a:p>
        </p:txBody>
      </p:sp>
      <p:sp>
        <p:nvSpPr>
          <p:cNvPr id="4" name="Sisällön paikkamerkki 3">
            <a:extLst>
              <a:ext uri="{FF2B5EF4-FFF2-40B4-BE49-F238E27FC236}">
                <a16:creationId xmlns:a16="http://schemas.microsoft.com/office/drawing/2014/main" id="{B0059263-3B9C-4C06-BDD8-2FA5FAE43A9B}"/>
              </a:ext>
            </a:extLst>
          </p:cNvPr>
          <p:cNvSpPr>
            <a:spLocks noGrp="1"/>
          </p:cNvSpPr>
          <p:nvPr>
            <p:ph sz="half" idx="2"/>
          </p:nvPr>
        </p:nvSpPr>
        <p:spPr>
          <a:xfrm>
            <a:off x="2597920" y="1132514"/>
            <a:ext cx="8755880" cy="5044449"/>
          </a:xfrm>
        </p:spPr>
        <p:txBody>
          <a:bodyPr>
            <a:normAutofit/>
          </a:bodyPr>
          <a:lstStyle/>
          <a:p>
            <a:pPr marL="0" indent="0">
              <a:buNone/>
            </a:pPr>
            <a:r>
              <a:rPr lang="fi-FI" sz="1800" b="1" dirty="0">
                <a:effectLst/>
                <a:latin typeface="Arial" panose="020B0604020202020204" pitchFamily="34" charset="0"/>
                <a:ea typeface="Calibri" panose="020F0502020204030204" pitchFamily="34" charset="0"/>
                <a:cs typeface="Times New Roman" panose="02020603050405020304" pitchFamily="18" charset="0"/>
              </a:rPr>
              <a:t>Vuonna 2000</a:t>
            </a:r>
            <a:r>
              <a:rPr lang="fi-FI" sz="1800" dirty="0">
                <a:effectLst/>
                <a:latin typeface="Arial" panose="020B0604020202020204" pitchFamily="34" charset="0"/>
                <a:ea typeface="Calibri" panose="020F0502020204030204" pitchFamily="34" charset="0"/>
                <a:cs typeface="Times New Roman" panose="02020603050405020304" pitchFamily="18" charset="0"/>
              </a:rPr>
              <a:t> Savonlinnassa oli työttömyysprosentti noin 20%. Tähän vaikutti muun muassa se, että Finnairin Savonlinnan tehdas oli päätetty lopettaa ja työntekijät oli irtisanottu. </a:t>
            </a:r>
          </a:p>
          <a:p>
            <a:pPr marL="0" indent="0">
              <a:buNone/>
            </a:pPr>
            <a:r>
              <a:rPr lang="fi-FI" sz="1800" b="1" dirty="0">
                <a:effectLst/>
                <a:latin typeface="Arial" panose="020B0604020202020204" pitchFamily="34" charset="0"/>
                <a:ea typeface="Calibri" panose="020F0502020204030204" pitchFamily="34" charset="0"/>
                <a:cs typeface="Times New Roman" panose="02020603050405020304" pitchFamily="18" charset="0"/>
              </a:rPr>
              <a:t>Suomeen syntyi</a:t>
            </a:r>
            <a:r>
              <a:rPr lang="fi-FI" sz="1800" dirty="0">
                <a:effectLst/>
                <a:latin typeface="Arial" panose="020B0604020202020204" pitchFamily="34" charset="0"/>
                <a:ea typeface="Calibri" panose="020F0502020204030204" pitchFamily="34" charset="0"/>
                <a:cs typeface="Times New Roman" panose="02020603050405020304" pitchFamily="18" charset="0"/>
              </a:rPr>
              <a:t> myös uusi suurliitto PAM, johon Savonlinnassa kuului noin 2000 jäsentä.</a:t>
            </a:r>
          </a:p>
          <a:p>
            <a:pPr marL="0" indent="0">
              <a:buNone/>
            </a:pPr>
            <a:r>
              <a:rPr lang="fi-FI" sz="1800" b="1" dirty="0">
                <a:effectLst/>
                <a:latin typeface="Arial" panose="020B0604020202020204" pitchFamily="34" charset="0"/>
                <a:ea typeface="Calibri" panose="020F0502020204030204" pitchFamily="34" charset="0"/>
                <a:cs typeface="Times New Roman" panose="02020603050405020304" pitchFamily="18" charset="0"/>
              </a:rPr>
              <a:t>2002 Vuosi</a:t>
            </a:r>
            <a:r>
              <a:rPr lang="fi-FI" sz="1800" dirty="0">
                <a:effectLst/>
                <a:latin typeface="Arial" panose="020B0604020202020204" pitchFamily="34" charset="0"/>
                <a:ea typeface="Calibri" panose="020F0502020204030204" pitchFamily="34" charset="0"/>
                <a:cs typeface="Times New Roman" panose="02020603050405020304" pitchFamily="18" charset="0"/>
              </a:rPr>
              <a:t> alkoi uuteen valuuttaan euroon siirtymisellä. Euro oli ollut jo tilivaluuttana vuoden 1999 alusta ja tuli näin myös käteisvaluutaksi.</a:t>
            </a:r>
          </a:p>
          <a:p>
            <a:pPr marL="0" indent="0">
              <a:buNone/>
            </a:pPr>
            <a:r>
              <a:rPr lang="fi-FI" sz="1800" b="1" dirty="0">
                <a:effectLst/>
                <a:latin typeface="Arial" panose="020B0604020202020204" pitchFamily="34" charset="0"/>
                <a:ea typeface="Calibri" panose="020F0502020204030204" pitchFamily="34" charset="0"/>
                <a:cs typeface="Times New Roman" panose="02020603050405020304" pitchFamily="18" charset="0"/>
              </a:rPr>
              <a:t>Tiedottamista </a:t>
            </a:r>
            <a:r>
              <a:rPr lang="fi-FI" sz="1800" dirty="0">
                <a:effectLst/>
                <a:latin typeface="Arial" panose="020B0604020202020204" pitchFamily="34" charset="0"/>
                <a:ea typeface="Calibri" panose="020F0502020204030204" pitchFamily="34" charset="0"/>
                <a:cs typeface="Times New Roman" panose="02020603050405020304" pitchFamily="18" charset="0"/>
              </a:rPr>
              <a:t>tehostettiin sähköpostilla ja internet- kotisivuilla. Nämä perinteisen lehti-ilmoittelun ja kirjeiden lisäksi. Yhteyksien kehittämiseksi hankittiin laajakaista internetyhteys yhdessä hotelli- ja ravintola-alan amm. osaston ja Sähkömiesten kanssa.</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fi-FI" sz="1800" b="1" dirty="0">
                <a:effectLst/>
                <a:latin typeface="Arial" panose="020B0604020202020204" pitchFamily="34" charset="0"/>
                <a:ea typeface="Times New Roman" panose="02020603050405020304" pitchFamily="18" charset="0"/>
                <a:cs typeface="Times New Roman" panose="02020603050405020304" pitchFamily="18" charset="0"/>
              </a:rPr>
              <a:t>2003 </a:t>
            </a:r>
            <a:r>
              <a:rPr lang="fi-FI" sz="1800" b="1" dirty="0">
                <a:effectLst/>
                <a:latin typeface="Arial" panose="020B0604020202020204" pitchFamily="34" charset="0"/>
                <a:ea typeface="Times New Roman" panose="02020603050405020304" pitchFamily="18" charset="0"/>
                <a:cs typeface="Arial" panose="020B0604020202020204" pitchFamily="34" charset="0"/>
              </a:rPr>
              <a:t>Yhteistyö</a:t>
            </a:r>
            <a:r>
              <a:rPr lang="fi-FI" sz="1800" dirty="0">
                <a:effectLst/>
                <a:latin typeface="Arial" panose="020B0604020202020204" pitchFamily="34" charset="0"/>
                <a:ea typeface="Times New Roman" panose="02020603050405020304" pitchFamily="18" charset="0"/>
                <a:cs typeface="Arial" panose="020B0604020202020204" pitchFamily="34" charset="0"/>
              </a:rPr>
              <a:t> SAK:n Etelä-Savon aluepalvelukeskuksen kanssa on ollut erittäin tiivistä ja monipuolista koko ajan. Aluepalvelukeskuksen tuki paikallisjärjestön toiminnalle on ollut keskeistä sekä asiantuntija-avun, että aineellisten resurssien osalta järjestötyön kuormittaessa yhä pienemmän toimijajoukon harteita paikallisella tasolla. </a:t>
            </a:r>
            <a:endParaRPr lang="fi-FI"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indent="0">
              <a:buNone/>
            </a:pPr>
            <a:r>
              <a:rPr lang="fi-FI" sz="1800" dirty="0">
                <a:effectLst/>
                <a:latin typeface="Arial" panose="020B0604020202020204" pitchFamily="34" charset="0"/>
                <a:ea typeface="Times New Roman" panose="02020603050405020304" pitchFamily="18" charset="0"/>
                <a:cs typeface="Arial" panose="020B0604020202020204" pitchFamily="34" charset="0"/>
              </a:rPr>
              <a:t>Taloudenhoidossa siirryttiin ATK-pohjaiseen kirjanpitoon.</a:t>
            </a:r>
            <a:endParaRPr lang="fi-FI"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fi-FI" dirty="0"/>
          </a:p>
        </p:txBody>
      </p:sp>
    </p:spTree>
    <p:extLst>
      <p:ext uri="{BB962C8B-B14F-4D97-AF65-F5344CB8AC3E}">
        <p14:creationId xmlns:p14="http://schemas.microsoft.com/office/powerpoint/2010/main" val="17042306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0EBA59E-1DB0-4478-9DBC-EDA6FD881782}"/>
              </a:ext>
            </a:extLst>
          </p:cNvPr>
          <p:cNvSpPr>
            <a:spLocks noGrp="1"/>
          </p:cNvSpPr>
          <p:nvPr>
            <p:ph type="title"/>
          </p:nvPr>
        </p:nvSpPr>
        <p:spPr>
          <a:xfrm>
            <a:off x="2597920" y="365125"/>
            <a:ext cx="8755879" cy="45719"/>
          </a:xfrm>
        </p:spPr>
        <p:txBody>
          <a:bodyPr>
            <a:normAutofit fontScale="90000"/>
          </a:bodyPr>
          <a:lstStyle/>
          <a:p>
            <a:endParaRPr lang="fi-FI" dirty="0"/>
          </a:p>
        </p:txBody>
      </p:sp>
      <p:sp>
        <p:nvSpPr>
          <p:cNvPr id="3" name="Sisällön paikkamerkki 2">
            <a:extLst>
              <a:ext uri="{FF2B5EF4-FFF2-40B4-BE49-F238E27FC236}">
                <a16:creationId xmlns:a16="http://schemas.microsoft.com/office/drawing/2014/main" id="{5BA8197F-7430-4359-B964-FBB33D29CCB1}"/>
              </a:ext>
            </a:extLst>
          </p:cNvPr>
          <p:cNvSpPr>
            <a:spLocks noGrp="1"/>
          </p:cNvSpPr>
          <p:nvPr>
            <p:ph sz="half" idx="1"/>
          </p:nvPr>
        </p:nvSpPr>
        <p:spPr>
          <a:xfrm>
            <a:off x="83890" y="365125"/>
            <a:ext cx="2420028" cy="5811838"/>
          </a:xfrm>
        </p:spPr>
        <p:txBody>
          <a:bodyPr>
            <a:normAutofit/>
          </a:bodyPr>
          <a:lstStyle/>
          <a:p>
            <a:pPr marL="0" indent="0">
              <a:buNone/>
            </a:pPr>
            <a:r>
              <a:rPr lang="fi-FI" sz="1200" u="sng" dirty="0">
                <a:latin typeface="Arial" panose="020B0604020202020204" pitchFamily="34" charset="0"/>
              </a:rPr>
              <a:t>12.5.</a:t>
            </a:r>
            <a:r>
              <a:rPr lang="fi-FI" sz="1200" b="0" i="0" dirty="0">
                <a:effectLst/>
                <a:latin typeface="Arial" panose="020B0604020202020204" pitchFamily="34" charset="0"/>
              </a:rPr>
              <a:t>– </a:t>
            </a:r>
            <a:r>
              <a:rPr lang="fi-FI" sz="1200" b="0" i="0" u="none" strike="noStrike" dirty="0">
                <a:effectLst/>
                <a:latin typeface="Arial" panose="020B0604020202020204" pitchFamily="34" charset="0"/>
                <a:hlinkClick r:id="rId2" tooltip="Suomi">
                  <a:extLst>
                    <a:ext uri="{A12FA001-AC4F-418D-AE19-62706E023703}">
                      <ahyp:hlinkClr xmlns:ahyp="http://schemas.microsoft.com/office/drawing/2018/hyperlinkcolor" val="tx"/>
                    </a:ext>
                  </a:extLst>
                </a:hlinkClick>
              </a:rPr>
              <a:t>Suomen</a:t>
            </a:r>
            <a:r>
              <a:rPr lang="fi-FI" sz="1200" b="0" i="0" dirty="0">
                <a:effectLst/>
                <a:latin typeface="Arial" panose="020B0604020202020204" pitchFamily="34" charset="0"/>
              </a:rPr>
              <a:t> tasavallan yhdeksäs presidentti </a:t>
            </a:r>
            <a:r>
              <a:rPr lang="fi-FI" sz="1200" b="0" i="0" u="none" strike="noStrike" dirty="0">
                <a:effectLst/>
                <a:latin typeface="Arial" panose="020B0604020202020204" pitchFamily="34" charset="0"/>
                <a:hlinkClick r:id="rId3" tooltip="Mauno Koivisto">
                  <a:extLst>
                    <a:ext uri="{A12FA001-AC4F-418D-AE19-62706E023703}">
                      <ahyp:hlinkClr xmlns:ahyp="http://schemas.microsoft.com/office/drawing/2018/hyperlinkcolor" val="tx"/>
                    </a:ext>
                  </a:extLst>
                </a:hlinkClick>
              </a:rPr>
              <a:t>Mauno Koivisto</a:t>
            </a:r>
            <a:r>
              <a:rPr lang="fi-FI" sz="1200" b="0" i="0" dirty="0">
                <a:effectLst/>
                <a:latin typeface="Arial" panose="020B0604020202020204" pitchFamily="34" charset="0"/>
              </a:rPr>
              <a:t> kuoli 93-vuotiaana.</a:t>
            </a:r>
          </a:p>
          <a:p>
            <a:pPr marL="0" indent="0">
              <a:buNone/>
            </a:pPr>
            <a:r>
              <a:rPr lang="fi-FI" sz="1200" u="sng" dirty="0">
                <a:latin typeface="Arial" panose="020B0604020202020204" pitchFamily="34" charset="0"/>
              </a:rPr>
              <a:t>12.6.</a:t>
            </a:r>
            <a:r>
              <a:rPr lang="fi-FI" sz="1200" b="0" i="0" dirty="0">
                <a:effectLst/>
                <a:latin typeface="Arial" panose="020B0604020202020204" pitchFamily="34" charset="0"/>
              </a:rPr>
              <a:t>– Pääministeri </a:t>
            </a:r>
            <a:r>
              <a:rPr lang="fi-FI" sz="1200" b="0" i="0" u="none" strike="noStrike" dirty="0">
                <a:effectLst/>
                <a:latin typeface="Arial" panose="020B0604020202020204" pitchFamily="34" charset="0"/>
                <a:hlinkClick r:id="rId4" tooltip="Juha Sipilä">
                  <a:extLst>
                    <a:ext uri="{A12FA001-AC4F-418D-AE19-62706E023703}">
                      <ahyp:hlinkClr xmlns:ahyp="http://schemas.microsoft.com/office/drawing/2018/hyperlinkcolor" val="tx"/>
                    </a:ext>
                  </a:extLst>
                </a:hlinkClick>
              </a:rPr>
              <a:t>Juha Sipilä</a:t>
            </a:r>
            <a:r>
              <a:rPr lang="fi-FI" sz="1200" b="0" i="0" dirty="0">
                <a:effectLst/>
                <a:latin typeface="Arial" panose="020B0604020202020204" pitchFamily="34" charset="0"/>
              </a:rPr>
              <a:t> ilmoitti aikovansa pyytää </a:t>
            </a:r>
            <a:r>
              <a:rPr lang="fi-FI" sz="1200" b="0" i="0" u="none" strike="noStrike" dirty="0">
                <a:effectLst/>
                <a:latin typeface="Arial" panose="020B0604020202020204" pitchFamily="34" charset="0"/>
                <a:hlinkClick r:id="rId5" tooltip="Sipilän hallitus">
                  <a:extLst>
                    <a:ext uri="{A12FA001-AC4F-418D-AE19-62706E023703}">
                      <ahyp:hlinkClr xmlns:ahyp="http://schemas.microsoft.com/office/drawing/2018/hyperlinkcolor" val="tx"/>
                    </a:ext>
                  </a:extLst>
                </a:hlinkClick>
              </a:rPr>
              <a:t>hallituksen</a:t>
            </a:r>
            <a:r>
              <a:rPr lang="fi-FI" sz="1200" b="0" i="0" dirty="0">
                <a:effectLst/>
                <a:latin typeface="Arial" panose="020B0604020202020204" pitchFamily="34" charset="0"/>
              </a:rPr>
              <a:t> eroa sen jälkeen kun </a:t>
            </a:r>
            <a:r>
              <a:rPr lang="fi-FI" sz="1200" b="0" i="0" u="none" strike="noStrike" dirty="0">
                <a:effectLst/>
                <a:latin typeface="Arial" panose="020B0604020202020204" pitchFamily="34" charset="0"/>
                <a:hlinkClick r:id="rId6" tooltip="Suomen Keskusta">
                  <a:extLst>
                    <a:ext uri="{A12FA001-AC4F-418D-AE19-62706E023703}">
                      <ahyp:hlinkClr xmlns:ahyp="http://schemas.microsoft.com/office/drawing/2018/hyperlinkcolor" val="tx"/>
                    </a:ext>
                  </a:extLst>
                </a:hlinkClick>
              </a:rPr>
              <a:t>Keskusta</a:t>
            </a:r>
            <a:r>
              <a:rPr lang="fi-FI" sz="1200" b="0" i="0" dirty="0">
                <a:effectLst/>
                <a:latin typeface="Arial" panose="020B0604020202020204" pitchFamily="34" charset="0"/>
              </a:rPr>
              <a:t> ja </a:t>
            </a:r>
            <a:r>
              <a:rPr lang="fi-FI" sz="1200" b="0" i="0" u="none" strike="noStrike" dirty="0">
                <a:effectLst/>
                <a:latin typeface="Arial" panose="020B0604020202020204" pitchFamily="34" charset="0"/>
                <a:hlinkClick r:id="rId7" tooltip="Kansallinen Kokoomus">
                  <a:extLst>
                    <a:ext uri="{A12FA001-AC4F-418D-AE19-62706E023703}">
                      <ahyp:hlinkClr xmlns:ahyp="http://schemas.microsoft.com/office/drawing/2018/hyperlinkcolor" val="tx"/>
                    </a:ext>
                  </a:extLst>
                </a:hlinkClick>
              </a:rPr>
              <a:t>Kokoomus</a:t>
            </a:r>
            <a:r>
              <a:rPr lang="fi-FI" sz="1200" b="0" i="0" dirty="0">
                <a:effectLst/>
                <a:latin typeface="Arial" panose="020B0604020202020204" pitchFamily="34" charset="0"/>
              </a:rPr>
              <a:t> ilmoittivat lopettavansa hallitusyhteistyön Halla-ahon Perussuomalaisten kanssa</a:t>
            </a:r>
          </a:p>
          <a:p>
            <a:pPr marL="0" indent="0">
              <a:buNone/>
            </a:pPr>
            <a:r>
              <a:rPr lang="fi-FI" sz="1200" u="sng" dirty="0">
                <a:latin typeface="Arial" panose="020B0604020202020204" pitchFamily="34" charset="0"/>
              </a:rPr>
              <a:t>13.6</a:t>
            </a:r>
            <a:r>
              <a:rPr lang="fi-FI" sz="1200" b="0" i="0" dirty="0">
                <a:effectLst/>
                <a:latin typeface="Arial" panose="020B0604020202020204" pitchFamily="34" charset="0"/>
              </a:rPr>
              <a:t>– </a:t>
            </a:r>
            <a:r>
              <a:rPr lang="fi-FI" sz="1200" b="0" i="0" u="none" strike="noStrike" dirty="0">
                <a:effectLst/>
                <a:latin typeface="Arial" panose="020B0604020202020204" pitchFamily="34" charset="0"/>
                <a:hlinkClick r:id="rId8" tooltip="Perussuomalaisten eduskuntaryhmä">
                  <a:extLst>
                    <a:ext uri="{A12FA001-AC4F-418D-AE19-62706E023703}">
                      <ahyp:hlinkClr xmlns:ahyp="http://schemas.microsoft.com/office/drawing/2018/hyperlinkcolor" val="tx"/>
                    </a:ext>
                  </a:extLst>
                </a:hlinkClick>
              </a:rPr>
              <a:t>Perussuomalaisten eduskuntaryhmästä</a:t>
            </a:r>
            <a:r>
              <a:rPr lang="fi-FI" sz="1200" b="0" i="0" dirty="0">
                <a:effectLst/>
                <a:latin typeface="Arial" panose="020B0604020202020204" pitchFamily="34" charset="0"/>
              </a:rPr>
              <a:t> erosi 22 kansanedustajaa, joista 20 muodosti uuden eduskuntaryhmän </a:t>
            </a:r>
            <a:r>
              <a:rPr lang="fi-FI" sz="1200" b="0" i="0" u="none" strike="noStrike" dirty="0">
                <a:effectLst/>
                <a:latin typeface="Arial" panose="020B0604020202020204" pitchFamily="34" charset="0"/>
                <a:hlinkClick r:id="rId9" tooltip="Uusi vaihtoehto">
                  <a:extLst>
                    <a:ext uri="{A12FA001-AC4F-418D-AE19-62706E023703}">
                      <ahyp:hlinkClr xmlns:ahyp="http://schemas.microsoft.com/office/drawing/2018/hyperlinkcolor" val="tx"/>
                    </a:ext>
                  </a:extLst>
                </a:hlinkClick>
              </a:rPr>
              <a:t>Uusi vaihtoehto</a:t>
            </a:r>
            <a:r>
              <a:rPr lang="fi-FI" sz="1200" b="0" i="0" dirty="0">
                <a:effectLst/>
                <a:latin typeface="Arial" panose="020B0604020202020204" pitchFamily="34" charset="0"/>
              </a:rPr>
              <a:t>. Pääministeri Sipilä ilmoitti ettei pyydäkään hallituksen eroa vaan jatkaa hallitusyhteistyötä Uuden vaihtoehdon kanssa.</a:t>
            </a:r>
          </a:p>
          <a:p>
            <a:pPr marL="0" indent="0">
              <a:buNone/>
            </a:pPr>
            <a:r>
              <a:rPr lang="fi-FI" sz="1200" b="0" i="0" dirty="0">
                <a:effectLst/>
                <a:latin typeface="Arial" panose="020B0604020202020204" pitchFamily="34" charset="0"/>
              </a:rPr>
              <a:t>15.11– Perussuomalaisista irtautunut </a:t>
            </a:r>
            <a:r>
              <a:rPr lang="fi-FI" sz="1200" b="0" i="0" u="none" strike="noStrike" dirty="0">
                <a:effectLst/>
                <a:latin typeface="Arial" panose="020B0604020202020204" pitchFamily="34" charset="0"/>
                <a:hlinkClick r:id="rId10" tooltip="Sininen tulevaisuus">
                  <a:extLst>
                    <a:ext uri="{A12FA001-AC4F-418D-AE19-62706E023703}">
                      <ahyp:hlinkClr xmlns:ahyp="http://schemas.microsoft.com/office/drawing/2018/hyperlinkcolor" val="tx"/>
                    </a:ext>
                  </a:extLst>
                </a:hlinkClick>
              </a:rPr>
              <a:t>Sininen tulevaisuus</a:t>
            </a:r>
            <a:r>
              <a:rPr lang="fi-FI" sz="1200" b="0" i="0" dirty="0">
                <a:effectLst/>
                <a:latin typeface="Arial" panose="020B0604020202020204" pitchFamily="34" charset="0"/>
              </a:rPr>
              <a:t> -puolue merkittiin </a:t>
            </a:r>
            <a:r>
              <a:rPr lang="fi-FI" sz="1200" b="0" i="0" u="none" strike="noStrike" dirty="0">
                <a:effectLst/>
                <a:latin typeface="Arial" panose="020B0604020202020204" pitchFamily="34" charset="0"/>
                <a:hlinkClick r:id="rId11" tooltip="Oikeusministeriö">
                  <a:extLst>
                    <a:ext uri="{A12FA001-AC4F-418D-AE19-62706E023703}">
                      <ahyp:hlinkClr xmlns:ahyp="http://schemas.microsoft.com/office/drawing/2018/hyperlinkcolor" val="tx"/>
                    </a:ext>
                  </a:extLst>
                </a:hlinkClick>
              </a:rPr>
              <a:t>oikeusministeriön</a:t>
            </a:r>
            <a:r>
              <a:rPr lang="fi-FI" sz="1200" b="0" i="0" dirty="0">
                <a:effectLst/>
                <a:latin typeface="Arial" panose="020B0604020202020204" pitchFamily="34" charset="0"/>
              </a:rPr>
              <a:t> </a:t>
            </a:r>
            <a:r>
              <a:rPr lang="fi-FI" sz="1200" b="0" i="0" u="none" strike="noStrike" dirty="0">
                <a:effectLst/>
                <a:latin typeface="Arial" panose="020B0604020202020204" pitchFamily="34" charset="0"/>
                <a:hlinkClick r:id="rId12" tooltip="Puoluerekisteri">
                  <a:extLst>
                    <a:ext uri="{A12FA001-AC4F-418D-AE19-62706E023703}">
                      <ahyp:hlinkClr xmlns:ahyp="http://schemas.microsoft.com/office/drawing/2018/hyperlinkcolor" val="tx"/>
                    </a:ext>
                  </a:extLst>
                </a:hlinkClick>
              </a:rPr>
              <a:t>puoluerekisteriin</a:t>
            </a:r>
            <a:r>
              <a:rPr lang="fi-FI" sz="1200" b="0" i="0" dirty="0">
                <a:effectLst/>
                <a:latin typeface="Arial" panose="020B0604020202020204" pitchFamily="34" charset="0"/>
              </a:rPr>
              <a:t> sen saatua kerätyksi vaaditut 5 000 </a:t>
            </a:r>
            <a:r>
              <a:rPr lang="fi-FI" sz="1200" b="0" i="0" u="none" strike="noStrike" dirty="0">
                <a:effectLst/>
                <a:latin typeface="Arial" panose="020B0604020202020204" pitchFamily="34" charset="0"/>
                <a:hlinkClick r:id="rId13" tooltip="Kannattajakortti">
                  <a:extLst>
                    <a:ext uri="{A12FA001-AC4F-418D-AE19-62706E023703}">
                      <ahyp:hlinkClr xmlns:ahyp="http://schemas.microsoft.com/office/drawing/2018/hyperlinkcolor" val="tx"/>
                    </a:ext>
                  </a:extLst>
                </a:hlinkClick>
              </a:rPr>
              <a:t>kannattajakorttia</a:t>
            </a:r>
            <a:r>
              <a:rPr lang="fi-FI" sz="1200" b="0" i="0" dirty="0">
                <a:effectLst/>
                <a:latin typeface="Arial" panose="020B0604020202020204" pitchFamily="34" charset="0"/>
              </a:rPr>
              <a:t>.</a:t>
            </a:r>
          </a:p>
          <a:p>
            <a:endParaRPr lang="fi-FI" sz="1000" b="0" i="0" dirty="0">
              <a:solidFill>
                <a:srgbClr val="202122"/>
              </a:solidFill>
              <a:effectLst/>
              <a:latin typeface="Arial" panose="020B0604020202020204" pitchFamily="34" charset="0"/>
            </a:endParaRPr>
          </a:p>
          <a:p>
            <a:endParaRPr lang="fi-FI" sz="1200" dirty="0">
              <a:latin typeface="Arial" panose="020B0604020202020204" pitchFamily="34" charset="0"/>
              <a:cs typeface="Arial" panose="020B0604020202020204" pitchFamily="34" charset="0"/>
            </a:endParaRPr>
          </a:p>
        </p:txBody>
      </p:sp>
      <p:sp>
        <p:nvSpPr>
          <p:cNvPr id="4" name="Sisällön paikkamerkki 3">
            <a:extLst>
              <a:ext uri="{FF2B5EF4-FFF2-40B4-BE49-F238E27FC236}">
                <a16:creationId xmlns:a16="http://schemas.microsoft.com/office/drawing/2014/main" id="{B0059263-3B9C-4C06-BDD8-2FA5FAE43A9B}"/>
              </a:ext>
            </a:extLst>
          </p:cNvPr>
          <p:cNvSpPr>
            <a:spLocks noGrp="1"/>
          </p:cNvSpPr>
          <p:nvPr>
            <p:ph sz="half" idx="2"/>
          </p:nvPr>
        </p:nvSpPr>
        <p:spPr>
          <a:xfrm>
            <a:off x="2597920" y="696286"/>
            <a:ext cx="8755880" cy="5480677"/>
          </a:xfrm>
        </p:spPr>
        <p:txBody>
          <a:bodyPr>
            <a:normAutofit/>
          </a:bodyPr>
          <a:lstStyle/>
          <a:p>
            <a:pPr marL="457200" indent="0">
              <a:buNone/>
            </a:pPr>
            <a:r>
              <a:rPr lang="fi-FI" sz="1800" b="1" dirty="0">
                <a:effectLst/>
                <a:latin typeface="Arial" panose="020B0604020202020204" pitchFamily="34" charset="0"/>
                <a:ea typeface="Calibri" panose="020F0502020204030204" pitchFamily="34" charset="0"/>
                <a:cs typeface="Arial" panose="020B0604020202020204" pitchFamily="34" charset="0"/>
              </a:rPr>
              <a:t>2004 Paikallisjärjestö </a:t>
            </a:r>
            <a:r>
              <a:rPr lang="fi-FI" sz="1800" dirty="0">
                <a:effectLst/>
                <a:latin typeface="Arial" panose="020B0604020202020204" pitchFamily="34" charset="0"/>
                <a:ea typeface="Calibri" panose="020F0502020204030204" pitchFamily="34" charset="0"/>
                <a:cs typeface="Arial" panose="020B0604020202020204" pitchFamily="34" charset="0"/>
              </a:rPr>
              <a:t>otti kantaa Laitaatsillan telakan lopettamispäätökseen.</a:t>
            </a:r>
          </a:p>
          <a:p>
            <a:pPr marL="457200" indent="0">
              <a:buNone/>
            </a:pPr>
            <a:r>
              <a:rPr lang="fi-FI" sz="1800" b="1" dirty="0">
                <a:effectLst/>
                <a:latin typeface="Arial" panose="020B0604020202020204" pitchFamily="34" charset="0"/>
                <a:ea typeface="Calibri" panose="020F0502020204030204" pitchFamily="34" charset="0"/>
                <a:cs typeface="Arial" panose="020B0604020202020204" pitchFamily="34" charset="0"/>
              </a:rPr>
              <a:t>2005 Laitaatsillan </a:t>
            </a:r>
            <a:r>
              <a:rPr lang="fi-FI" sz="1800" dirty="0">
                <a:effectLst/>
                <a:latin typeface="Arial" panose="020B0604020202020204" pitchFamily="34" charset="0"/>
                <a:ea typeface="Calibri" panose="020F0502020204030204" pitchFamily="34" charset="0"/>
                <a:cs typeface="Arial" panose="020B0604020202020204" pitchFamily="34" charset="0"/>
              </a:rPr>
              <a:t>lakkautetun telakan alueelle tullut lukuisia uusia yrityksiä.</a:t>
            </a:r>
          </a:p>
          <a:p>
            <a:pPr marL="457200" indent="0">
              <a:spcBef>
                <a:spcPts val="200"/>
              </a:spcBef>
              <a:buNone/>
            </a:pPr>
            <a:r>
              <a:rPr lang="fi-FI" sz="1800" b="1" dirty="0">
                <a:effectLst/>
                <a:latin typeface="Arial" panose="020B0604020202020204" pitchFamily="34" charset="0"/>
                <a:ea typeface="Times New Roman" panose="02020603050405020304" pitchFamily="18" charset="0"/>
                <a:cs typeface="Arial" panose="020B0604020202020204" pitchFamily="34" charset="0"/>
              </a:rPr>
              <a:t>2006 Paikallisjärjestön </a:t>
            </a:r>
            <a:r>
              <a:rPr lang="fi-FI" sz="1800" dirty="0">
                <a:effectLst/>
                <a:latin typeface="Arial" panose="020B0604020202020204" pitchFamily="34" charset="0"/>
                <a:ea typeface="Times New Roman" panose="02020603050405020304" pitchFamily="18" charset="0"/>
                <a:cs typeface="Arial" panose="020B0604020202020204" pitchFamily="34" charset="0"/>
              </a:rPr>
              <a:t>85-vuotisjuhla pidettiin 2.12.2006 Wanhalla Kasinolla. Juhlavieraille tervetuliaispuheen piti Paikallisjärjestön puheenjohtaja Ritva Suomalainen ja juhlapuheen SAK:n apulaisjohtaja Matti Viialainen. </a:t>
            </a:r>
          </a:p>
          <a:p>
            <a:pPr marL="457200" indent="0">
              <a:spcBef>
                <a:spcPts val="200"/>
              </a:spcBef>
              <a:buNone/>
            </a:pPr>
            <a:r>
              <a:rPr lang="fi-FI" sz="1800" dirty="0">
                <a:effectLst/>
                <a:latin typeface="Arial" panose="020B0604020202020204" pitchFamily="34" charset="0"/>
                <a:ea typeface="Times New Roman" panose="02020603050405020304" pitchFamily="18" charset="0"/>
                <a:cs typeface="Arial" panose="020B0604020202020204" pitchFamily="34" charset="0"/>
              </a:rPr>
              <a:t>SAK:n kultaiset ansiomerkit ojennettiin juhlassa Hannu Nykäselle ja Juha Bilundille ansioituneesta toiminnasta SAK: laisessa työssä. Ruusulla huomioimme ansiokkaasta työstä SAK: laisessa liikkeessä seuraavia henkilöitä: Tauno Kiuru, Arvo Landen, Aila Makkonen ja Arto Kiljunen.  </a:t>
            </a:r>
          </a:p>
          <a:p>
            <a:pPr marL="457200" indent="0">
              <a:spcBef>
                <a:spcPts val="200"/>
              </a:spcBef>
              <a:buNone/>
            </a:pPr>
            <a:r>
              <a:rPr lang="fi-FI" sz="1800" dirty="0">
                <a:effectLst/>
                <a:latin typeface="Arial" panose="020B0604020202020204" pitchFamily="34" charset="0"/>
                <a:ea typeface="Times New Roman" panose="02020603050405020304" pitchFamily="18" charset="0"/>
                <a:cs typeface="Arial" panose="020B0604020202020204" pitchFamily="34" charset="0"/>
              </a:rPr>
              <a:t>Matti Muhonen toimi tilaisuuden juontajana ja hän myös esitti Jaakko Tepon musiikkia &amp; tarinoita. Taidekoulu Hyrrän nuorten tanssiryhmä esitti nykytanssia ja lisäksi musiikkiesityksen juhlaan loihtivat duo Suvi Sistonen ja Anna-Maija Kujanpää.  </a:t>
            </a:r>
          </a:p>
          <a:p>
            <a:pPr marL="457200" indent="0">
              <a:spcBef>
                <a:spcPts val="200"/>
              </a:spcBef>
              <a:buNone/>
            </a:pPr>
            <a:r>
              <a:rPr lang="fi-FI" sz="1800" b="1" dirty="0">
                <a:effectLst/>
                <a:latin typeface="Arial" panose="020B0604020202020204" pitchFamily="34" charset="0"/>
                <a:ea typeface="Times New Roman" panose="02020603050405020304" pitchFamily="18" charset="0"/>
                <a:cs typeface="Arial" panose="020B0604020202020204" pitchFamily="34" charset="0"/>
              </a:rPr>
              <a:t>Paikallisjärjestön 85-vuotishistoriikin </a:t>
            </a:r>
            <a:r>
              <a:rPr lang="fi-FI" sz="1800" dirty="0">
                <a:effectLst/>
                <a:latin typeface="Arial" panose="020B0604020202020204" pitchFamily="34" charset="0"/>
                <a:ea typeface="Times New Roman" panose="02020603050405020304" pitchFamily="18" charset="0"/>
                <a:cs typeface="Arial" panose="020B0604020202020204" pitchFamily="34" charset="0"/>
              </a:rPr>
              <a:t>juhlassa esitteli Antti Lehkonen.</a:t>
            </a:r>
          </a:p>
          <a:p>
            <a:pPr marL="457200" indent="0">
              <a:spcBef>
                <a:spcPts val="200"/>
              </a:spcBef>
              <a:buNone/>
            </a:pPr>
            <a:r>
              <a:rPr lang="fi-FI" sz="1800" dirty="0">
                <a:effectLst/>
                <a:latin typeface="Arial" panose="020B0604020202020204" pitchFamily="34" charset="0"/>
                <a:ea typeface="Times New Roman" panose="02020603050405020304" pitchFamily="18" charset="0"/>
                <a:cs typeface="Arial" panose="020B0604020202020204" pitchFamily="34" charset="0"/>
              </a:rPr>
              <a:t>Historiikki valmistui tutkivana ja tuottavana opintokerhona, jonka jäseninä olivat Jouko Pekonen, Antti Lehkonen, Hannu Nykänen, Ritva Suomalainen, Markku Valjakka ja Aila Makkonen. </a:t>
            </a:r>
          </a:p>
          <a:p>
            <a:endParaRPr lang="fi-FI"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981745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0EBA59E-1DB0-4478-9DBC-EDA6FD881782}"/>
              </a:ext>
            </a:extLst>
          </p:cNvPr>
          <p:cNvSpPr>
            <a:spLocks noGrp="1"/>
          </p:cNvSpPr>
          <p:nvPr>
            <p:ph type="title"/>
          </p:nvPr>
        </p:nvSpPr>
        <p:spPr>
          <a:xfrm>
            <a:off x="2597920" y="365125"/>
            <a:ext cx="8755879" cy="45719"/>
          </a:xfrm>
        </p:spPr>
        <p:txBody>
          <a:bodyPr>
            <a:normAutofit fontScale="90000"/>
          </a:bodyPr>
          <a:lstStyle/>
          <a:p>
            <a:endParaRPr lang="fi-FI" dirty="0"/>
          </a:p>
        </p:txBody>
      </p:sp>
      <p:sp>
        <p:nvSpPr>
          <p:cNvPr id="3" name="Sisällön paikkamerkki 2">
            <a:extLst>
              <a:ext uri="{FF2B5EF4-FFF2-40B4-BE49-F238E27FC236}">
                <a16:creationId xmlns:a16="http://schemas.microsoft.com/office/drawing/2014/main" id="{5BA8197F-7430-4359-B964-FBB33D29CCB1}"/>
              </a:ext>
            </a:extLst>
          </p:cNvPr>
          <p:cNvSpPr>
            <a:spLocks noGrp="1"/>
          </p:cNvSpPr>
          <p:nvPr>
            <p:ph sz="half" idx="1"/>
          </p:nvPr>
        </p:nvSpPr>
        <p:spPr>
          <a:xfrm>
            <a:off x="117446" y="365125"/>
            <a:ext cx="2386472" cy="5811838"/>
          </a:xfrm>
        </p:spPr>
        <p:txBody>
          <a:bodyPr>
            <a:normAutofit/>
          </a:bodyPr>
          <a:lstStyle/>
          <a:p>
            <a:pPr marL="0" indent="0">
              <a:buNone/>
            </a:pPr>
            <a:r>
              <a:rPr lang="fi-FI" sz="1200" b="0" i="0" u="sng" dirty="0">
                <a:effectLst/>
                <a:latin typeface="Arial" panose="020B0604020202020204" pitchFamily="34" charset="0"/>
                <a:hlinkClick r:id="rId2">
                  <a:extLst>
                    <a:ext uri="{A12FA001-AC4F-418D-AE19-62706E023703}">
                      <ahyp:hlinkClr xmlns:ahyp="http://schemas.microsoft.com/office/drawing/2018/hyperlinkcolor" val="tx"/>
                    </a:ext>
                  </a:extLst>
                </a:hlinkClick>
              </a:rPr>
              <a:t>6.</a:t>
            </a:r>
            <a:r>
              <a:rPr lang="fi-FI" sz="1200" b="0" i="0" u="sng" dirty="0">
                <a:effectLst/>
                <a:latin typeface="Arial" panose="020B0604020202020204" pitchFamily="34" charset="0"/>
              </a:rPr>
              <a:t>12.</a:t>
            </a:r>
            <a:r>
              <a:rPr lang="fi-FI" sz="1200" b="0" i="0" dirty="0">
                <a:effectLst/>
                <a:latin typeface="Arial" panose="020B0604020202020204" pitchFamily="34" charset="0"/>
              </a:rPr>
              <a:t>– </a:t>
            </a:r>
            <a:r>
              <a:rPr lang="fi-FI" sz="1200" b="0" i="0" u="none" strike="noStrike" dirty="0">
                <a:effectLst/>
                <a:latin typeface="Arial" panose="020B0604020202020204" pitchFamily="34" charset="0"/>
                <a:hlinkClick r:id="rId3" tooltip="Suomen itsenäistyminen">
                  <a:extLst>
                    <a:ext uri="{A12FA001-AC4F-418D-AE19-62706E023703}">
                      <ahyp:hlinkClr xmlns:ahyp="http://schemas.microsoft.com/office/drawing/2018/hyperlinkcolor" val="tx"/>
                    </a:ext>
                  </a:extLst>
                </a:hlinkClick>
              </a:rPr>
              <a:t>Suomen itsenäisyyden</a:t>
            </a:r>
            <a:r>
              <a:rPr lang="fi-FI" sz="1200" b="0" i="0" dirty="0">
                <a:effectLst/>
                <a:latin typeface="Arial" panose="020B0604020202020204" pitchFamily="34" charset="0"/>
              </a:rPr>
              <a:t> satavuotispäivä. </a:t>
            </a:r>
            <a:r>
              <a:rPr lang="fi-FI" sz="1200" b="0" i="0" u="none" strike="noStrike" dirty="0">
                <a:effectLst/>
                <a:latin typeface="Arial" panose="020B0604020202020204" pitchFamily="34" charset="0"/>
                <a:hlinkClick r:id="rId4" tooltip="Valtioneuvoston kanslia">
                  <a:extLst>
                    <a:ext uri="{A12FA001-AC4F-418D-AE19-62706E023703}">
                      <ahyp:hlinkClr xmlns:ahyp="http://schemas.microsoft.com/office/drawing/2018/hyperlinkcolor" val="tx"/>
                    </a:ext>
                  </a:extLst>
                </a:hlinkClick>
              </a:rPr>
              <a:t>Valtioneuvoston kanslia</a:t>
            </a:r>
            <a:r>
              <a:rPr lang="fi-FI" sz="1200" b="0" i="0" dirty="0">
                <a:effectLst/>
                <a:latin typeface="Arial" panose="020B0604020202020204" pitchFamily="34" charset="0"/>
              </a:rPr>
              <a:t> perusti </a:t>
            </a:r>
            <a:r>
              <a:rPr lang="fi-FI" sz="1200" b="0" i="0" u="none" strike="noStrike" dirty="0">
                <a:effectLst/>
                <a:latin typeface="Arial" panose="020B0604020202020204" pitchFamily="34" charset="0"/>
                <a:hlinkClick r:id="rId5" tooltip="Suomi 100">
                  <a:extLst>
                    <a:ext uri="{A12FA001-AC4F-418D-AE19-62706E023703}">
                      <ahyp:hlinkClr xmlns:ahyp="http://schemas.microsoft.com/office/drawing/2018/hyperlinkcolor" val="tx"/>
                    </a:ext>
                  </a:extLst>
                </a:hlinkClick>
              </a:rPr>
              <a:t>Suomi 100</a:t>
            </a:r>
            <a:r>
              <a:rPr lang="fi-FI" sz="1200" b="0" i="0" dirty="0">
                <a:effectLst/>
                <a:latin typeface="Arial" panose="020B0604020202020204" pitchFamily="34" charset="0"/>
              </a:rPr>
              <a:t> -hankkeen, joka järjesti erilaisia juhlatapahtumia</a:t>
            </a:r>
          </a:p>
          <a:p>
            <a:pPr marL="0" indent="0">
              <a:buNone/>
            </a:pPr>
            <a:r>
              <a:rPr lang="fi-FI" sz="1200" dirty="0">
                <a:latin typeface="Arial" panose="020B0604020202020204" pitchFamily="34" charset="0"/>
                <a:cs typeface="Arial" panose="020B0604020202020204" pitchFamily="34" charset="0"/>
              </a:rPr>
              <a:t>2018</a:t>
            </a:r>
          </a:p>
          <a:p>
            <a:pPr marL="0" indent="0">
              <a:buNone/>
            </a:pPr>
            <a:r>
              <a:rPr lang="fi-FI" sz="1200" b="0" i="0" dirty="0">
                <a:effectLst/>
                <a:latin typeface="Arial" panose="020B0604020202020204" pitchFamily="34" charset="0"/>
              </a:rPr>
              <a:t>1.1. – Suomen ruokakaupoissa myytävien </a:t>
            </a:r>
            <a:r>
              <a:rPr lang="fi-FI" sz="1200" b="0" i="0" u="none" strike="noStrike" dirty="0">
                <a:effectLst/>
                <a:latin typeface="Arial" panose="020B0604020202020204" pitchFamily="34" charset="0"/>
                <a:hlinkClick r:id="rId6" tooltip="Alkoholijuoma">
                  <a:extLst>
                    <a:ext uri="{A12FA001-AC4F-418D-AE19-62706E023703}">
                      <ahyp:hlinkClr xmlns:ahyp="http://schemas.microsoft.com/office/drawing/2018/hyperlinkcolor" val="tx"/>
                    </a:ext>
                  </a:extLst>
                </a:hlinkClick>
              </a:rPr>
              <a:t>alkoholijuomien</a:t>
            </a:r>
            <a:r>
              <a:rPr lang="fi-FI" sz="1200" b="0" i="0" dirty="0">
                <a:effectLst/>
                <a:latin typeface="Arial" panose="020B0604020202020204" pitchFamily="34" charset="0"/>
              </a:rPr>
              <a:t> enimmäisalkoholipitoisuus nousi 5,5 tilavuusprosenttiin ja valmistustaparajoitteet poistuivat.</a:t>
            </a:r>
          </a:p>
          <a:p>
            <a:pPr marL="0" indent="0">
              <a:buNone/>
            </a:pPr>
            <a:r>
              <a:rPr lang="fi-FI" sz="1200" u="sng" dirty="0">
                <a:latin typeface="Arial" panose="020B0604020202020204" pitchFamily="34" charset="0"/>
              </a:rPr>
              <a:t>1.3</a:t>
            </a:r>
            <a:r>
              <a:rPr lang="fi-FI" sz="1200" b="0" i="0" dirty="0">
                <a:effectLst/>
                <a:latin typeface="Arial" panose="020B0604020202020204" pitchFamily="34" charset="0"/>
              </a:rPr>
              <a:t>– </a:t>
            </a:r>
            <a:r>
              <a:rPr lang="fi-FI" sz="1200" b="0" i="0" u="none" strike="noStrike" dirty="0">
                <a:effectLst/>
                <a:latin typeface="Arial" panose="020B0604020202020204" pitchFamily="34" charset="0"/>
                <a:hlinkClick r:id="rId7" tooltip="Alkoholilaki">
                  <a:extLst>
                    <a:ext uri="{A12FA001-AC4F-418D-AE19-62706E023703}">
                      <ahyp:hlinkClr xmlns:ahyp="http://schemas.microsoft.com/office/drawing/2018/hyperlinkcolor" val="tx"/>
                    </a:ext>
                  </a:extLst>
                </a:hlinkClick>
              </a:rPr>
              <a:t>Suomen alkoholilain</a:t>
            </a:r>
            <a:r>
              <a:rPr lang="fi-FI" sz="1200" b="0" i="0" dirty="0">
                <a:effectLst/>
                <a:latin typeface="Arial" panose="020B0604020202020204" pitchFamily="34" charset="0"/>
              </a:rPr>
              <a:t> anniskelua koskevat säädökset uudistuivat: muun muassa anniskeluravintoloiden aukioloajat vapautuivat ja useiden juomien tilaaminen kerralla laillistettiin</a:t>
            </a:r>
            <a:endParaRPr lang="fi-FI" sz="1200" b="0" i="0" dirty="0">
              <a:effectLst/>
              <a:latin typeface="Arial" panose="020B0604020202020204" pitchFamily="34" charset="0"/>
              <a:cs typeface="Arial" panose="020B0604020202020204" pitchFamily="34" charset="0"/>
            </a:endParaRPr>
          </a:p>
          <a:p>
            <a:pPr marL="0" indent="0">
              <a:buNone/>
            </a:pPr>
            <a:r>
              <a:rPr lang="fi-FI" sz="1200" dirty="0">
                <a:latin typeface="Arial" panose="020B0604020202020204" pitchFamily="34" charset="0"/>
              </a:rPr>
              <a:t>28.1</a:t>
            </a:r>
            <a:r>
              <a:rPr lang="fi-FI" sz="1200" b="0" i="0" dirty="0">
                <a:effectLst/>
                <a:latin typeface="Arial" panose="020B0604020202020204" pitchFamily="34" charset="0"/>
              </a:rPr>
              <a:t> – </a:t>
            </a:r>
            <a:r>
              <a:rPr lang="fi-FI" sz="1200" b="0" i="0" u="none" strike="noStrike" dirty="0">
                <a:effectLst/>
                <a:latin typeface="Arial" panose="020B0604020202020204" pitchFamily="34" charset="0"/>
                <a:hlinkClick r:id="rId8" tooltip="Suomen presidentinvaali 2018">
                  <a:extLst>
                    <a:ext uri="{A12FA001-AC4F-418D-AE19-62706E023703}">
                      <ahyp:hlinkClr xmlns:ahyp="http://schemas.microsoft.com/office/drawing/2018/hyperlinkcolor" val="tx"/>
                    </a:ext>
                  </a:extLst>
                </a:hlinkClick>
              </a:rPr>
              <a:t>Suomen presidentinvaalin</a:t>
            </a:r>
            <a:r>
              <a:rPr lang="fi-FI" sz="1200" b="0" i="0" dirty="0">
                <a:effectLst/>
                <a:latin typeface="Arial" panose="020B0604020202020204" pitchFamily="34" charset="0"/>
              </a:rPr>
              <a:t> ensimmäinen kierros. Istuva </a:t>
            </a:r>
            <a:r>
              <a:rPr lang="fi-FI" sz="1200" b="0" i="0" u="sng" dirty="0">
                <a:effectLst/>
                <a:latin typeface="Arial" panose="020B0604020202020204" pitchFamily="34" charset="0"/>
                <a:hlinkClick r:id="rId9">
                  <a:extLst>
                    <a:ext uri="{A12FA001-AC4F-418D-AE19-62706E023703}">
                      <ahyp:hlinkClr xmlns:ahyp="http://schemas.microsoft.com/office/drawing/2018/hyperlinkcolor" val="tx"/>
                    </a:ext>
                  </a:extLst>
                </a:hlinkClick>
              </a:rPr>
              <a:t>tasavallan presidentti</a:t>
            </a:r>
            <a:r>
              <a:rPr lang="fi-FI" sz="1200" b="0" i="0" dirty="0">
                <a:effectLst/>
                <a:latin typeface="Arial" panose="020B0604020202020204" pitchFamily="34" charset="0"/>
              </a:rPr>
              <a:t> </a:t>
            </a:r>
            <a:r>
              <a:rPr lang="fi-FI" sz="1200" b="0" i="0" u="none" strike="noStrike" dirty="0">
                <a:effectLst/>
                <a:latin typeface="Arial" panose="020B0604020202020204" pitchFamily="34" charset="0"/>
                <a:hlinkClick r:id="rId10" tooltip="Sauli Niinistö">
                  <a:extLst>
                    <a:ext uri="{A12FA001-AC4F-418D-AE19-62706E023703}">
                      <ahyp:hlinkClr xmlns:ahyp="http://schemas.microsoft.com/office/drawing/2018/hyperlinkcolor" val="tx"/>
                    </a:ext>
                  </a:extLst>
                </a:hlinkClick>
              </a:rPr>
              <a:t>Sauli Niinistö</a:t>
            </a:r>
            <a:r>
              <a:rPr lang="fi-FI" sz="1200" b="0" i="0" dirty="0">
                <a:effectLst/>
                <a:latin typeface="Arial" panose="020B0604020202020204" pitchFamily="34" charset="0"/>
              </a:rPr>
              <a:t> valittiin jatkamaan tehtävässään seuraavan kuuden vuoden ajan.</a:t>
            </a:r>
          </a:p>
          <a:p>
            <a:endParaRPr lang="fi-FI" sz="1200" dirty="0">
              <a:latin typeface="Arial" panose="020B0604020202020204" pitchFamily="34" charset="0"/>
              <a:cs typeface="Arial" panose="020B0604020202020204" pitchFamily="34" charset="0"/>
            </a:endParaRPr>
          </a:p>
        </p:txBody>
      </p:sp>
      <p:sp>
        <p:nvSpPr>
          <p:cNvPr id="4" name="Sisällön paikkamerkki 3">
            <a:extLst>
              <a:ext uri="{FF2B5EF4-FFF2-40B4-BE49-F238E27FC236}">
                <a16:creationId xmlns:a16="http://schemas.microsoft.com/office/drawing/2014/main" id="{B0059263-3B9C-4C06-BDD8-2FA5FAE43A9B}"/>
              </a:ext>
            </a:extLst>
          </p:cNvPr>
          <p:cNvSpPr>
            <a:spLocks noGrp="1"/>
          </p:cNvSpPr>
          <p:nvPr>
            <p:ph sz="half" idx="2"/>
          </p:nvPr>
        </p:nvSpPr>
        <p:spPr>
          <a:xfrm>
            <a:off x="2597920" y="696286"/>
            <a:ext cx="8755880" cy="5480677"/>
          </a:xfrm>
        </p:spPr>
        <p:txBody>
          <a:bodyPr>
            <a:normAutofit/>
          </a:bodyPr>
          <a:lstStyle/>
          <a:p>
            <a:pPr marL="370840" indent="0">
              <a:buNone/>
            </a:pPr>
            <a:r>
              <a:rPr lang="fi-FI" sz="1800" b="1" dirty="0">
                <a:effectLst/>
                <a:latin typeface="Arial" panose="020B0604020202020204" pitchFamily="34" charset="0"/>
                <a:ea typeface="Calibri" panose="020F0502020204030204" pitchFamily="34" charset="0"/>
                <a:cs typeface="Times New Roman" panose="02020603050405020304" pitchFamily="18" charset="0"/>
              </a:rPr>
              <a:t>Savonlinnan seutukunnan projekti</a:t>
            </a:r>
            <a:r>
              <a:rPr lang="fi-FI" sz="1800" dirty="0">
                <a:effectLst/>
                <a:latin typeface="Arial" panose="020B0604020202020204" pitchFamily="34" charset="0"/>
                <a:ea typeface="Calibri" panose="020F0502020204030204" pitchFamily="34" charset="0"/>
                <a:cs typeface="Times New Roman" panose="02020603050405020304" pitchFamily="18" charset="0"/>
              </a:rPr>
              <a:t>. Savonlinnan kaupungin sosiaalipuolen vanhainkotitoiminnan, kotipalvelutoiminnan, päihdehuollon, kasvatus- ja perheneuvolatoiminnan, vammaishuollon sekä perusterveydenhuollon, erikoissairaanhoidon ja ympäristökuntien sosiaalitoimen järjestäminen 1.1. 2007 alkaen: yhteinen nimi sosiaali- ja terveydenhuoltopiiri Sosteri. 2006</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370840" indent="0">
              <a:buNone/>
              <a:tabLst>
                <a:tab pos="3060065" algn="ctr"/>
                <a:tab pos="6120130" algn="r"/>
                <a:tab pos="828040" algn="l"/>
              </a:tabLst>
            </a:pPr>
            <a:r>
              <a:rPr lang="fi-FI" sz="1800" b="1" dirty="0">
                <a:effectLst/>
                <a:latin typeface="Arial" panose="020B0604020202020204" pitchFamily="34" charset="0"/>
                <a:ea typeface="Times New Roman" panose="02020603050405020304" pitchFamily="18" charset="0"/>
              </a:rPr>
              <a:t>Ay-liikkeen</a:t>
            </a:r>
            <a:r>
              <a:rPr lang="fi-FI" sz="1800" dirty="0">
                <a:effectLst/>
                <a:latin typeface="Arial" panose="020B0604020202020204" pitchFamily="34" charset="0"/>
                <a:ea typeface="Times New Roman" panose="02020603050405020304" pitchFamily="18" charset="0"/>
              </a:rPr>
              <a:t> sukupolvenvaihdos on tullut esille useissa yhteyksissä ja vuonna 2010 jää SAK: laisesta perheestä runsaasti toimijoita ansaitulle eläkkeelle. Huolena tässä on mistä saada pätevät toimijat ja toimitsijat tilalle. </a:t>
            </a:r>
            <a:r>
              <a:rPr lang="fi-FI" sz="1800" dirty="0">
                <a:effectLst/>
                <a:latin typeface="Arial" panose="020B0604020202020204" pitchFamily="34" charset="0"/>
                <a:ea typeface="Calibri" panose="020F0502020204030204" pitchFamily="34" charset="0"/>
                <a:cs typeface="Times New Roman" panose="02020603050405020304" pitchFamily="18" charset="0"/>
              </a:rPr>
              <a:t> </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370840" indent="0">
              <a:buNone/>
            </a:pPr>
            <a:r>
              <a:rPr lang="fi-FI" sz="1800" b="1" dirty="0">
                <a:effectLst/>
                <a:latin typeface="Arial" panose="020B0604020202020204" pitchFamily="34" charset="0"/>
                <a:ea typeface="Calibri" panose="020F0502020204030204" pitchFamily="34" charset="0"/>
                <a:cs typeface="Times New Roman" panose="02020603050405020304" pitchFamily="18" charset="0"/>
              </a:rPr>
              <a:t>UPM:n</a:t>
            </a:r>
            <a:r>
              <a:rPr lang="fi-FI" sz="1800" dirty="0">
                <a:effectLst/>
                <a:latin typeface="Arial" panose="020B0604020202020204" pitchFamily="34" charset="0"/>
                <a:ea typeface="Calibri" panose="020F0502020204030204" pitchFamily="34" charset="0"/>
                <a:cs typeface="Times New Roman" panose="02020603050405020304" pitchFamily="18" charset="0"/>
              </a:rPr>
              <a:t> irtisanomisista ja paperi alan työsulusta todettiin olleen paljon asiatonta kirjoittelua ja jopa panettelua. Lehdistössä kirjoittelussa paistoi tietämättömyys ja se vaikuttaa kielteisesti ajattelutapaan ay-liikkeestä</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370840" indent="0">
              <a:buNone/>
              <a:tabLst>
                <a:tab pos="3060065" algn="ctr"/>
                <a:tab pos="6120130" algn="r"/>
                <a:tab pos="828040" algn="l"/>
              </a:tabLst>
            </a:pPr>
            <a:r>
              <a:rPr lang="fi-FI" sz="1800" b="1" dirty="0">
                <a:effectLst/>
                <a:latin typeface="Arial" panose="020B0604020202020204" pitchFamily="34" charset="0"/>
                <a:ea typeface="Times New Roman" panose="02020603050405020304" pitchFamily="18" charset="0"/>
                <a:cs typeface="Times New Roman" panose="02020603050405020304" pitchFamily="18" charset="0"/>
              </a:rPr>
              <a:t>2007 </a:t>
            </a:r>
            <a:r>
              <a:rPr lang="fi-FI" sz="1800" b="1" dirty="0">
                <a:effectLst/>
                <a:latin typeface="Arial" panose="020B0604020202020204" pitchFamily="34" charset="0"/>
                <a:ea typeface="Times New Roman" panose="02020603050405020304" pitchFamily="18" charset="0"/>
              </a:rPr>
              <a:t>SAK:n</a:t>
            </a:r>
            <a:r>
              <a:rPr lang="fi-FI" sz="1800" dirty="0">
                <a:effectLst/>
                <a:latin typeface="Arial" panose="020B0604020202020204" pitchFamily="34" charset="0"/>
                <a:ea typeface="Times New Roman" panose="02020603050405020304" pitchFamily="18" charset="0"/>
              </a:rPr>
              <a:t> aluetoiminnan kehittämishanke puhututti syksyn kokouksissa. Itä-Suomen aluetoimistotoiminnot oli esitetyn suunnitelman mukaan keskittymässä Kuopioon. Tällöin Joensuun ja Mikkelin toimistot olisi lakkautettu. SAK:n hallituksen päätöksellä hanke olisi lähtenyt käyntiin vuoden 2008 alusta. Toiminta-alueet olisivat vähentyneet kolmestatoista seitsemään. SAK:n valtuusto sai kuitenkin muutettua päätöstä siten, että koko aluekeskushanke laitettiin uuteen suunnitteluun. Asian käsittely saa jatkoa vuoden 2008 puolella.</a:t>
            </a:r>
            <a:endParaRPr lang="fi-FI" sz="1800" dirty="0">
              <a:effectLst/>
              <a:latin typeface="Times New Roman" panose="02020603050405020304" pitchFamily="18" charset="0"/>
              <a:ea typeface="Times New Roman" panose="02020603050405020304" pitchFamily="18" charset="0"/>
            </a:endParaRPr>
          </a:p>
          <a:p>
            <a:endParaRPr lang="fi-FI" dirty="0"/>
          </a:p>
        </p:txBody>
      </p:sp>
    </p:spTree>
    <p:extLst>
      <p:ext uri="{BB962C8B-B14F-4D97-AF65-F5344CB8AC3E}">
        <p14:creationId xmlns:p14="http://schemas.microsoft.com/office/powerpoint/2010/main" val="10850639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0EBA59E-1DB0-4478-9DBC-EDA6FD881782}"/>
              </a:ext>
            </a:extLst>
          </p:cNvPr>
          <p:cNvSpPr>
            <a:spLocks noGrp="1"/>
          </p:cNvSpPr>
          <p:nvPr>
            <p:ph type="title"/>
          </p:nvPr>
        </p:nvSpPr>
        <p:spPr>
          <a:xfrm>
            <a:off x="2597920" y="365125"/>
            <a:ext cx="8755879" cy="45719"/>
          </a:xfrm>
        </p:spPr>
        <p:txBody>
          <a:bodyPr>
            <a:normAutofit fontScale="90000"/>
          </a:bodyPr>
          <a:lstStyle/>
          <a:p>
            <a:endParaRPr lang="fi-FI" dirty="0"/>
          </a:p>
        </p:txBody>
      </p:sp>
      <p:sp>
        <p:nvSpPr>
          <p:cNvPr id="3" name="Sisällön paikkamerkki 2">
            <a:extLst>
              <a:ext uri="{FF2B5EF4-FFF2-40B4-BE49-F238E27FC236}">
                <a16:creationId xmlns:a16="http://schemas.microsoft.com/office/drawing/2014/main" id="{5BA8197F-7430-4359-B964-FBB33D29CCB1}"/>
              </a:ext>
            </a:extLst>
          </p:cNvPr>
          <p:cNvSpPr>
            <a:spLocks noGrp="1"/>
          </p:cNvSpPr>
          <p:nvPr>
            <p:ph sz="half" idx="1"/>
          </p:nvPr>
        </p:nvSpPr>
        <p:spPr>
          <a:xfrm>
            <a:off x="218114" y="365125"/>
            <a:ext cx="2285804" cy="5811838"/>
          </a:xfrm>
        </p:spPr>
        <p:txBody>
          <a:bodyPr>
            <a:normAutofit/>
          </a:bodyPr>
          <a:lstStyle/>
          <a:p>
            <a:pPr marL="0" indent="0">
              <a:buNone/>
            </a:pPr>
            <a:r>
              <a:rPr lang="fi-FI" sz="1200" dirty="0">
                <a:latin typeface="Arial" panose="020B0604020202020204" pitchFamily="34" charset="0"/>
              </a:rPr>
              <a:t>23.6.</a:t>
            </a:r>
            <a:r>
              <a:rPr lang="fi-FI" sz="1200" b="0" i="0" dirty="0">
                <a:effectLst/>
                <a:latin typeface="Arial" panose="020B0604020202020204" pitchFamily="34" charset="0"/>
              </a:rPr>
              <a:t> – Kaksitoista nuorta jalkapalloilijapoikaa ja heidän valmentajansa </a:t>
            </a:r>
            <a:r>
              <a:rPr lang="fi-FI" sz="1200" b="0" i="0" u="none" strike="noStrike" dirty="0">
                <a:effectLst/>
                <a:latin typeface="Arial" panose="020B0604020202020204" pitchFamily="34" charset="0"/>
                <a:hlinkClick r:id="rId2" tooltip="Tham Luangin luolan pelastusoperaatio">
                  <a:extLst>
                    <a:ext uri="{A12FA001-AC4F-418D-AE19-62706E023703}">
                      <ahyp:hlinkClr xmlns:ahyp="http://schemas.microsoft.com/office/drawing/2018/hyperlinkcolor" val="tx"/>
                    </a:ext>
                  </a:extLst>
                </a:hlinkClick>
              </a:rPr>
              <a:t>jäivät loukkuun Tham Luangin luolaan</a:t>
            </a:r>
            <a:r>
              <a:rPr lang="fi-FI" sz="1200" b="0" i="0" dirty="0">
                <a:effectLst/>
                <a:latin typeface="Arial" panose="020B0604020202020204" pitchFamily="34" charset="0"/>
              </a:rPr>
              <a:t> Pohjois-Thaimaassa, kun rankkasade sulki ulospääsyreitit luolasta</a:t>
            </a:r>
          </a:p>
          <a:p>
            <a:pPr marL="0" indent="0">
              <a:buNone/>
            </a:pPr>
            <a:r>
              <a:rPr lang="fi-FI" sz="1200" b="0" i="0" u="none" strike="noStrike" dirty="0">
                <a:effectLst/>
                <a:latin typeface="Arial" panose="020B0604020202020204" pitchFamily="34" charset="0"/>
                <a:hlinkClick r:id="rId3" tooltip="8. heinäkuuta">
                  <a:extLst>
                    <a:ext uri="{A12FA001-AC4F-418D-AE19-62706E023703}">
                      <ahyp:hlinkClr xmlns:ahyp="http://schemas.microsoft.com/office/drawing/2018/hyperlinkcolor" val="tx"/>
                    </a:ext>
                  </a:extLst>
                </a:hlinkClick>
              </a:rPr>
              <a:t>8</a:t>
            </a:r>
            <a:r>
              <a:rPr lang="fi-FI" sz="1200" b="0" i="0" dirty="0">
                <a:effectLst/>
                <a:latin typeface="Arial" panose="020B0604020202020204" pitchFamily="34" charset="0"/>
              </a:rPr>
              <a:t>–</a:t>
            </a:r>
            <a:r>
              <a:rPr lang="fi-FI" sz="1200" dirty="0">
                <a:latin typeface="Arial" panose="020B0604020202020204" pitchFamily="34" charset="0"/>
              </a:rPr>
              <a:t>10.7.</a:t>
            </a:r>
            <a:r>
              <a:rPr lang="fi-FI" sz="1200" b="0" i="0" dirty="0">
                <a:effectLst/>
                <a:latin typeface="Arial" panose="020B0604020202020204" pitchFamily="34" charset="0"/>
              </a:rPr>
              <a:t> – luolaan loukkuun jääneet pojat ja jalkapallovalmentaja saatiin turvaan kaksi viikkoa kestäneen </a:t>
            </a:r>
            <a:r>
              <a:rPr lang="fi-FI" sz="1200" b="0" i="0" u="none" strike="noStrike" dirty="0">
                <a:effectLst/>
                <a:latin typeface="Arial" panose="020B0604020202020204" pitchFamily="34" charset="0"/>
                <a:hlinkClick r:id="rId2" tooltip="Tham Luangin luolan pelastusoperaatio">
                  <a:extLst>
                    <a:ext uri="{A12FA001-AC4F-418D-AE19-62706E023703}">
                      <ahyp:hlinkClr xmlns:ahyp="http://schemas.microsoft.com/office/drawing/2018/hyperlinkcolor" val="tx"/>
                    </a:ext>
                  </a:extLst>
                </a:hlinkClick>
              </a:rPr>
              <a:t>etsintä- ja pelastusoperaation</a:t>
            </a:r>
            <a:r>
              <a:rPr lang="fi-FI" sz="1200" b="0" i="0" dirty="0">
                <a:effectLst/>
                <a:latin typeface="Arial" panose="020B0604020202020204" pitchFamily="34" charset="0"/>
              </a:rPr>
              <a:t> jälkeen</a:t>
            </a:r>
          </a:p>
          <a:p>
            <a:pPr marL="0" indent="0">
              <a:buNone/>
            </a:pPr>
            <a:r>
              <a:rPr lang="fi-FI" sz="1200" u="sng" dirty="0">
                <a:latin typeface="Arial" panose="020B0604020202020204" pitchFamily="34" charset="0"/>
              </a:rPr>
              <a:t>5.12.</a:t>
            </a:r>
            <a:r>
              <a:rPr lang="fi-FI" sz="1200" b="0" i="0" dirty="0">
                <a:effectLst/>
                <a:latin typeface="Arial" panose="020B0604020202020204" pitchFamily="34" charset="0"/>
              </a:rPr>
              <a:t> – </a:t>
            </a:r>
            <a:r>
              <a:rPr lang="fi-FI" sz="1200" b="0" i="0" u="none" strike="noStrike" dirty="0">
                <a:effectLst/>
                <a:latin typeface="Arial" panose="020B0604020202020204" pitchFamily="34" charset="0"/>
                <a:hlinkClick r:id="rId4" tooltip="Helsingin keskustakirjasto Oodi">
                  <a:extLst>
                    <a:ext uri="{A12FA001-AC4F-418D-AE19-62706E023703}">
                      <ahyp:hlinkClr xmlns:ahyp="http://schemas.microsoft.com/office/drawing/2018/hyperlinkcolor" val="tx"/>
                    </a:ext>
                  </a:extLst>
                </a:hlinkClick>
              </a:rPr>
              <a:t>Helsingin keskustakirjasto Oodi</a:t>
            </a:r>
            <a:r>
              <a:rPr lang="fi-FI" sz="1200" b="0" i="0" dirty="0">
                <a:effectLst/>
                <a:latin typeface="Arial" panose="020B0604020202020204" pitchFamily="34" charset="0"/>
              </a:rPr>
              <a:t> avattiin yleisölle</a:t>
            </a:r>
          </a:p>
          <a:p>
            <a:pPr marL="0" indent="0">
              <a:buNone/>
            </a:pPr>
            <a:r>
              <a:rPr lang="fi-FI" sz="1200" dirty="0">
                <a:latin typeface="Arial" panose="020B0604020202020204" pitchFamily="34" charset="0"/>
                <a:cs typeface="Arial" panose="020B0604020202020204" pitchFamily="34" charset="0"/>
              </a:rPr>
              <a:t>2019</a:t>
            </a:r>
          </a:p>
          <a:p>
            <a:pPr marL="0" indent="0">
              <a:buNone/>
            </a:pPr>
            <a:r>
              <a:rPr lang="fi-FI" sz="1200" u="sng" dirty="0">
                <a:latin typeface="Arial" panose="020B0604020202020204" pitchFamily="34" charset="0"/>
              </a:rPr>
              <a:t>25.1.</a:t>
            </a:r>
            <a:r>
              <a:rPr lang="fi-FI" sz="1200" b="0" i="0" dirty="0">
                <a:effectLst/>
                <a:latin typeface="Arial" panose="020B0604020202020204" pitchFamily="34" charset="0"/>
              </a:rPr>
              <a:t>– Suomessa alkoi kohu vanhustenhoidon tilasta, kun </a:t>
            </a:r>
            <a:r>
              <a:rPr lang="fi-FI" sz="1200" b="0" i="0" u="none" strike="noStrike" dirty="0">
                <a:effectLst/>
                <a:latin typeface="Arial" panose="020B0604020202020204" pitchFamily="34" charset="0"/>
                <a:hlinkClick r:id="rId5" tooltip="Valvira">
                  <a:extLst>
                    <a:ext uri="{A12FA001-AC4F-418D-AE19-62706E023703}">
                      <ahyp:hlinkClr xmlns:ahyp="http://schemas.microsoft.com/office/drawing/2018/hyperlinkcolor" val="tx"/>
                    </a:ext>
                  </a:extLst>
                </a:hlinkClick>
              </a:rPr>
              <a:t>Valvira</a:t>
            </a:r>
            <a:r>
              <a:rPr lang="fi-FI" sz="1200" b="0" i="0" dirty="0">
                <a:effectLst/>
                <a:latin typeface="Arial" panose="020B0604020202020204" pitchFamily="34" charset="0"/>
              </a:rPr>
              <a:t> sulki </a:t>
            </a:r>
            <a:r>
              <a:rPr lang="fi-FI" sz="1200" b="0" i="0" u="none" strike="noStrike" dirty="0">
                <a:effectLst/>
                <a:latin typeface="Arial" panose="020B0604020202020204" pitchFamily="34" charset="0"/>
                <a:hlinkClick r:id="rId6" tooltip="Esperi Care">
                  <a:extLst>
                    <a:ext uri="{A12FA001-AC4F-418D-AE19-62706E023703}">
                      <ahyp:hlinkClr xmlns:ahyp="http://schemas.microsoft.com/office/drawing/2018/hyperlinkcolor" val="tx"/>
                    </a:ext>
                  </a:extLst>
                </a:hlinkClick>
              </a:rPr>
              <a:t>Esperin Caren</a:t>
            </a:r>
            <a:r>
              <a:rPr lang="fi-FI" sz="1200" b="0" i="0" dirty="0">
                <a:effectLst/>
                <a:latin typeface="Arial" panose="020B0604020202020204" pitchFamily="34" charset="0"/>
              </a:rPr>
              <a:t> hoivakodin </a:t>
            </a:r>
            <a:r>
              <a:rPr lang="fi-FI" sz="1200" b="0" i="0" u="none" strike="noStrike" dirty="0">
                <a:effectLst/>
                <a:latin typeface="Arial" panose="020B0604020202020204" pitchFamily="34" charset="0"/>
                <a:hlinkClick r:id="rId7" tooltip="Kristiinankaupunki">
                  <a:extLst>
                    <a:ext uri="{A12FA001-AC4F-418D-AE19-62706E023703}">
                      <ahyp:hlinkClr xmlns:ahyp="http://schemas.microsoft.com/office/drawing/2018/hyperlinkcolor" val="tx"/>
                    </a:ext>
                  </a:extLst>
                </a:hlinkClick>
              </a:rPr>
              <a:t>Kristiinan-kaupungissa</a:t>
            </a:r>
            <a:r>
              <a:rPr lang="fi-FI" sz="1200" b="0" i="0" dirty="0">
                <a:effectLst/>
                <a:latin typeface="Arial" panose="020B0604020202020204" pitchFamily="34" charset="0"/>
              </a:rPr>
              <a:t> lukuisien asiakasturvallisuuteen liittyneiden yhteydenottojen vuoksi.</a:t>
            </a:r>
            <a:endParaRPr lang="fi-FI" sz="1200" dirty="0">
              <a:latin typeface="Arial" panose="020B0604020202020204" pitchFamily="34" charset="0"/>
              <a:cs typeface="Arial" panose="020B0604020202020204" pitchFamily="34" charset="0"/>
            </a:endParaRPr>
          </a:p>
        </p:txBody>
      </p:sp>
      <p:sp>
        <p:nvSpPr>
          <p:cNvPr id="4" name="Sisällön paikkamerkki 3">
            <a:extLst>
              <a:ext uri="{FF2B5EF4-FFF2-40B4-BE49-F238E27FC236}">
                <a16:creationId xmlns:a16="http://schemas.microsoft.com/office/drawing/2014/main" id="{B0059263-3B9C-4C06-BDD8-2FA5FAE43A9B}"/>
              </a:ext>
            </a:extLst>
          </p:cNvPr>
          <p:cNvSpPr>
            <a:spLocks noGrp="1"/>
          </p:cNvSpPr>
          <p:nvPr>
            <p:ph sz="half" idx="2"/>
          </p:nvPr>
        </p:nvSpPr>
        <p:spPr>
          <a:xfrm>
            <a:off x="2597920" y="696286"/>
            <a:ext cx="8755880" cy="5480677"/>
          </a:xfrm>
        </p:spPr>
        <p:txBody>
          <a:bodyPr>
            <a:normAutofit/>
          </a:bodyPr>
          <a:lstStyle/>
          <a:p>
            <a:pPr marL="370840" indent="0">
              <a:buNone/>
              <a:tabLst>
                <a:tab pos="3060065" algn="ctr"/>
                <a:tab pos="6120130" algn="r"/>
                <a:tab pos="828040" algn="l"/>
              </a:tabLst>
            </a:pPr>
            <a:r>
              <a:rPr lang="fi-FI" sz="1800" b="1" dirty="0">
                <a:effectLst/>
                <a:latin typeface="Arial" panose="020B0604020202020204" pitchFamily="34" charset="0"/>
                <a:ea typeface="Times New Roman" panose="02020603050405020304" pitchFamily="18" charset="0"/>
              </a:rPr>
              <a:t>Syksyn työehtosopimus</a:t>
            </a:r>
            <a:r>
              <a:rPr lang="fi-FI" sz="1800" dirty="0">
                <a:effectLst/>
                <a:latin typeface="Arial" panose="020B0604020202020204" pitchFamily="34" charset="0"/>
                <a:ea typeface="Times New Roman" panose="02020603050405020304" pitchFamily="18" charset="0"/>
              </a:rPr>
              <a:t>kuvioissa pääosan vei Tehyn antama joukkoirtisanoutumisuhka. Irtisanoutuminen olisi koskenut noin 13000 henkilöä. Eduskunta kerkesi tekemään lakko-oikeutta rajoittavan lain ennen tilanteen laukeamista sopimuksen teon yhteydessä. Sopimuskierroksella oli kyse liittokohtaisista sopimuksista, sillä tupo oli tyrmätty työnantajien taholta jo aikaisemmin. SAK: laisissa liitoissa katkolla olleet sopimukset saatiin aikaan ilman suuria työtaisteluja.</a:t>
            </a:r>
            <a:endParaRPr lang="fi-FI" sz="1800" dirty="0">
              <a:effectLst/>
              <a:latin typeface="Times New Roman" panose="02020603050405020304" pitchFamily="18" charset="0"/>
              <a:ea typeface="Times New Roman" panose="02020603050405020304" pitchFamily="18" charset="0"/>
            </a:endParaRPr>
          </a:p>
          <a:p>
            <a:pPr marL="0" indent="0">
              <a:buNone/>
            </a:pPr>
            <a:r>
              <a:rPr lang="fi-FI" sz="1800" b="1" dirty="0">
                <a:latin typeface="Arial" panose="020B0604020202020204" pitchFamily="34" charset="0"/>
                <a:ea typeface="Calibri" panose="020F0502020204030204" pitchFamily="34" charset="0"/>
                <a:cs typeface="Times New Roman" panose="02020603050405020304" pitchFamily="18" charset="0"/>
              </a:rPr>
              <a:t>     </a:t>
            </a:r>
            <a:r>
              <a:rPr lang="fi-FI" sz="1800" b="1" dirty="0">
                <a:effectLst/>
                <a:latin typeface="Arial" panose="020B0604020202020204" pitchFamily="34" charset="0"/>
                <a:ea typeface="Calibri" panose="020F0502020204030204" pitchFamily="34" charset="0"/>
              </a:rPr>
              <a:t>Kuntaliitos-infotilaisuus</a:t>
            </a:r>
            <a:r>
              <a:rPr lang="fi-FI" sz="1800" dirty="0">
                <a:effectLst/>
                <a:latin typeface="Arial" panose="020B0604020202020204" pitchFamily="34" charset="0"/>
                <a:ea typeface="Calibri" panose="020F0502020204030204" pitchFamily="34" charset="0"/>
              </a:rPr>
              <a:t> järjestettiin</a:t>
            </a:r>
            <a:r>
              <a:rPr lang="fi-FI" sz="1800" b="1" dirty="0">
                <a:effectLst/>
                <a:latin typeface="Arial" panose="020B0604020202020204" pitchFamily="34" charset="0"/>
                <a:ea typeface="Calibri" panose="020F0502020204030204" pitchFamily="34" charset="0"/>
              </a:rPr>
              <a:t> </a:t>
            </a:r>
            <a:r>
              <a:rPr lang="fi-FI" sz="1800" dirty="0">
                <a:effectLst/>
                <a:latin typeface="Arial" panose="020B0604020202020204" pitchFamily="34" charset="0"/>
                <a:ea typeface="Calibri" panose="020F0502020204030204" pitchFamily="34" charset="0"/>
              </a:rPr>
              <a:t>25.11.2007 Casinolla. Tilaisuudessa </a:t>
            </a:r>
          </a:p>
          <a:p>
            <a:pPr marL="0" indent="0">
              <a:buNone/>
            </a:pPr>
            <a:r>
              <a:rPr lang="fi-FI" sz="1800" b="1" dirty="0">
                <a:latin typeface="Arial" panose="020B0604020202020204" pitchFamily="34" charset="0"/>
                <a:ea typeface="Calibri" panose="020F0502020204030204" pitchFamily="34" charset="0"/>
              </a:rPr>
              <a:t>     </a:t>
            </a:r>
            <a:r>
              <a:rPr lang="fi-FI" sz="1800" b="1" dirty="0">
                <a:effectLst/>
                <a:latin typeface="Arial" panose="020B0604020202020204" pitchFamily="34" charset="0"/>
                <a:ea typeface="Calibri" panose="020F0502020204030204" pitchFamily="34" charset="0"/>
              </a:rPr>
              <a:t>Risto Kortelainen</a:t>
            </a:r>
            <a:r>
              <a:rPr lang="fi-FI" sz="1800" dirty="0">
                <a:effectLst/>
                <a:latin typeface="Arial" panose="020B0604020202020204" pitchFamily="34" charset="0"/>
                <a:ea typeface="Calibri" panose="020F0502020204030204" pitchFamily="34" charset="0"/>
              </a:rPr>
              <a:t> antoi kuntaliitosselvityksen ja käytiin keskustelua Itä-Savon </a:t>
            </a:r>
          </a:p>
          <a:p>
            <a:pPr marL="0" indent="0">
              <a:buNone/>
            </a:pPr>
            <a:r>
              <a:rPr lang="fi-FI" sz="1800" dirty="0">
                <a:effectLst/>
                <a:latin typeface="Arial" panose="020B0604020202020204" pitchFamily="34" charset="0"/>
                <a:ea typeface="Calibri" panose="020F0502020204030204" pitchFamily="34" charset="0"/>
              </a:rPr>
              <a:t>	alueen mahdollisista kuntaliitoksista. Selvityksessä mukana olivat 	Savonlinna, Punkaharju, Savonranta ja </a:t>
            </a:r>
            <a:r>
              <a:rPr lang="fi-FI" sz="1400" dirty="0">
                <a:effectLst/>
                <a:latin typeface="Arial" panose="020B0604020202020204" pitchFamily="34" charset="0"/>
                <a:ea typeface="Calibri" panose="020F0502020204030204" pitchFamily="34" charset="0"/>
              </a:rPr>
              <a:t>Kerimäki</a:t>
            </a:r>
            <a:r>
              <a:rPr lang="fi-FI" sz="1800" dirty="0">
                <a:effectLst/>
                <a:latin typeface="Arial" panose="020B0604020202020204" pitchFamily="34" charset="0"/>
                <a:ea typeface="Calibri" panose="020F0502020204030204" pitchFamily="34" charset="0"/>
              </a:rPr>
              <a:t>. Joulukuussa Kerimäki ja 	Punkaharju päättivät  jatkaa ilman yhdistymistä muihin kuntiin. Savonlinna 	ja Savonranta päättivät jatkaa yhdistymisneuvotteluja, josta ratkaisut  	tapahtuvat vuoden 2008 puolella. </a:t>
            </a:r>
            <a:endParaRPr lang="fi-FI" dirty="0"/>
          </a:p>
        </p:txBody>
      </p:sp>
    </p:spTree>
    <p:extLst>
      <p:ext uri="{BB962C8B-B14F-4D97-AF65-F5344CB8AC3E}">
        <p14:creationId xmlns:p14="http://schemas.microsoft.com/office/powerpoint/2010/main" val="15016977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0EBA59E-1DB0-4478-9DBC-EDA6FD881782}"/>
              </a:ext>
            </a:extLst>
          </p:cNvPr>
          <p:cNvSpPr>
            <a:spLocks noGrp="1"/>
          </p:cNvSpPr>
          <p:nvPr>
            <p:ph type="title"/>
          </p:nvPr>
        </p:nvSpPr>
        <p:spPr>
          <a:xfrm>
            <a:off x="2597920" y="365125"/>
            <a:ext cx="8755879" cy="1325563"/>
          </a:xfrm>
        </p:spPr>
        <p:txBody>
          <a:bodyPr/>
          <a:lstStyle/>
          <a:p>
            <a:r>
              <a:rPr lang="fi-FI" sz="44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		</a:t>
            </a:r>
            <a:r>
              <a:rPr lang="fi-FI" sz="28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HALLITUS</a:t>
            </a:r>
            <a:br>
              <a:rPr lang="fi-FI" sz="4400" dirty="0">
                <a:effectLst/>
                <a:latin typeface="Calibri" panose="020F0502020204030204" pitchFamily="34" charset="0"/>
                <a:ea typeface="Calibri" panose="020F0502020204030204" pitchFamily="34" charset="0"/>
                <a:cs typeface="Times New Roman" panose="02020603050405020304" pitchFamily="18" charset="0"/>
              </a:rPr>
            </a:br>
            <a:endParaRPr lang="fi-FI" dirty="0"/>
          </a:p>
        </p:txBody>
      </p:sp>
      <p:sp>
        <p:nvSpPr>
          <p:cNvPr id="3" name="Sisällön paikkamerkki 2">
            <a:extLst>
              <a:ext uri="{FF2B5EF4-FFF2-40B4-BE49-F238E27FC236}">
                <a16:creationId xmlns:a16="http://schemas.microsoft.com/office/drawing/2014/main" id="{5BA8197F-7430-4359-B964-FBB33D29CCB1}"/>
              </a:ext>
            </a:extLst>
          </p:cNvPr>
          <p:cNvSpPr>
            <a:spLocks noGrp="1"/>
          </p:cNvSpPr>
          <p:nvPr>
            <p:ph sz="half" idx="1"/>
          </p:nvPr>
        </p:nvSpPr>
        <p:spPr>
          <a:xfrm>
            <a:off x="385894" y="365125"/>
            <a:ext cx="2118024" cy="6027286"/>
          </a:xfrm>
        </p:spPr>
        <p:txBody>
          <a:bodyPr>
            <a:normAutofit fontScale="92500" lnSpcReduction="20000"/>
          </a:bodyPr>
          <a:lstStyle/>
          <a:p>
            <a:pPr marL="0" indent="0">
              <a:buNone/>
            </a:pPr>
            <a:r>
              <a:rPr lang="fi-FI" sz="1300" b="0" i="0" dirty="0">
                <a:effectLst/>
                <a:latin typeface="Arial" panose="020B0604020202020204" pitchFamily="34" charset="0"/>
              </a:rPr>
              <a:t>29.5. </a:t>
            </a:r>
            <a:r>
              <a:rPr lang="fi-FI" sz="1300" b="0" i="0" u="none" strike="noStrike" dirty="0">
                <a:effectLst/>
                <a:latin typeface="Arial" panose="020B0604020202020204" pitchFamily="34" charset="0"/>
                <a:hlinkClick r:id="rId2" tooltip="Lauri Ihalainen">
                  <a:extLst>
                    <a:ext uri="{A12FA001-AC4F-418D-AE19-62706E023703}">
                      <ahyp:hlinkClr xmlns:ahyp="http://schemas.microsoft.com/office/drawing/2018/hyperlinkcolor" val="tx"/>
                    </a:ext>
                  </a:extLst>
                </a:hlinkClick>
              </a:rPr>
              <a:t>Lauri Ihalainen</a:t>
            </a:r>
            <a:r>
              <a:rPr lang="fi-FI" sz="1300" b="0" i="0" dirty="0">
                <a:effectLst/>
                <a:latin typeface="Arial" panose="020B0604020202020204" pitchFamily="34" charset="0"/>
              </a:rPr>
              <a:t> valittiin </a:t>
            </a:r>
            <a:r>
              <a:rPr lang="fi-FI" sz="1300" b="0" i="0" u="none" strike="noStrike" dirty="0">
                <a:effectLst/>
                <a:latin typeface="Arial" panose="020B0604020202020204" pitchFamily="34" charset="0"/>
                <a:hlinkClick r:id="rId3" tooltip="Suomen Ammattiliittojen Keskusjärjestö">
                  <a:extLst>
                    <a:ext uri="{A12FA001-AC4F-418D-AE19-62706E023703}">
                      <ahyp:hlinkClr xmlns:ahyp="http://schemas.microsoft.com/office/drawing/2018/hyperlinkcolor" val="tx"/>
                    </a:ext>
                  </a:extLst>
                </a:hlinkClick>
              </a:rPr>
              <a:t>Suomen Ammattiliittojen Keskusjärjestön</a:t>
            </a:r>
            <a:r>
              <a:rPr lang="fi-FI" sz="1300" b="0" i="0" dirty="0">
                <a:effectLst/>
                <a:latin typeface="Arial" panose="020B0604020202020204" pitchFamily="34" charset="0"/>
              </a:rPr>
              <a:t> puheen-johtajaksi uudelle viisivuotiskaudelle. SAK:n puheenjohtajana vuodesta </a:t>
            </a:r>
            <a:r>
              <a:rPr lang="fi-FI" sz="1300" b="0" i="0" u="none" strike="noStrike" dirty="0">
                <a:effectLst/>
                <a:latin typeface="Arial" panose="020B0604020202020204" pitchFamily="34" charset="0"/>
                <a:hlinkClick r:id="rId4" tooltip="1990">
                  <a:extLst>
                    <a:ext uri="{A12FA001-AC4F-418D-AE19-62706E023703}">
                      <ahyp:hlinkClr xmlns:ahyp="http://schemas.microsoft.com/office/drawing/2018/hyperlinkcolor" val="tx"/>
                    </a:ext>
                  </a:extLst>
                </a:hlinkClick>
              </a:rPr>
              <a:t>1990</a:t>
            </a:r>
            <a:r>
              <a:rPr lang="fi-FI" sz="1300" b="0" i="0" dirty="0">
                <a:effectLst/>
                <a:latin typeface="Arial" panose="020B0604020202020204" pitchFamily="34" charset="0"/>
              </a:rPr>
              <a:t> saakka toiminut Ihalainen oli noussut edellisen kautensa aikana järjestön historian pitkäaikaisimmaksi puheenjohtajaksi.</a:t>
            </a:r>
          </a:p>
          <a:p>
            <a:pPr marL="0" indent="0">
              <a:buNone/>
            </a:pPr>
            <a:r>
              <a:rPr lang="fi-FI" sz="1300" u="sng" dirty="0">
                <a:latin typeface="Arial" panose="020B0604020202020204" pitchFamily="34" charset="0"/>
              </a:rPr>
              <a:t>27.8</a:t>
            </a:r>
            <a:r>
              <a:rPr lang="fi-FI" sz="1300" b="0" i="0" dirty="0">
                <a:effectLst/>
                <a:latin typeface="Arial" panose="020B0604020202020204" pitchFamily="34" charset="0"/>
              </a:rPr>
              <a:t>– </a:t>
            </a:r>
            <a:r>
              <a:rPr lang="fi-FI" sz="1300" b="0" i="0" u="none" strike="noStrike" dirty="0">
                <a:effectLst/>
                <a:latin typeface="Arial" panose="020B0604020202020204" pitchFamily="34" charset="0"/>
                <a:hlinkClick r:id="rId5" tooltip="Digi-tv">
                  <a:extLst>
                    <a:ext uri="{A12FA001-AC4F-418D-AE19-62706E023703}">
                      <ahyp:hlinkClr xmlns:ahyp="http://schemas.microsoft.com/office/drawing/2018/hyperlinkcolor" val="tx"/>
                    </a:ext>
                  </a:extLst>
                </a:hlinkClick>
              </a:rPr>
              <a:t>Digilähetykset</a:t>
            </a:r>
            <a:r>
              <a:rPr lang="fi-FI" sz="1300" b="0" i="0" dirty="0">
                <a:effectLst/>
                <a:latin typeface="Arial" panose="020B0604020202020204" pitchFamily="34" charset="0"/>
              </a:rPr>
              <a:t> alkoivat Suomessa.</a:t>
            </a:r>
          </a:p>
          <a:p>
            <a:pPr marL="0" indent="0">
              <a:buNone/>
            </a:pPr>
            <a:r>
              <a:rPr lang="fi-FI" sz="1300" u="sng" dirty="0">
                <a:latin typeface="Arial" panose="020B0604020202020204" pitchFamily="34" charset="0"/>
              </a:rPr>
              <a:t>11.9</a:t>
            </a:r>
            <a:r>
              <a:rPr lang="fi-FI" sz="1300" b="0" i="0" dirty="0">
                <a:effectLst/>
                <a:latin typeface="Arial" panose="020B0604020202020204" pitchFamily="34" charset="0"/>
              </a:rPr>
              <a:t> – </a:t>
            </a:r>
            <a:r>
              <a:rPr lang="fi-FI" sz="1300" b="0" i="0" u="none" strike="noStrike" dirty="0">
                <a:effectLst/>
                <a:latin typeface="Arial" panose="020B0604020202020204" pitchFamily="34" charset="0"/>
                <a:hlinkClick r:id="rId6" tooltip="Syyskuun 11. päivän iskut">
                  <a:extLst>
                    <a:ext uri="{A12FA001-AC4F-418D-AE19-62706E023703}">
                      <ahyp:hlinkClr xmlns:ahyp="http://schemas.microsoft.com/office/drawing/2018/hyperlinkcolor" val="tx"/>
                    </a:ext>
                  </a:extLst>
                </a:hlinkClick>
              </a:rPr>
              <a:t>Syyskuun 11. päivän iskut</a:t>
            </a:r>
            <a:r>
              <a:rPr lang="fi-FI" sz="1300" b="0" i="0" dirty="0">
                <a:effectLst/>
                <a:latin typeface="Arial" panose="020B0604020202020204" pitchFamily="34" charset="0"/>
              </a:rPr>
              <a:t>: 3 000 ihmistä kuoli </a:t>
            </a:r>
            <a:r>
              <a:rPr lang="fi-FI" sz="1300" b="0" i="0" u="none" strike="noStrike" dirty="0">
                <a:effectLst/>
                <a:latin typeface="Arial" panose="020B0604020202020204" pitchFamily="34" charset="0"/>
                <a:hlinkClick r:id="rId7" tooltip="New York">
                  <a:extLst>
                    <a:ext uri="{A12FA001-AC4F-418D-AE19-62706E023703}">
                      <ahyp:hlinkClr xmlns:ahyp="http://schemas.microsoft.com/office/drawing/2018/hyperlinkcolor" val="tx"/>
                    </a:ext>
                  </a:extLst>
                </a:hlinkClick>
              </a:rPr>
              <a:t>New Yorkissa</a:t>
            </a:r>
            <a:r>
              <a:rPr lang="fi-FI" sz="1300" b="0" i="0" dirty="0">
                <a:effectLst/>
                <a:latin typeface="Arial" panose="020B0604020202020204" pitchFamily="34" charset="0"/>
              </a:rPr>
              <a:t> </a:t>
            </a:r>
            <a:r>
              <a:rPr lang="fi-FI" sz="1300" b="0" i="0" u="none" strike="noStrike" dirty="0">
                <a:effectLst/>
                <a:latin typeface="Arial" panose="020B0604020202020204" pitchFamily="34" charset="0"/>
                <a:hlinkClick r:id="rId8" tooltip="World Trade Center">
                  <a:extLst>
                    <a:ext uri="{A12FA001-AC4F-418D-AE19-62706E023703}">
                      <ahyp:hlinkClr xmlns:ahyp="http://schemas.microsoft.com/office/drawing/2018/hyperlinkcolor" val="tx"/>
                    </a:ext>
                  </a:extLst>
                </a:hlinkClick>
              </a:rPr>
              <a:t>World Trade Centerin</a:t>
            </a:r>
            <a:r>
              <a:rPr lang="fi-FI" sz="1300" b="0" i="0" dirty="0">
                <a:effectLst/>
                <a:latin typeface="Arial" panose="020B0604020202020204" pitchFamily="34" charset="0"/>
              </a:rPr>
              <a:t> romahtaessa, </a:t>
            </a:r>
            <a:r>
              <a:rPr lang="fi-FI" sz="1300" b="0" i="0" u="none" strike="noStrike" dirty="0">
                <a:effectLst/>
                <a:latin typeface="Arial" panose="020B0604020202020204" pitchFamily="34" charset="0"/>
                <a:hlinkClick r:id="rId9" tooltip="Pentagon">
                  <a:extLst>
                    <a:ext uri="{A12FA001-AC4F-418D-AE19-62706E023703}">
                      <ahyp:hlinkClr xmlns:ahyp="http://schemas.microsoft.com/office/drawing/2018/hyperlinkcolor" val="tx"/>
                    </a:ext>
                  </a:extLst>
                </a:hlinkClick>
              </a:rPr>
              <a:t>Pentagonissa</a:t>
            </a:r>
            <a:r>
              <a:rPr lang="fi-FI" sz="1300" b="0" i="0" dirty="0">
                <a:effectLst/>
                <a:latin typeface="Arial" panose="020B0604020202020204" pitchFamily="34" charset="0"/>
              </a:rPr>
              <a:t> ja </a:t>
            </a:r>
            <a:r>
              <a:rPr lang="fi-FI" sz="1300" b="0" i="0" u="none" strike="noStrike" dirty="0">
                <a:effectLst/>
                <a:latin typeface="Arial" panose="020B0604020202020204" pitchFamily="34" charset="0"/>
                <a:hlinkClick r:id="rId10" tooltip="Pennsylvania">
                  <a:extLst>
                    <a:ext uri="{A12FA001-AC4F-418D-AE19-62706E023703}">
                      <ahyp:hlinkClr xmlns:ahyp="http://schemas.microsoft.com/office/drawing/2018/hyperlinkcolor" val="tx"/>
                    </a:ext>
                  </a:extLst>
                </a:hlinkClick>
              </a:rPr>
              <a:t>Pennsylvaniassa</a:t>
            </a:r>
            <a:r>
              <a:rPr lang="fi-FI" sz="1300" b="0" i="0" dirty="0">
                <a:effectLst/>
                <a:latin typeface="Arial" panose="020B0604020202020204" pitchFamily="34" charset="0"/>
              </a:rPr>
              <a:t>.</a:t>
            </a:r>
          </a:p>
          <a:p>
            <a:pPr marL="0" indent="0">
              <a:buNone/>
            </a:pPr>
            <a:r>
              <a:rPr lang="fi-FI" sz="1300" u="sng" dirty="0">
                <a:latin typeface="Arial" panose="020B0604020202020204" pitchFamily="34" charset="0"/>
              </a:rPr>
              <a:t>28.9.</a:t>
            </a:r>
            <a:r>
              <a:rPr lang="fi-FI" sz="1300" b="0" i="0" dirty="0">
                <a:effectLst/>
                <a:latin typeface="Arial" panose="020B0604020202020204" pitchFamily="34" charset="0"/>
              </a:rPr>
              <a:t> </a:t>
            </a:r>
            <a:r>
              <a:rPr lang="fi-FI" sz="1300" b="0" i="0" u="none" strike="noStrike" dirty="0">
                <a:effectLst/>
                <a:latin typeface="Arial" panose="020B0604020202020204" pitchFamily="34" charset="0"/>
                <a:hlinkClick r:id="rId11" tooltip="Homoseksuaalisuus">
                  <a:extLst>
                    <a:ext uri="{A12FA001-AC4F-418D-AE19-62706E023703}">
                      <ahyp:hlinkClr xmlns:ahyp="http://schemas.microsoft.com/office/drawing/2018/hyperlinkcolor" val="tx"/>
                    </a:ext>
                  </a:extLst>
                </a:hlinkClick>
              </a:rPr>
              <a:t>Homoseksuaalien</a:t>
            </a:r>
            <a:r>
              <a:rPr lang="fi-FI" sz="1300" b="0" i="0" dirty="0">
                <a:effectLst/>
                <a:latin typeface="Arial" panose="020B0604020202020204" pitchFamily="34" charset="0"/>
              </a:rPr>
              <a:t> parisuhderekisteröinnit sallittiin Suomessa.</a:t>
            </a:r>
          </a:p>
          <a:p>
            <a:pPr marL="0" indent="0">
              <a:buNone/>
            </a:pPr>
            <a:r>
              <a:rPr lang="fi-FI" sz="1300" b="0" i="0" dirty="0">
                <a:effectLst/>
                <a:latin typeface="Arial" panose="020B0604020202020204" pitchFamily="34" charset="0"/>
              </a:rPr>
              <a:t>2.11. – Presidentti Tarja Halonen löi </a:t>
            </a:r>
            <a:r>
              <a:rPr lang="fi-FI" sz="1300" b="0" i="0" u="none" strike="noStrike" dirty="0">
                <a:effectLst/>
                <a:latin typeface="Arial" panose="020B0604020202020204" pitchFamily="34" charset="0"/>
                <a:hlinkClick r:id="rId12" tooltip="Suomen Rahapaja">
                  <a:extLst>
                    <a:ext uri="{A12FA001-AC4F-418D-AE19-62706E023703}">
                      <ahyp:hlinkClr xmlns:ahyp="http://schemas.microsoft.com/office/drawing/2018/hyperlinkcolor" val="tx"/>
                    </a:ext>
                  </a:extLst>
                </a:hlinkClick>
              </a:rPr>
              <a:t>Rahapajassa</a:t>
            </a:r>
            <a:r>
              <a:rPr lang="fi-FI" sz="1300" b="0" i="0" dirty="0">
                <a:effectLst/>
                <a:latin typeface="Arial" panose="020B0604020202020204" pitchFamily="34" charset="0"/>
              </a:rPr>
              <a:t> Suomen viimeisen </a:t>
            </a:r>
            <a:r>
              <a:rPr lang="fi-FI" sz="1300" b="0" i="0" u="none" strike="noStrike" dirty="0">
                <a:effectLst/>
                <a:latin typeface="Arial" panose="020B0604020202020204" pitchFamily="34" charset="0"/>
                <a:hlinkClick r:id="rId13" tooltip="Suomen markka">
                  <a:extLst>
                    <a:ext uri="{A12FA001-AC4F-418D-AE19-62706E023703}">
                      <ahyp:hlinkClr xmlns:ahyp="http://schemas.microsoft.com/office/drawing/2018/hyperlinkcolor" val="tx"/>
                    </a:ext>
                  </a:extLst>
                </a:hlinkClick>
              </a:rPr>
              <a:t>markan</a:t>
            </a:r>
            <a:r>
              <a:rPr lang="fi-FI" sz="1300" b="0" i="0" dirty="0">
                <a:effectLst/>
                <a:latin typeface="Arial" panose="020B0604020202020204" pitchFamily="34" charset="0"/>
              </a:rPr>
              <a:t> kolikon</a:t>
            </a:r>
          </a:p>
          <a:p>
            <a:pPr marL="0" indent="0">
              <a:buNone/>
            </a:pPr>
            <a:r>
              <a:rPr lang="fi-FI" sz="1300" dirty="0">
                <a:latin typeface="Arial" panose="020B0604020202020204" pitchFamily="34" charset="0"/>
                <a:cs typeface="Arial" panose="020B0604020202020204" pitchFamily="34" charset="0"/>
              </a:rPr>
              <a:t>2002</a:t>
            </a:r>
          </a:p>
          <a:p>
            <a:pPr marL="0" indent="0">
              <a:buNone/>
            </a:pPr>
            <a:r>
              <a:rPr lang="fi-FI" sz="1300" b="0" i="0" u="sng" dirty="0">
                <a:effectLst/>
                <a:latin typeface="Arial" panose="020B0604020202020204" pitchFamily="34" charset="0"/>
              </a:rPr>
              <a:t>1.1</a:t>
            </a:r>
            <a:r>
              <a:rPr lang="fi-FI" sz="1300" b="0" i="0" dirty="0">
                <a:effectLst/>
                <a:latin typeface="Arial" panose="020B0604020202020204" pitchFamily="34" charset="0"/>
              </a:rPr>
              <a:t>–Yhteisvaluutta </a:t>
            </a:r>
            <a:r>
              <a:rPr lang="fi-FI" sz="1300" b="0" i="0" u="none" strike="noStrike" dirty="0">
                <a:effectLst/>
                <a:latin typeface="Arial" panose="020B0604020202020204" pitchFamily="34" charset="0"/>
                <a:hlinkClick r:id="rId14" tooltip="Euro">
                  <a:extLst>
                    <a:ext uri="{A12FA001-AC4F-418D-AE19-62706E023703}">
                      <ahyp:hlinkClr xmlns:ahyp="http://schemas.microsoft.com/office/drawing/2018/hyperlinkcolor" val="tx"/>
                    </a:ext>
                  </a:extLst>
                </a:hlinkClick>
              </a:rPr>
              <a:t>euro</a:t>
            </a:r>
            <a:r>
              <a:rPr lang="fi-FI" sz="1300" b="0" i="0" dirty="0">
                <a:effectLst/>
                <a:latin typeface="Arial" panose="020B0604020202020204" pitchFamily="34" charset="0"/>
              </a:rPr>
              <a:t> otettiin käyttöön käteisvaluuttana 12:ssa </a:t>
            </a:r>
            <a:r>
              <a:rPr lang="fi-FI" sz="1300" b="0" i="0" u="none" strike="noStrike" dirty="0">
                <a:effectLst/>
                <a:latin typeface="Arial" panose="020B0604020202020204" pitchFamily="34" charset="0"/>
                <a:hlinkClick r:id="rId15" tooltip="Euroopan unioni">
                  <a:extLst>
                    <a:ext uri="{A12FA001-AC4F-418D-AE19-62706E023703}">
                      <ahyp:hlinkClr xmlns:ahyp="http://schemas.microsoft.com/office/drawing/2018/hyperlinkcolor" val="tx"/>
                    </a:ext>
                  </a:extLst>
                </a:hlinkClick>
              </a:rPr>
              <a:t>Euroopan unionin</a:t>
            </a:r>
            <a:r>
              <a:rPr lang="fi-FI" sz="1300" b="0" i="0" dirty="0">
                <a:effectLst/>
                <a:latin typeface="Arial" panose="020B0604020202020204" pitchFamily="34" charset="0"/>
              </a:rPr>
              <a:t> maassa, myös </a:t>
            </a:r>
            <a:r>
              <a:rPr lang="fi-FI" sz="1300" b="0" i="0" u="none" strike="noStrike" dirty="0">
                <a:effectLst/>
                <a:latin typeface="Arial" panose="020B0604020202020204" pitchFamily="34" charset="0"/>
                <a:hlinkClick r:id="rId16" tooltip="Suomi">
                  <a:extLst>
                    <a:ext uri="{A12FA001-AC4F-418D-AE19-62706E023703}">
                      <ahyp:hlinkClr xmlns:ahyp="http://schemas.microsoft.com/office/drawing/2018/hyperlinkcolor" val="tx"/>
                    </a:ext>
                  </a:extLst>
                </a:hlinkClick>
              </a:rPr>
              <a:t>Suomessa</a:t>
            </a:r>
            <a:r>
              <a:rPr lang="fi-FI" sz="1300" b="0" i="0" dirty="0">
                <a:effectLst/>
                <a:latin typeface="Arial" panose="020B0604020202020204" pitchFamily="34" charset="0"/>
              </a:rPr>
              <a:t>.</a:t>
            </a:r>
          </a:p>
          <a:p>
            <a:endParaRPr lang="fi-FI" sz="1200" dirty="0">
              <a:latin typeface="Arial" panose="020B0604020202020204" pitchFamily="34" charset="0"/>
              <a:cs typeface="Arial" panose="020B0604020202020204" pitchFamily="34" charset="0"/>
            </a:endParaRPr>
          </a:p>
        </p:txBody>
      </p:sp>
      <p:sp>
        <p:nvSpPr>
          <p:cNvPr id="4" name="Sisällön paikkamerkki 3">
            <a:extLst>
              <a:ext uri="{FF2B5EF4-FFF2-40B4-BE49-F238E27FC236}">
                <a16:creationId xmlns:a16="http://schemas.microsoft.com/office/drawing/2014/main" id="{B0059263-3B9C-4C06-BDD8-2FA5FAE43A9B}"/>
              </a:ext>
            </a:extLst>
          </p:cNvPr>
          <p:cNvSpPr>
            <a:spLocks noGrp="1"/>
          </p:cNvSpPr>
          <p:nvPr>
            <p:ph sz="half" idx="2"/>
          </p:nvPr>
        </p:nvSpPr>
        <p:spPr>
          <a:xfrm>
            <a:off x="2597920" y="1367406"/>
            <a:ext cx="8755880" cy="4809557"/>
          </a:xfrm>
        </p:spPr>
        <p:txBody>
          <a:bodyPr>
            <a:normAutofit fontScale="92500" lnSpcReduction="20000"/>
          </a:bodyPr>
          <a:lstStyle/>
          <a:p>
            <a:pPr marL="563245" indent="0">
              <a:buNone/>
            </a:pPr>
            <a:r>
              <a:rPr lang="fi-FI" sz="1800" b="1" dirty="0">
                <a:effectLst/>
                <a:latin typeface="Arial" panose="020B0604020202020204" pitchFamily="34" charset="0"/>
                <a:ea typeface="Calibri" panose="020F0502020204030204" pitchFamily="34" charset="0"/>
                <a:cs typeface="Times New Roman" panose="02020603050405020304" pitchFamily="18" charset="0"/>
              </a:rPr>
              <a:t>Hallituksiin </a:t>
            </a:r>
            <a:r>
              <a:rPr lang="fi-FI" sz="1800" dirty="0">
                <a:effectLst/>
                <a:latin typeface="Arial" panose="020B0604020202020204" pitchFamily="34" charset="0"/>
                <a:ea typeface="Calibri" panose="020F0502020204030204" pitchFamily="34" charset="0"/>
                <a:cs typeface="Times New Roman" panose="02020603050405020304" pitchFamily="18" charset="0"/>
              </a:rPr>
              <a:t>pyrittiin valitsemaan jäseniä kaikista yhdistyksistä tiedonkulun ja aktiivisuuden ylläpitämiseksi. Hallituksen koko on ollut pääsääntöisesti 10 henkilöä. Myös varajäseniä on valittu saman verran. Hallitukset kokoontuivat vuosittain 8-10 kertaa. Kokoukset olivat poikkeuksetta päätösvaltaisia. Hallitukseen varsinaisina- ja varahenkilöinä on kuulunut yhteensä 81 henkilöä.</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563245" indent="0">
              <a:buNone/>
              <a:tabLst>
                <a:tab pos="3060065" algn="ctr"/>
                <a:tab pos="6120130" algn="r"/>
                <a:tab pos="828040" algn="l"/>
              </a:tabLst>
            </a:pPr>
            <a:r>
              <a:rPr lang="fi-FI" sz="1800" dirty="0">
                <a:effectLst/>
                <a:latin typeface="Arial" panose="020B0604020202020204" pitchFamily="34" charset="0"/>
                <a:ea typeface="Times New Roman" panose="02020603050405020304" pitchFamily="18" charset="0"/>
              </a:rPr>
              <a:t>Toiminantarkastajina ovat toimineet Vesa Kuparinen, Hannu Luostarinen, Olli Sironen, Jari Turkulainen, Arto Kiljunen, Arja Jantunen, Markku Nousiainen, Juhani Kerman, Taavi Puranen, Tatu Lehtosaari, Leila Seppänen, Olli-Pekka Kristiansson ja Ari Jääskeläinen</a:t>
            </a:r>
            <a:endParaRPr lang="fi-FI" sz="1800" dirty="0">
              <a:effectLst/>
              <a:latin typeface="Times New Roman" panose="02020603050405020304" pitchFamily="18" charset="0"/>
              <a:ea typeface="Times New Roman" panose="02020603050405020304" pitchFamily="18" charset="0"/>
            </a:endParaRPr>
          </a:p>
          <a:p>
            <a:endParaRPr lang="fi-FI" dirty="0"/>
          </a:p>
        </p:txBody>
      </p:sp>
      <p:pic>
        <p:nvPicPr>
          <p:cNvPr id="5" name="Kuva 4">
            <a:extLst>
              <a:ext uri="{FF2B5EF4-FFF2-40B4-BE49-F238E27FC236}">
                <a16:creationId xmlns:a16="http://schemas.microsoft.com/office/drawing/2014/main" id="{EFBF875C-D65A-41F9-94A3-1784CA93A8E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361189" y="3941297"/>
            <a:ext cx="3098333" cy="2323750"/>
          </a:xfrm>
          <a:prstGeom prst="rect">
            <a:avLst/>
          </a:prstGeom>
        </p:spPr>
      </p:pic>
    </p:spTree>
    <p:extLst>
      <p:ext uri="{BB962C8B-B14F-4D97-AF65-F5344CB8AC3E}">
        <p14:creationId xmlns:p14="http://schemas.microsoft.com/office/powerpoint/2010/main" val="19496751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0EBA59E-1DB0-4478-9DBC-EDA6FD881782}"/>
              </a:ext>
            </a:extLst>
          </p:cNvPr>
          <p:cNvSpPr>
            <a:spLocks noGrp="1"/>
          </p:cNvSpPr>
          <p:nvPr>
            <p:ph type="title"/>
          </p:nvPr>
        </p:nvSpPr>
        <p:spPr>
          <a:xfrm>
            <a:off x="2597920" y="365125"/>
            <a:ext cx="8755879" cy="45719"/>
          </a:xfrm>
        </p:spPr>
        <p:txBody>
          <a:bodyPr>
            <a:normAutofit fontScale="90000"/>
          </a:bodyPr>
          <a:lstStyle/>
          <a:p>
            <a:endParaRPr lang="fi-FI" dirty="0"/>
          </a:p>
        </p:txBody>
      </p:sp>
      <p:sp>
        <p:nvSpPr>
          <p:cNvPr id="3" name="Sisällön paikkamerkki 2">
            <a:extLst>
              <a:ext uri="{FF2B5EF4-FFF2-40B4-BE49-F238E27FC236}">
                <a16:creationId xmlns:a16="http://schemas.microsoft.com/office/drawing/2014/main" id="{5BA8197F-7430-4359-B964-FBB33D29CCB1}"/>
              </a:ext>
            </a:extLst>
          </p:cNvPr>
          <p:cNvSpPr>
            <a:spLocks noGrp="1"/>
          </p:cNvSpPr>
          <p:nvPr>
            <p:ph sz="half" idx="1"/>
          </p:nvPr>
        </p:nvSpPr>
        <p:spPr>
          <a:xfrm>
            <a:off x="209725" y="365125"/>
            <a:ext cx="2294193" cy="5811838"/>
          </a:xfrm>
        </p:spPr>
        <p:txBody>
          <a:bodyPr>
            <a:normAutofit/>
          </a:bodyPr>
          <a:lstStyle/>
          <a:p>
            <a:pPr marL="0" indent="0">
              <a:buNone/>
            </a:pPr>
            <a:r>
              <a:rPr lang="fi-FI" sz="1200" u="sng" dirty="0">
                <a:latin typeface="Arial" panose="020B0604020202020204" pitchFamily="34" charset="0"/>
              </a:rPr>
              <a:t>8.3.</a:t>
            </a:r>
            <a:r>
              <a:rPr lang="fi-FI" sz="1200" b="0" i="0" dirty="0">
                <a:effectLst/>
                <a:latin typeface="Arial" panose="020B0604020202020204" pitchFamily="34" charset="0"/>
              </a:rPr>
              <a:t>– </a:t>
            </a:r>
            <a:r>
              <a:rPr lang="fi-FI" sz="1200" b="0" i="0" u="none" strike="noStrike" dirty="0">
                <a:effectLst/>
                <a:latin typeface="Arial" panose="020B0604020202020204" pitchFamily="34" charset="0"/>
                <a:hlinkClick r:id="rId2" tooltip="Sipilän hallitus">
                  <a:extLst>
                    <a:ext uri="{A12FA001-AC4F-418D-AE19-62706E023703}">
                      <ahyp:hlinkClr xmlns:ahyp="http://schemas.microsoft.com/office/drawing/2018/hyperlinkcolor" val="tx"/>
                    </a:ext>
                  </a:extLst>
                </a:hlinkClick>
              </a:rPr>
              <a:t>Sipilän hallitus</a:t>
            </a:r>
            <a:r>
              <a:rPr lang="fi-FI" sz="1200" b="0" i="0" dirty="0">
                <a:effectLst/>
                <a:latin typeface="Arial" panose="020B0604020202020204" pitchFamily="34" charset="0"/>
              </a:rPr>
              <a:t> erosi </a:t>
            </a:r>
            <a:r>
              <a:rPr lang="fi-FI" sz="1200" b="0" i="0" u="none" strike="noStrike" dirty="0">
                <a:effectLst/>
                <a:latin typeface="Arial" panose="020B0604020202020204" pitchFamily="34" charset="0"/>
                <a:hlinkClick r:id="rId3" tooltip="Maakunta- ja soteuudistus">
                  <a:extLst>
                    <a:ext uri="{A12FA001-AC4F-418D-AE19-62706E023703}">
                      <ahyp:hlinkClr xmlns:ahyp="http://schemas.microsoft.com/office/drawing/2018/hyperlinkcolor" val="tx"/>
                    </a:ext>
                  </a:extLst>
                </a:hlinkClick>
              </a:rPr>
              <a:t>maakunta- ja soteuudistuksen</a:t>
            </a:r>
            <a:r>
              <a:rPr lang="fi-FI" sz="1200" b="0" i="0" dirty="0">
                <a:effectLst/>
                <a:latin typeface="Arial" panose="020B0604020202020204" pitchFamily="34" charset="0"/>
              </a:rPr>
              <a:t> kaaduttua.</a:t>
            </a:r>
          </a:p>
          <a:p>
            <a:pPr marL="0" indent="0">
              <a:buNone/>
            </a:pPr>
            <a:r>
              <a:rPr lang="fi-FI" sz="1200" u="sng" dirty="0">
                <a:latin typeface="Arial" panose="020B0604020202020204" pitchFamily="34" charset="0"/>
              </a:rPr>
              <a:t>14.4.</a:t>
            </a:r>
            <a:r>
              <a:rPr lang="fi-FI" sz="1200" b="0" i="0" dirty="0">
                <a:effectLst/>
                <a:latin typeface="Arial" panose="020B0604020202020204" pitchFamily="34" charset="0"/>
              </a:rPr>
              <a:t> – </a:t>
            </a:r>
            <a:r>
              <a:rPr lang="fi-FI" sz="1200" b="0" i="0" u="none" strike="noStrike" dirty="0">
                <a:effectLst/>
                <a:latin typeface="Arial" panose="020B0604020202020204" pitchFamily="34" charset="0"/>
                <a:hlinkClick r:id="rId4" tooltip="Eduskuntavaalit 2019">
                  <a:extLst>
                    <a:ext uri="{A12FA001-AC4F-418D-AE19-62706E023703}">
                      <ahyp:hlinkClr xmlns:ahyp="http://schemas.microsoft.com/office/drawing/2018/hyperlinkcolor" val="tx"/>
                    </a:ext>
                  </a:extLst>
                </a:hlinkClick>
              </a:rPr>
              <a:t>Suomen 38. eduskuntavaalit</a:t>
            </a:r>
            <a:r>
              <a:rPr lang="fi-FI" sz="1200" b="0" i="0" dirty="0">
                <a:effectLst/>
                <a:latin typeface="Arial" panose="020B0604020202020204" pitchFamily="34" charset="0"/>
              </a:rPr>
              <a:t>. Eniten paikkoja saivat </a:t>
            </a:r>
            <a:r>
              <a:rPr lang="fi-FI" sz="1200" b="0" i="0" u="none" strike="noStrike" dirty="0">
                <a:effectLst/>
                <a:latin typeface="Arial" panose="020B0604020202020204" pitchFamily="34" charset="0"/>
                <a:hlinkClick r:id="rId5" tooltip="Suomen Sosialidemokraattinen Puolue">
                  <a:extLst>
                    <a:ext uri="{A12FA001-AC4F-418D-AE19-62706E023703}">
                      <ahyp:hlinkClr xmlns:ahyp="http://schemas.microsoft.com/office/drawing/2018/hyperlinkcolor" val="tx"/>
                    </a:ext>
                  </a:extLst>
                </a:hlinkClick>
              </a:rPr>
              <a:t>Suomen Sosialidemokraattinen Puolue</a:t>
            </a:r>
            <a:r>
              <a:rPr lang="fi-FI" sz="1200" b="0" i="0" dirty="0">
                <a:effectLst/>
                <a:latin typeface="Arial" panose="020B0604020202020204" pitchFamily="34" charset="0"/>
              </a:rPr>
              <a:t> sekä </a:t>
            </a:r>
            <a:r>
              <a:rPr lang="fi-FI" sz="1200" b="0" i="0" u="none" strike="noStrike" dirty="0">
                <a:effectLst/>
                <a:latin typeface="Arial" panose="020B0604020202020204" pitchFamily="34" charset="0"/>
                <a:hlinkClick r:id="rId6" tooltip="Perussuomalaiset">
                  <a:extLst>
                    <a:ext uri="{A12FA001-AC4F-418D-AE19-62706E023703}">
                      <ahyp:hlinkClr xmlns:ahyp="http://schemas.microsoft.com/office/drawing/2018/hyperlinkcolor" val="tx"/>
                    </a:ext>
                  </a:extLst>
                </a:hlinkClick>
              </a:rPr>
              <a:t>Perussuomalaiset</a:t>
            </a:r>
            <a:r>
              <a:rPr lang="fi-FI" sz="1200" b="0" i="0" dirty="0">
                <a:effectLst/>
                <a:latin typeface="Arial" panose="020B0604020202020204" pitchFamily="34" charset="0"/>
              </a:rPr>
              <a:t>, tosin ensimmäistä kertaa eduskuntavaalien historiassa yksikään puolue ei saanut yli 20 prosentin osuutta kaikista äänistä. </a:t>
            </a:r>
            <a:r>
              <a:rPr lang="fi-FI" sz="1200" b="0" i="0" u="none" strike="noStrike" dirty="0">
                <a:effectLst/>
                <a:latin typeface="Arial" panose="020B0604020202020204" pitchFamily="34" charset="0"/>
                <a:hlinkClick r:id="rId7" tooltip="Suomen Keskusta">
                  <a:extLst>
                    <a:ext uri="{A12FA001-AC4F-418D-AE19-62706E023703}">
                      <ahyp:hlinkClr xmlns:ahyp="http://schemas.microsoft.com/office/drawing/2018/hyperlinkcolor" val="tx"/>
                    </a:ext>
                  </a:extLst>
                </a:hlinkClick>
              </a:rPr>
              <a:t>Suomen Keskusta</a:t>
            </a:r>
            <a:r>
              <a:rPr lang="fi-FI" sz="1200" b="0" i="0" dirty="0">
                <a:effectLst/>
                <a:latin typeface="Arial" panose="020B0604020202020204" pitchFamily="34" charset="0"/>
              </a:rPr>
              <a:t> menetti huomattavan paljon paikkoja. Naisten osuus valituista kansanedustajista oli suurempi kuin koskaan aiemmin.</a:t>
            </a:r>
          </a:p>
          <a:p>
            <a:pPr marL="0" indent="0">
              <a:buNone/>
            </a:pPr>
            <a:r>
              <a:rPr lang="fi-FI" sz="1200" u="sng" dirty="0">
                <a:latin typeface="Arial" panose="020B0604020202020204" pitchFamily="34" charset="0"/>
              </a:rPr>
              <a:t>6.6.</a:t>
            </a:r>
            <a:r>
              <a:rPr lang="fi-FI" sz="1200" b="0" i="0" dirty="0">
                <a:effectLst/>
                <a:latin typeface="Arial" panose="020B0604020202020204" pitchFamily="34" charset="0"/>
              </a:rPr>
              <a:t>– </a:t>
            </a:r>
            <a:r>
              <a:rPr lang="fi-FI" sz="1200" b="0" i="0" u="none" strike="noStrike" dirty="0">
                <a:effectLst/>
                <a:latin typeface="Arial" panose="020B0604020202020204" pitchFamily="34" charset="0"/>
                <a:hlinkClick r:id="rId8" tooltip="Rinteen hallitus">
                  <a:extLst>
                    <a:ext uri="{A12FA001-AC4F-418D-AE19-62706E023703}">
                      <ahyp:hlinkClr xmlns:ahyp="http://schemas.microsoft.com/office/drawing/2018/hyperlinkcolor" val="tx"/>
                    </a:ext>
                  </a:extLst>
                </a:hlinkClick>
              </a:rPr>
              <a:t>Antti Rinteen hallitus</a:t>
            </a:r>
            <a:r>
              <a:rPr lang="fi-FI" sz="1200" b="0" i="0" dirty="0">
                <a:effectLst/>
                <a:latin typeface="Arial" panose="020B0604020202020204" pitchFamily="34" charset="0"/>
              </a:rPr>
              <a:t> astui toimeensa.</a:t>
            </a:r>
          </a:p>
          <a:p>
            <a:pPr marL="0" indent="0">
              <a:buNone/>
            </a:pPr>
            <a:r>
              <a:rPr lang="fi-FI" sz="1200" u="sng" dirty="0">
                <a:latin typeface="Arial" panose="020B0604020202020204" pitchFamily="34" charset="0"/>
              </a:rPr>
              <a:t>3.12</a:t>
            </a:r>
            <a:r>
              <a:rPr lang="fi-FI" sz="1200" b="0" i="0" dirty="0">
                <a:effectLst/>
                <a:latin typeface="Arial" panose="020B0604020202020204" pitchFamily="34" charset="0"/>
              </a:rPr>
              <a:t> – </a:t>
            </a:r>
            <a:r>
              <a:rPr lang="fi-FI" sz="1200" b="0" i="0" u="none" strike="noStrike" dirty="0">
                <a:effectLst/>
                <a:latin typeface="Arial" panose="020B0604020202020204" pitchFamily="34" charset="0"/>
                <a:hlinkClick r:id="rId8" tooltip="Rinteen hallitus">
                  <a:extLst>
                    <a:ext uri="{A12FA001-AC4F-418D-AE19-62706E023703}">
                      <ahyp:hlinkClr xmlns:ahyp="http://schemas.microsoft.com/office/drawing/2018/hyperlinkcolor" val="tx"/>
                    </a:ext>
                  </a:extLst>
                </a:hlinkClick>
              </a:rPr>
              <a:t>Antti Rinteen hallitus</a:t>
            </a:r>
            <a:r>
              <a:rPr lang="fi-FI" sz="1200" b="0" i="0" dirty="0">
                <a:effectLst/>
                <a:latin typeface="Arial" panose="020B0604020202020204" pitchFamily="34" charset="0"/>
              </a:rPr>
              <a:t> jätti eronpyyntönsä.</a:t>
            </a:r>
          </a:p>
          <a:p>
            <a:pPr marL="0" indent="0">
              <a:buNone/>
            </a:pPr>
            <a:r>
              <a:rPr lang="fi-FI" sz="1200" u="sng" dirty="0">
                <a:latin typeface="Arial" panose="020B0604020202020204" pitchFamily="34" charset="0"/>
              </a:rPr>
              <a:t>10.12</a:t>
            </a:r>
            <a:r>
              <a:rPr lang="fi-FI" sz="1200" b="0" i="0" dirty="0">
                <a:effectLst/>
                <a:latin typeface="Arial" panose="020B0604020202020204" pitchFamily="34" charset="0"/>
              </a:rPr>
              <a:t>– </a:t>
            </a:r>
            <a:r>
              <a:rPr lang="fi-FI" sz="1200" b="0" i="0" u="none" strike="noStrike" dirty="0">
                <a:effectLst/>
                <a:latin typeface="Arial" panose="020B0604020202020204" pitchFamily="34" charset="0"/>
                <a:hlinkClick r:id="rId9" tooltip="Marinin hallitus">
                  <a:extLst>
                    <a:ext uri="{A12FA001-AC4F-418D-AE19-62706E023703}">
                      <ahyp:hlinkClr xmlns:ahyp="http://schemas.microsoft.com/office/drawing/2018/hyperlinkcolor" val="tx"/>
                    </a:ext>
                  </a:extLst>
                </a:hlinkClick>
              </a:rPr>
              <a:t>Sanna Marinin hallitus</a:t>
            </a:r>
            <a:r>
              <a:rPr lang="fi-FI" sz="1200" b="0" i="0" dirty="0">
                <a:effectLst/>
                <a:latin typeface="Arial" panose="020B0604020202020204" pitchFamily="34" charset="0"/>
              </a:rPr>
              <a:t> astui toimeensa. 34-vuotiaana virkaan astuneesta </a:t>
            </a:r>
            <a:r>
              <a:rPr lang="fi-FI" sz="1200" b="0" i="0" u="none" strike="noStrike" dirty="0">
                <a:effectLst/>
                <a:latin typeface="Arial" panose="020B0604020202020204" pitchFamily="34" charset="0"/>
                <a:hlinkClick r:id="rId10" tooltip="Sanna Marin">
                  <a:extLst>
                    <a:ext uri="{A12FA001-AC4F-418D-AE19-62706E023703}">
                      <ahyp:hlinkClr xmlns:ahyp="http://schemas.microsoft.com/office/drawing/2018/hyperlinkcolor" val="tx"/>
                    </a:ext>
                  </a:extLst>
                </a:hlinkClick>
              </a:rPr>
              <a:t>Sanna</a:t>
            </a:r>
            <a:r>
              <a:rPr lang="fi-FI" sz="1200" b="0" i="0" u="none" strike="noStrike" dirty="0">
                <a:solidFill>
                  <a:srgbClr val="0563C1"/>
                </a:solidFill>
                <a:effectLst/>
                <a:latin typeface="Arial" panose="020B0604020202020204" pitchFamily="34" charset="0"/>
                <a:hlinkClick r:id="rId10" tooltip="Sanna Marin">
                  <a:extLst>
                    <a:ext uri="{A12FA001-AC4F-418D-AE19-62706E023703}">
                      <ahyp:hlinkClr xmlns:ahyp="http://schemas.microsoft.com/office/drawing/2018/hyperlinkcolor" val="tx"/>
                    </a:ext>
                  </a:extLst>
                </a:hlinkClick>
              </a:rPr>
              <a:t> </a:t>
            </a:r>
            <a:r>
              <a:rPr lang="fi-FI" sz="1200" b="0" i="0" u="none" strike="noStrike" dirty="0">
                <a:effectLst/>
                <a:latin typeface="Arial" panose="020B0604020202020204" pitchFamily="34" charset="0"/>
                <a:hlinkClick r:id="rId10" tooltip="Sanna Marin">
                  <a:extLst>
                    <a:ext uri="{A12FA001-AC4F-418D-AE19-62706E023703}">
                      <ahyp:hlinkClr xmlns:ahyp="http://schemas.microsoft.com/office/drawing/2018/hyperlinkcolor" val="tx"/>
                    </a:ext>
                  </a:extLst>
                </a:hlinkClick>
              </a:rPr>
              <a:t>Marinista</a:t>
            </a:r>
            <a:r>
              <a:rPr lang="fi-FI" sz="1200" b="0" i="0" dirty="0">
                <a:effectLst/>
                <a:latin typeface="Arial" panose="020B0604020202020204" pitchFamily="34" charset="0"/>
              </a:rPr>
              <a:t> tuli Suomen kaikkien aikojen nuorin ja koko maailman nuorin istuva pääministeri.</a:t>
            </a:r>
          </a:p>
          <a:p>
            <a:endParaRPr lang="fi-FI" sz="1200" dirty="0">
              <a:latin typeface="Arial" panose="020B0604020202020204" pitchFamily="34" charset="0"/>
              <a:cs typeface="Arial" panose="020B0604020202020204" pitchFamily="34" charset="0"/>
            </a:endParaRPr>
          </a:p>
        </p:txBody>
      </p:sp>
      <p:sp>
        <p:nvSpPr>
          <p:cNvPr id="4" name="Sisällön paikkamerkki 3">
            <a:extLst>
              <a:ext uri="{FF2B5EF4-FFF2-40B4-BE49-F238E27FC236}">
                <a16:creationId xmlns:a16="http://schemas.microsoft.com/office/drawing/2014/main" id="{B0059263-3B9C-4C06-BDD8-2FA5FAE43A9B}"/>
              </a:ext>
            </a:extLst>
          </p:cNvPr>
          <p:cNvSpPr>
            <a:spLocks noGrp="1"/>
          </p:cNvSpPr>
          <p:nvPr>
            <p:ph sz="half" idx="2"/>
          </p:nvPr>
        </p:nvSpPr>
        <p:spPr>
          <a:xfrm>
            <a:off x="2597920" y="696286"/>
            <a:ext cx="8755880" cy="5480677"/>
          </a:xfrm>
        </p:spPr>
        <p:txBody>
          <a:bodyPr>
            <a:normAutofit/>
          </a:bodyPr>
          <a:lstStyle/>
          <a:p>
            <a:pPr marL="370840" indent="0">
              <a:buNone/>
              <a:tabLst>
                <a:tab pos="3060065" algn="ctr"/>
                <a:tab pos="6120130" algn="r"/>
                <a:tab pos="828040" algn="l"/>
              </a:tabLst>
            </a:pPr>
            <a:r>
              <a:rPr lang="fi-FI" sz="1800" b="1" dirty="0">
                <a:effectLst/>
                <a:latin typeface="Arial" panose="020B0604020202020204" pitchFamily="34" charset="0"/>
                <a:ea typeface="Times New Roman" panose="02020603050405020304" pitchFamily="18" charset="0"/>
              </a:rPr>
              <a:t>Ay-liikkeen</a:t>
            </a:r>
            <a:r>
              <a:rPr lang="fi-FI" sz="1800" dirty="0">
                <a:effectLst/>
                <a:latin typeface="Arial" panose="020B0604020202020204" pitchFamily="34" charset="0"/>
                <a:ea typeface="Times New Roman" panose="02020603050405020304" pitchFamily="18" charset="0"/>
              </a:rPr>
              <a:t> sukupolvenvaihdos on tullut esille useissa yhteyksissä ja vuoteen 2010 mennessä jää SAK: laisesta perheestä runsaasti toimijoita ansaitulle eläkkeelle. Huolena tässä, on mistä saada päteviä toimijoita ja toimitsijoita tilalle. </a:t>
            </a:r>
            <a:endParaRPr lang="fi-FI" sz="1800" dirty="0">
              <a:effectLst/>
              <a:latin typeface="Times New Roman" panose="02020603050405020304" pitchFamily="18" charset="0"/>
              <a:ea typeface="Times New Roman" panose="02020603050405020304" pitchFamily="18" charset="0"/>
            </a:endParaRPr>
          </a:p>
          <a:p>
            <a:pPr marL="370840" indent="0">
              <a:buNone/>
              <a:tabLst>
                <a:tab pos="3060065" algn="ctr"/>
                <a:tab pos="6120130" algn="r"/>
                <a:tab pos="828040" algn="l"/>
              </a:tabLst>
            </a:pPr>
            <a:r>
              <a:rPr lang="fi-FI" sz="1800" b="1" dirty="0">
                <a:effectLst/>
                <a:latin typeface="Arial" panose="020B0604020202020204" pitchFamily="34" charset="0"/>
                <a:ea typeface="Times New Roman" panose="02020603050405020304" pitchFamily="18" charset="0"/>
              </a:rPr>
              <a:t>Vuoden 2007</a:t>
            </a:r>
            <a:r>
              <a:rPr lang="fi-FI" sz="1800" dirty="0">
                <a:effectLst/>
                <a:latin typeface="Arial" panose="020B0604020202020204" pitchFamily="34" charset="0"/>
                <a:ea typeface="Times New Roman" panose="02020603050405020304" pitchFamily="18" charset="0"/>
              </a:rPr>
              <a:t> aikana pääsivät vauhtiin uuden </a:t>
            </a:r>
            <a:r>
              <a:rPr lang="fi-FI" sz="1800" b="1" dirty="0">
                <a:effectLst/>
                <a:latin typeface="Arial" panose="020B0604020202020204" pitchFamily="34" charset="0"/>
                <a:ea typeface="Times New Roman" panose="02020603050405020304" pitchFamily="18" charset="0"/>
              </a:rPr>
              <a:t>SAK:laisen suurliiton</a:t>
            </a:r>
            <a:r>
              <a:rPr lang="fi-FI" sz="1800" dirty="0">
                <a:effectLst/>
                <a:latin typeface="Arial" panose="020B0604020202020204" pitchFamily="34" charset="0"/>
                <a:ea typeface="Times New Roman" panose="02020603050405020304" pitchFamily="18" charset="0"/>
              </a:rPr>
              <a:t> synnytysvalmistelut. ”</a:t>
            </a:r>
            <a:r>
              <a:rPr lang="fi-FI" sz="1800" b="1" dirty="0">
                <a:effectLst/>
                <a:latin typeface="Arial" panose="020B0604020202020204" pitchFamily="34" charset="0"/>
                <a:ea typeface="Times New Roman" panose="02020603050405020304" pitchFamily="18" charset="0"/>
              </a:rPr>
              <a:t>TEAM-suurliiton”</a:t>
            </a:r>
            <a:r>
              <a:rPr lang="fi-FI" sz="1800" dirty="0">
                <a:effectLst/>
                <a:latin typeface="Arial" panose="020B0604020202020204" pitchFamily="34" charset="0"/>
                <a:ea typeface="Times New Roman" panose="02020603050405020304" pitchFamily="18" charset="0"/>
              </a:rPr>
              <a:t> suunnittelijoina ovat Kemianliitto, Metalliliitto, Puuliitto, Sähköliitto, Rautatieläisten liitto ja Viestintäliitto. </a:t>
            </a:r>
            <a:endParaRPr lang="fi-FI" sz="1800" dirty="0">
              <a:effectLst/>
              <a:latin typeface="Times New Roman" panose="02020603050405020304" pitchFamily="18" charset="0"/>
              <a:ea typeface="Times New Roman" panose="02020603050405020304" pitchFamily="18" charset="0"/>
            </a:endParaRPr>
          </a:p>
          <a:p>
            <a:pPr marL="370840" indent="0">
              <a:buNone/>
              <a:tabLst>
                <a:tab pos="3060065" algn="ctr"/>
                <a:tab pos="6120130" algn="r"/>
                <a:tab pos="828040" algn="l"/>
              </a:tabLst>
            </a:pPr>
            <a:r>
              <a:rPr lang="fi-FI" sz="1800" dirty="0">
                <a:effectLst/>
                <a:latin typeface="Arial" panose="020B0604020202020204" pitchFamily="34" charset="0"/>
                <a:ea typeface="Times New Roman" panose="02020603050405020304" pitchFamily="18" charset="0"/>
              </a:rPr>
              <a:t>Uuden liiton on ajateltu aloittavan toimintansa vuoden 2010 alussa. Vuoden 2007 aikana alkanut uuden SAK:laisen suurliiton ”TEAM-suurliiton” synnyttäminen kaatui keväällä 2009.  </a:t>
            </a:r>
            <a:r>
              <a:rPr lang="fi-FI" sz="1800" b="1" dirty="0">
                <a:effectLst/>
                <a:latin typeface="Arial" panose="020B0604020202020204" pitchFamily="34" charset="0"/>
                <a:ea typeface="Times New Roman" panose="02020603050405020304" pitchFamily="18" charset="0"/>
              </a:rPr>
              <a:t>TEAM syntyi</a:t>
            </a:r>
            <a:r>
              <a:rPr lang="fi-FI" sz="1800" dirty="0">
                <a:effectLst/>
                <a:latin typeface="Arial" panose="020B0604020202020204" pitchFamily="34" charset="0"/>
                <a:ea typeface="Times New Roman" panose="02020603050405020304" pitchFamily="18" charset="0"/>
              </a:rPr>
              <a:t> lopulta Kemianliiton ja Viestintäliiton kesken. </a:t>
            </a:r>
            <a:endParaRPr lang="fi-FI" sz="1800" dirty="0">
              <a:effectLst/>
              <a:latin typeface="Times New Roman" panose="02020603050405020304" pitchFamily="18" charset="0"/>
              <a:ea typeface="Times New Roman" panose="02020603050405020304" pitchFamily="18" charset="0"/>
            </a:endParaRPr>
          </a:p>
          <a:p>
            <a:pPr marL="370840" indent="0">
              <a:buNone/>
              <a:tabLst>
                <a:tab pos="3060065" algn="ctr"/>
                <a:tab pos="6120130" algn="r"/>
                <a:tab pos="828040" algn="l"/>
              </a:tabLst>
            </a:pPr>
            <a:endParaRPr lang="fi-FI" sz="1800" b="1" dirty="0">
              <a:effectLst/>
              <a:latin typeface="Arial" panose="020B0604020202020204" pitchFamily="34" charset="0"/>
              <a:ea typeface="Times New Roman" panose="02020603050405020304" pitchFamily="18" charset="0"/>
            </a:endParaRPr>
          </a:p>
          <a:p>
            <a:pPr marL="370840" indent="0">
              <a:buNone/>
              <a:tabLst>
                <a:tab pos="3060065" algn="ctr"/>
                <a:tab pos="6120130" algn="r"/>
                <a:tab pos="828040" algn="l"/>
              </a:tabLst>
            </a:pPr>
            <a:r>
              <a:rPr lang="fi-FI" sz="1800" b="1" dirty="0">
                <a:effectLst/>
                <a:latin typeface="Arial" panose="020B0604020202020204" pitchFamily="34" charset="0"/>
                <a:ea typeface="Times New Roman" panose="02020603050405020304" pitchFamily="18" charset="0"/>
              </a:rPr>
              <a:t>Paikallisjärjestön pitkäaikainen</a:t>
            </a:r>
            <a:r>
              <a:rPr lang="fi-FI" sz="1800" dirty="0">
                <a:effectLst/>
                <a:latin typeface="Arial" panose="020B0604020202020204" pitchFamily="34" charset="0"/>
                <a:ea typeface="Times New Roman" panose="02020603050405020304" pitchFamily="18" charset="0"/>
              </a:rPr>
              <a:t> puheenjohtaja Jyrki Koikkalainen siirtyi ajasta iäisyyteen.</a:t>
            </a:r>
            <a:endParaRPr lang="fi-FI" sz="1800" dirty="0">
              <a:effectLst/>
              <a:latin typeface="Times New Roman" panose="02020603050405020304" pitchFamily="18" charset="0"/>
              <a:ea typeface="Times New Roman" panose="02020603050405020304" pitchFamily="18" charset="0"/>
            </a:endParaRPr>
          </a:p>
          <a:p>
            <a:endParaRPr lang="fi-FI" dirty="0"/>
          </a:p>
        </p:txBody>
      </p:sp>
    </p:spTree>
    <p:extLst>
      <p:ext uri="{BB962C8B-B14F-4D97-AF65-F5344CB8AC3E}">
        <p14:creationId xmlns:p14="http://schemas.microsoft.com/office/powerpoint/2010/main" val="28649508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0EBA59E-1DB0-4478-9DBC-EDA6FD881782}"/>
              </a:ext>
            </a:extLst>
          </p:cNvPr>
          <p:cNvSpPr>
            <a:spLocks noGrp="1"/>
          </p:cNvSpPr>
          <p:nvPr>
            <p:ph type="title"/>
          </p:nvPr>
        </p:nvSpPr>
        <p:spPr>
          <a:xfrm>
            <a:off x="2597920" y="365125"/>
            <a:ext cx="8755879" cy="45719"/>
          </a:xfrm>
        </p:spPr>
        <p:txBody>
          <a:bodyPr>
            <a:normAutofit fontScale="90000"/>
          </a:bodyPr>
          <a:lstStyle/>
          <a:p>
            <a:endParaRPr lang="fi-FI" dirty="0"/>
          </a:p>
        </p:txBody>
      </p:sp>
      <p:sp>
        <p:nvSpPr>
          <p:cNvPr id="3" name="Sisällön paikkamerkki 2">
            <a:extLst>
              <a:ext uri="{FF2B5EF4-FFF2-40B4-BE49-F238E27FC236}">
                <a16:creationId xmlns:a16="http://schemas.microsoft.com/office/drawing/2014/main" id="{5BA8197F-7430-4359-B964-FBB33D29CCB1}"/>
              </a:ext>
            </a:extLst>
          </p:cNvPr>
          <p:cNvSpPr>
            <a:spLocks noGrp="1"/>
          </p:cNvSpPr>
          <p:nvPr>
            <p:ph sz="half" idx="1"/>
          </p:nvPr>
        </p:nvSpPr>
        <p:spPr>
          <a:xfrm>
            <a:off x="251670" y="365125"/>
            <a:ext cx="2252248" cy="5811838"/>
          </a:xfrm>
        </p:spPr>
        <p:txBody>
          <a:bodyPr>
            <a:noAutofit/>
          </a:bodyPr>
          <a:lstStyle/>
          <a:p>
            <a:pPr marL="0" indent="0" algn="l">
              <a:buNone/>
            </a:pPr>
            <a:r>
              <a:rPr lang="fi-FI" sz="1200" dirty="0">
                <a:latin typeface="Arial" panose="020B0604020202020204" pitchFamily="34" charset="0"/>
              </a:rPr>
              <a:t>11.12.</a:t>
            </a:r>
            <a:r>
              <a:rPr lang="fi-FI" sz="1200" b="0" i="0" dirty="0">
                <a:effectLst/>
                <a:latin typeface="Arial" panose="020B0604020202020204" pitchFamily="34" charset="0"/>
              </a:rPr>
              <a:t>– Eduskunnan 1. varapuhemiehen virka siirtyi </a:t>
            </a:r>
            <a:r>
              <a:rPr lang="fi-FI" sz="1200" b="0" i="0" u="none" strike="noStrike" dirty="0">
                <a:effectLst/>
                <a:latin typeface="Arial" panose="020B0604020202020204" pitchFamily="34" charset="0"/>
                <a:hlinkClick r:id="rId2" tooltip="Antti Rinne">
                  <a:extLst>
                    <a:ext uri="{A12FA001-AC4F-418D-AE19-62706E023703}">
                      <ahyp:hlinkClr xmlns:ahyp="http://schemas.microsoft.com/office/drawing/2018/hyperlinkcolor" val="tx"/>
                    </a:ext>
                  </a:extLst>
                </a:hlinkClick>
              </a:rPr>
              <a:t>Antti Rinteelle</a:t>
            </a:r>
            <a:r>
              <a:rPr lang="fi-FI" sz="1200" b="0" i="0" dirty="0">
                <a:effectLst/>
                <a:latin typeface="Arial" panose="020B0604020202020204" pitchFamily="34" charset="0"/>
              </a:rPr>
              <a:t> </a:t>
            </a:r>
            <a:r>
              <a:rPr lang="fi-FI" sz="1200" b="0" i="0" u="none" strike="noStrike" dirty="0">
                <a:effectLst/>
                <a:latin typeface="Arial" panose="020B0604020202020204" pitchFamily="34" charset="0"/>
                <a:hlinkClick r:id="rId3" tooltip="Tuula Haatainen">
                  <a:extLst>
                    <a:ext uri="{A12FA001-AC4F-418D-AE19-62706E023703}">
                      <ahyp:hlinkClr xmlns:ahyp="http://schemas.microsoft.com/office/drawing/2018/hyperlinkcolor" val="tx"/>
                    </a:ext>
                  </a:extLst>
                </a:hlinkClick>
              </a:rPr>
              <a:t>Tuula Haataisen</a:t>
            </a:r>
            <a:r>
              <a:rPr lang="fi-FI" sz="1200" b="0" i="0" dirty="0">
                <a:effectLst/>
                <a:latin typeface="Arial" panose="020B0604020202020204" pitchFamily="34" charset="0"/>
              </a:rPr>
              <a:t> tultua nimitetyksi </a:t>
            </a:r>
            <a:r>
              <a:rPr lang="fi-FI" sz="1200" b="0" i="0" u="none" strike="noStrike" dirty="0">
                <a:effectLst/>
                <a:latin typeface="Arial" panose="020B0604020202020204" pitchFamily="34" charset="0"/>
                <a:hlinkClick r:id="rId4" tooltip="Työministeri">
                  <a:extLst>
                    <a:ext uri="{A12FA001-AC4F-418D-AE19-62706E023703}">
                      <ahyp:hlinkClr xmlns:ahyp="http://schemas.microsoft.com/office/drawing/2018/hyperlinkcolor" val="tx"/>
                    </a:ext>
                  </a:extLst>
                </a:hlinkClick>
              </a:rPr>
              <a:t>työministeriksi</a:t>
            </a:r>
            <a:r>
              <a:rPr lang="fi-FI" sz="1200" b="0" i="0" dirty="0">
                <a:effectLst/>
                <a:latin typeface="Arial" panose="020B0604020202020204" pitchFamily="34" charset="0"/>
              </a:rPr>
              <a:t>.</a:t>
            </a:r>
          </a:p>
          <a:p>
            <a:pPr marL="0" indent="0" algn="l">
              <a:buNone/>
            </a:pPr>
            <a:r>
              <a:rPr lang="fi-FI" sz="1200" b="0" i="0" dirty="0">
                <a:effectLst/>
                <a:latin typeface="Arial" panose="020B0604020202020204" pitchFamily="34" charset="0"/>
              </a:rPr>
              <a:t>11.12. – Eduskunta päätti palauttaa </a:t>
            </a:r>
            <a:r>
              <a:rPr lang="fi-FI" sz="1200" b="0" i="0" u="none" strike="noStrike" dirty="0">
                <a:effectLst/>
                <a:latin typeface="Arial" panose="020B0604020202020204" pitchFamily="34" charset="0"/>
                <a:hlinkClick r:id="rId5" tooltip="Subjektiivinen päivähoito-oikeus">
                  <a:extLst>
                    <a:ext uri="{A12FA001-AC4F-418D-AE19-62706E023703}">
                      <ahyp:hlinkClr xmlns:ahyp="http://schemas.microsoft.com/office/drawing/2018/hyperlinkcolor" val="tx"/>
                    </a:ext>
                  </a:extLst>
                </a:hlinkClick>
              </a:rPr>
              <a:t>subjektiivisen päivähoito-oikeuden</a:t>
            </a:r>
            <a:r>
              <a:rPr lang="fi-FI" sz="1200" b="0" i="0" dirty="0">
                <a:effectLst/>
                <a:latin typeface="Arial" panose="020B0604020202020204" pitchFamily="34" charset="0"/>
              </a:rPr>
              <a:t> ja purkaa </a:t>
            </a:r>
            <a:r>
              <a:rPr lang="fi-FI" sz="1200" b="0" i="0" u="none" strike="noStrike" dirty="0">
                <a:effectLst/>
                <a:latin typeface="Arial" panose="020B0604020202020204" pitchFamily="34" charset="0"/>
                <a:hlinkClick r:id="rId6" tooltip="Aktiivimalli">
                  <a:extLst>
                    <a:ext uri="{A12FA001-AC4F-418D-AE19-62706E023703}">
                      <ahyp:hlinkClr xmlns:ahyp="http://schemas.microsoft.com/office/drawing/2018/hyperlinkcolor" val="tx"/>
                    </a:ext>
                  </a:extLst>
                </a:hlinkClick>
              </a:rPr>
              <a:t>aktiivimallin</a:t>
            </a:r>
            <a:r>
              <a:rPr lang="fi-FI" sz="1200" b="0" i="0" dirty="0">
                <a:effectLst/>
                <a:latin typeface="Arial" panose="020B0604020202020204" pitchFamily="34" charset="0"/>
              </a:rPr>
              <a:t>.</a:t>
            </a:r>
          </a:p>
          <a:p>
            <a:pPr marL="0" indent="0">
              <a:buNone/>
            </a:pPr>
            <a:r>
              <a:rPr lang="fi-FI" sz="1200" dirty="0">
                <a:latin typeface="Arial" panose="020B0604020202020204" pitchFamily="34" charset="0"/>
                <a:cs typeface="Arial" panose="020B0604020202020204" pitchFamily="34" charset="0"/>
              </a:rPr>
              <a:t>2020</a:t>
            </a:r>
          </a:p>
          <a:p>
            <a:pPr marL="0" indent="0">
              <a:buNone/>
            </a:pPr>
            <a:r>
              <a:rPr lang="fi-FI" sz="1200" u="sng" dirty="0">
                <a:latin typeface="Arial" panose="020B0604020202020204" pitchFamily="34" charset="0"/>
              </a:rPr>
              <a:t>1.1.</a:t>
            </a:r>
            <a:r>
              <a:rPr lang="fi-FI" sz="1200" b="0" i="0" dirty="0">
                <a:effectLst/>
                <a:latin typeface="Arial" panose="020B0604020202020204" pitchFamily="34" charset="0"/>
              </a:rPr>
              <a:t>– </a:t>
            </a:r>
            <a:r>
              <a:rPr lang="fi-FI" sz="1200" b="0" i="0" u="none" strike="noStrike" dirty="0">
                <a:effectLst/>
                <a:latin typeface="Arial" panose="020B0604020202020204" pitchFamily="34" charset="0"/>
                <a:hlinkClick r:id="rId7" tooltip="Sipilän hallitus">
                  <a:extLst>
                    <a:ext uri="{A12FA001-AC4F-418D-AE19-62706E023703}">
                      <ahyp:hlinkClr xmlns:ahyp="http://schemas.microsoft.com/office/drawing/2018/hyperlinkcolor" val="tx"/>
                    </a:ext>
                  </a:extLst>
                </a:hlinkClick>
              </a:rPr>
              <a:t>Sipilän hallituksen</a:t>
            </a:r>
            <a:r>
              <a:rPr lang="fi-FI" sz="1200" b="0" i="0" dirty="0">
                <a:effectLst/>
                <a:latin typeface="Arial" panose="020B0604020202020204" pitchFamily="34" charset="0"/>
              </a:rPr>
              <a:t> käyttöönottama </a:t>
            </a:r>
            <a:r>
              <a:rPr lang="fi-FI" sz="1200" b="0" i="0" u="none" strike="noStrike" dirty="0">
                <a:effectLst/>
                <a:latin typeface="Arial" panose="020B0604020202020204" pitchFamily="34" charset="0"/>
                <a:hlinkClick r:id="rId8" tooltip="Aktiivimalli">
                  <a:extLst>
                    <a:ext uri="{A12FA001-AC4F-418D-AE19-62706E023703}">
                      <ahyp:hlinkClr xmlns:ahyp="http://schemas.microsoft.com/office/drawing/2018/hyperlinkcolor" val="tx"/>
                    </a:ext>
                  </a:extLst>
                </a:hlinkClick>
              </a:rPr>
              <a:t>aktiivimalli</a:t>
            </a:r>
            <a:r>
              <a:rPr lang="fi-FI" sz="1200" b="0" i="0" dirty="0">
                <a:effectLst/>
                <a:latin typeface="Arial" panose="020B0604020202020204" pitchFamily="34" charset="0"/>
              </a:rPr>
              <a:t> purettiin</a:t>
            </a:r>
          </a:p>
          <a:p>
            <a:pPr marL="0" indent="0">
              <a:buNone/>
            </a:pPr>
            <a:r>
              <a:rPr lang="fi-FI" sz="1200" u="sng" dirty="0">
                <a:latin typeface="Arial" panose="020B0604020202020204" pitchFamily="34" charset="0"/>
              </a:rPr>
              <a:t>4.1.</a:t>
            </a:r>
            <a:r>
              <a:rPr lang="fi-FI" sz="1200" b="0" i="0" dirty="0">
                <a:effectLst/>
                <a:latin typeface="Arial" panose="020B0604020202020204" pitchFamily="34" charset="0"/>
              </a:rPr>
              <a:t>– </a:t>
            </a:r>
            <a:r>
              <a:rPr lang="fi-FI" sz="1200" b="0" i="0" u="none" strike="noStrike" dirty="0">
                <a:effectLst/>
                <a:latin typeface="Arial" panose="020B0604020202020204" pitchFamily="34" charset="0"/>
                <a:hlinkClick r:id="rId9" tooltip="Teknologiateollisuus">
                  <a:extLst>
                    <a:ext uri="{A12FA001-AC4F-418D-AE19-62706E023703}">
                      <ahyp:hlinkClr xmlns:ahyp="http://schemas.microsoft.com/office/drawing/2018/hyperlinkcolor" val="tx"/>
                    </a:ext>
                  </a:extLst>
                </a:hlinkClick>
              </a:rPr>
              <a:t>Teknologiateollisuuden</a:t>
            </a:r>
            <a:r>
              <a:rPr lang="fi-FI" sz="1200" b="0" i="0" dirty="0">
                <a:effectLst/>
                <a:latin typeface="Arial" panose="020B0604020202020204" pitchFamily="34" charset="0"/>
              </a:rPr>
              <a:t> ja </a:t>
            </a:r>
            <a:r>
              <a:rPr lang="fi-FI" sz="1200" b="0" i="0" u="none" strike="noStrike" dirty="0">
                <a:effectLst/>
                <a:latin typeface="Arial" panose="020B0604020202020204" pitchFamily="34" charset="0"/>
                <a:hlinkClick r:id="rId10" tooltip="Teollisuusliitto">
                  <a:extLst>
                    <a:ext uri="{A12FA001-AC4F-418D-AE19-62706E023703}">
                      <ahyp:hlinkClr xmlns:ahyp="http://schemas.microsoft.com/office/drawing/2018/hyperlinkcolor" val="tx"/>
                    </a:ext>
                  </a:extLst>
                </a:hlinkClick>
              </a:rPr>
              <a:t>Teollisuusliiton</a:t>
            </a:r>
            <a:r>
              <a:rPr lang="fi-FI" sz="1200" b="0" i="0" dirty="0">
                <a:effectLst/>
                <a:latin typeface="Arial" panose="020B0604020202020204" pitchFamily="34" charset="0"/>
              </a:rPr>
              <a:t> työmarkkinariita ratkesi. 25 kuukauden mittainen sopimus korottaa alan palkkoja yhteensä 3,3 prosentilla ja </a:t>
            </a:r>
            <a:r>
              <a:rPr lang="fi-FI" sz="1200" b="0" i="0" u="none" strike="noStrike" dirty="0" err="1">
                <a:effectLst/>
                <a:latin typeface="Arial" panose="020B0604020202020204" pitchFamily="34" charset="0"/>
                <a:hlinkClick r:id="rId11" tooltip="Kilpailukykysopimus">
                  <a:extLst>
                    <a:ext uri="{A12FA001-AC4F-418D-AE19-62706E023703}">
                      <ahyp:hlinkClr xmlns:ahyp="http://schemas.microsoft.com/office/drawing/2018/hyperlinkcolor" val="tx"/>
                    </a:ext>
                  </a:extLst>
                </a:hlinkClick>
              </a:rPr>
              <a:t>kiky</a:t>
            </a:r>
            <a:r>
              <a:rPr lang="fi-FI" sz="1200" b="0" i="0" dirty="0">
                <a:effectLst/>
                <a:latin typeface="Arial" panose="020B0604020202020204" pitchFamily="34" charset="0"/>
              </a:rPr>
              <a:t>-tunnit poistuvat sopimuksen piirissä olevilta työntekijöiltä.</a:t>
            </a:r>
          </a:p>
          <a:p>
            <a:pPr marL="0" indent="0">
              <a:buNone/>
            </a:pPr>
            <a:r>
              <a:rPr lang="fi-FI" sz="1200" u="sng" dirty="0">
                <a:latin typeface="Arial" panose="020B0604020202020204" pitchFamily="34" charset="0"/>
              </a:rPr>
              <a:t>7.1.</a:t>
            </a:r>
            <a:r>
              <a:rPr lang="fi-FI" sz="1200" b="0" i="0" dirty="0">
                <a:effectLst/>
                <a:latin typeface="Arial" panose="020B0604020202020204" pitchFamily="34" charset="0"/>
              </a:rPr>
              <a:t> – Uusi koronavirus, </a:t>
            </a:r>
            <a:r>
              <a:rPr lang="fi-FI" sz="1200" b="0" i="0" u="none" strike="noStrike" dirty="0">
                <a:effectLst/>
                <a:latin typeface="Arial" panose="020B0604020202020204" pitchFamily="34" charset="0"/>
                <a:hlinkClick r:id="rId12" tooltip="SARS-CoV-2">
                  <a:extLst>
                    <a:ext uri="{A12FA001-AC4F-418D-AE19-62706E023703}">
                      <ahyp:hlinkClr xmlns:ahyp="http://schemas.microsoft.com/office/drawing/2018/hyperlinkcolor" val="tx"/>
                    </a:ext>
                  </a:extLst>
                </a:hlinkClick>
              </a:rPr>
              <a:t>SARS-CoV-2</a:t>
            </a:r>
            <a:r>
              <a:rPr lang="fi-FI" sz="1200" b="0" i="0" dirty="0">
                <a:effectLst/>
                <a:latin typeface="Arial" panose="020B0604020202020204" pitchFamily="34" charset="0"/>
              </a:rPr>
              <a:t>, löydettiin laboratoriotutkimuksissa </a:t>
            </a:r>
            <a:r>
              <a:rPr lang="fi-FI" sz="1200" b="0" i="0" u="none" strike="noStrike" dirty="0">
                <a:effectLst/>
                <a:latin typeface="Arial" panose="020B0604020202020204" pitchFamily="34" charset="0"/>
                <a:hlinkClick r:id="rId13" tooltip="Kiina">
                  <a:extLst>
                    <a:ext uri="{A12FA001-AC4F-418D-AE19-62706E023703}">
                      <ahyp:hlinkClr xmlns:ahyp="http://schemas.microsoft.com/office/drawing/2018/hyperlinkcolor" val="tx"/>
                    </a:ext>
                  </a:extLst>
                </a:hlinkClick>
              </a:rPr>
              <a:t>Kiinassa</a:t>
            </a:r>
            <a:r>
              <a:rPr lang="fi-FI" sz="1200" b="0" i="0" dirty="0">
                <a:effectLst/>
                <a:latin typeface="Arial" panose="020B0604020202020204" pitchFamily="34" charset="0"/>
              </a:rPr>
              <a:t> </a:t>
            </a:r>
            <a:r>
              <a:rPr lang="fi-FI" sz="1200" b="0" i="0" u="none" strike="noStrike" dirty="0">
                <a:effectLst/>
                <a:latin typeface="Arial" panose="020B0604020202020204" pitchFamily="34" charset="0"/>
                <a:hlinkClick r:id="rId14" tooltip="Wuhan">
                  <a:extLst>
                    <a:ext uri="{A12FA001-AC4F-418D-AE19-62706E023703}">
                      <ahyp:hlinkClr xmlns:ahyp="http://schemas.microsoft.com/office/drawing/2018/hyperlinkcolor" val="tx"/>
                    </a:ext>
                  </a:extLst>
                </a:hlinkClick>
              </a:rPr>
              <a:t>Wuhanin</a:t>
            </a:r>
            <a:r>
              <a:rPr lang="fi-FI" sz="1200" b="0" i="0" dirty="0">
                <a:effectLst/>
                <a:latin typeface="Arial" panose="020B0604020202020204" pitchFamily="34" charset="0"/>
              </a:rPr>
              <a:t> kaupungissa</a:t>
            </a:r>
            <a:endParaRPr lang="fi-FI" sz="1200" dirty="0">
              <a:latin typeface="Arial" panose="020B0604020202020204" pitchFamily="34" charset="0"/>
            </a:endParaRPr>
          </a:p>
          <a:p>
            <a:pPr marL="0" indent="0">
              <a:buNone/>
            </a:pPr>
            <a:r>
              <a:rPr lang="fi-FI" sz="1200" u="sng" dirty="0">
                <a:latin typeface="Arial" panose="020B0604020202020204" pitchFamily="34" charset="0"/>
              </a:rPr>
              <a:t>24.1</a:t>
            </a:r>
            <a:r>
              <a:rPr lang="fi-FI" sz="1200" b="0" i="0" dirty="0">
                <a:effectLst/>
                <a:latin typeface="Arial" panose="020B0604020202020204" pitchFamily="34" charset="0"/>
              </a:rPr>
              <a:t>– Koronavirus </a:t>
            </a:r>
            <a:r>
              <a:rPr lang="fi-FI" sz="1200" b="0" i="0" u="none" strike="noStrike" dirty="0">
                <a:effectLst/>
                <a:latin typeface="Arial" panose="020B0604020202020204" pitchFamily="34" charset="0"/>
                <a:hlinkClick r:id="rId12" tooltip="SARS-CoV-2">
                  <a:extLst>
                    <a:ext uri="{A12FA001-AC4F-418D-AE19-62706E023703}">
                      <ahyp:hlinkClr xmlns:ahyp="http://schemas.microsoft.com/office/drawing/2018/hyperlinkcolor" val="tx"/>
                    </a:ext>
                  </a:extLst>
                </a:hlinkClick>
              </a:rPr>
              <a:t>SARS-CoV-2</a:t>
            </a:r>
            <a:r>
              <a:rPr lang="fi-FI" sz="1200" b="0" i="0" dirty="0">
                <a:effectLst/>
                <a:latin typeface="Arial" panose="020B0604020202020204" pitchFamily="34" charset="0"/>
              </a:rPr>
              <a:t> levisi ensi kerran Eurooppaan (Saksaan)</a:t>
            </a:r>
          </a:p>
        </p:txBody>
      </p:sp>
      <p:sp>
        <p:nvSpPr>
          <p:cNvPr id="4" name="Sisällön paikkamerkki 3">
            <a:extLst>
              <a:ext uri="{FF2B5EF4-FFF2-40B4-BE49-F238E27FC236}">
                <a16:creationId xmlns:a16="http://schemas.microsoft.com/office/drawing/2014/main" id="{B0059263-3B9C-4C06-BDD8-2FA5FAE43A9B}"/>
              </a:ext>
            </a:extLst>
          </p:cNvPr>
          <p:cNvSpPr>
            <a:spLocks noGrp="1"/>
          </p:cNvSpPr>
          <p:nvPr>
            <p:ph sz="half" idx="2"/>
          </p:nvPr>
        </p:nvSpPr>
        <p:spPr>
          <a:xfrm>
            <a:off x="2597920" y="243282"/>
            <a:ext cx="8755880" cy="5933682"/>
          </a:xfrm>
        </p:spPr>
        <p:txBody>
          <a:bodyPr>
            <a:normAutofit fontScale="92500" lnSpcReduction="10000"/>
          </a:bodyPr>
          <a:lstStyle/>
          <a:p>
            <a:pPr marL="457200" indent="0">
              <a:buNone/>
            </a:pPr>
            <a:r>
              <a:rPr lang="fi-FI" sz="1800" dirty="0">
                <a:effectLst/>
                <a:latin typeface="Arial" panose="020B0604020202020204" pitchFamily="34" charset="0"/>
                <a:ea typeface="Calibri" panose="020F0502020204030204" pitchFamily="34" charset="0"/>
                <a:cs typeface="Times New Roman" panose="02020603050405020304" pitchFamily="18" charset="0"/>
              </a:rPr>
              <a:t>2008  </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0">
              <a:buNone/>
            </a:pPr>
            <a:r>
              <a:rPr lang="fi-FI" sz="1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Nyt tarvitaan nopean</a:t>
            </a:r>
            <a:r>
              <a:rPr lang="fi-FI"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aikataulun panostusta talouden ja työllisyyden elvyttämiseen maakunnassamme. Itä-Savossa valtiolla olisi siihen erinomainen mahdollisuus aikaistamalla rinnakkaisväylän rakentamista. Aikaistaminen olisi elvyttämisen nimissä perusteltua siksikin, että Savonlinnan rinnakkaisväylä on liikenne- ja viestintäministeriön laskelmien mukaan suurista tietöistä kustannustehokkain. Laskelmat osoittavat kuinka paljon valtakunnallista hyötyä hankkeesta on kustannuksiin verrattuna ja rakentamisen hyödyt heijastuisivat myös koko maakuntaan.</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0">
              <a:buNone/>
            </a:pPr>
            <a:r>
              <a:rPr lang="fi-FI" sz="1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Valtion tuottavuusohjelma</a:t>
            </a:r>
            <a:r>
              <a:rPr lang="fi-FI"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on tuonut uhkia työvoimapalvelujen heikennyksistä. Vähennyssuunnitelmat on aikoinaan tehty aivan toisenlaisen työllisyystilanteen vallitessa nykyiseen verrattuna. Nyt työllisyystilanteen vaikeuduttua on valtion välttämätöntä turvata työvoimatoimistojen palvelut ja luopua toimistojen henkilöstövähennyssuunnitelmista. </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fi-FI" sz="1800" b="1" dirty="0">
                <a:effectLst/>
                <a:latin typeface="Arial" panose="020B0604020202020204" pitchFamily="34" charset="0"/>
                <a:ea typeface="Calibri" panose="020F0502020204030204" pitchFamily="34" charset="0"/>
              </a:rPr>
              <a:t>       Paljon puhetta</a:t>
            </a:r>
            <a:r>
              <a:rPr lang="fi-FI" sz="1800" dirty="0">
                <a:effectLst/>
                <a:latin typeface="Arial" panose="020B0604020202020204" pitchFamily="34" charset="0"/>
                <a:ea typeface="Calibri" panose="020F0502020204030204" pitchFamily="34" charset="0"/>
              </a:rPr>
              <a:t>, vähän villoja toteaa edustajisto kannanotossaan koskien</a:t>
            </a:r>
          </a:p>
          <a:p>
            <a:pPr marL="457200" lvl="1" indent="0">
              <a:buNone/>
            </a:pPr>
            <a:r>
              <a:rPr lang="fi-FI" sz="1800" dirty="0">
                <a:effectLst/>
                <a:latin typeface="Arial" panose="020B0604020202020204" pitchFamily="34" charset="0"/>
                <a:ea typeface="Calibri" panose="020F0502020204030204" pitchFamily="34" charset="0"/>
              </a:rPr>
              <a:t>alueellistamisen seudulle tuomia työpaikkoja. Niin sanotun alueellistamislain mukaan alueellistamisen tarkoitus on siirtää valtion työpaikkoja pois pääkaupunkiseudulta, jotta turvataan alueiden tasapainoinen kehittäminen ja alueellistettavien toimintojen tehostaminen. Tähän mennessä Itä-Savo ei kuitenkaan ole hyötynyt alueellistamissuunnitelmista lainkaan. Päinvastoin, valtion työpaikkoja on alueelta pelkästään menetetty. Kannanotossaan </a:t>
            </a:r>
            <a:r>
              <a:rPr lang="fi-FI" sz="1800" dirty="0">
                <a:solidFill>
                  <a:srgbClr val="000000"/>
                </a:solidFill>
                <a:effectLst/>
                <a:latin typeface="Arial" panose="020B0604020202020204" pitchFamily="34" charset="0"/>
                <a:ea typeface="Calibri" panose="020F0502020204030204" pitchFamily="34" charset="0"/>
              </a:rPr>
              <a:t>Paikallisjärjestön edustajisto vaatii, että alueellistamistoimia pitää tehdä rohkeammin ja myös pienemmille paikkakunnille. Erityisesti uusia valtionhallinnon yksiköitä perustettaessa ensisijainen sijoituspaikka täytyy selkeästi olla kasvukeskusten ulkopuolella. </a:t>
            </a:r>
            <a:endParaRPr lang="fi-FI" sz="1800" dirty="0"/>
          </a:p>
        </p:txBody>
      </p:sp>
    </p:spTree>
    <p:extLst>
      <p:ext uri="{BB962C8B-B14F-4D97-AF65-F5344CB8AC3E}">
        <p14:creationId xmlns:p14="http://schemas.microsoft.com/office/powerpoint/2010/main" val="33806486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0EBA59E-1DB0-4478-9DBC-EDA6FD881782}"/>
              </a:ext>
            </a:extLst>
          </p:cNvPr>
          <p:cNvSpPr>
            <a:spLocks noGrp="1"/>
          </p:cNvSpPr>
          <p:nvPr>
            <p:ph type="title"/>
          </p:nvPr>
        </p:nvSpPr>
        <p:spPr>
          <a:xfrm>
            <a:off x="2597920" y="365125"/>
            <a:ext cx="8755879" cy="45719"/>
          </a:xfrm>
        </p:spPr>
        <p:txBody>
          <a:bodyPr>
            <a:normAutofit fontScale="90000"/>
          </a:bodyPr>
          <a:lstStyle/>
          <a:p>
            <a:endParaRPr lang="fi-FI" dirty="0"/>
          </a:p>
        </p:txBody>
      </p:sp>
      <p:sp>
        <p:nvSpPr>
          <p:cNvPr id="3" name="Sisällön paikkamerkki 2">
            <a:extLst>
              <a:ext uri="{FF2B5EF4-FFF2-40B4-BE49-F238E27FC236}">
                <a16:creationId xmlns:a16="http://schemas.microsoft.com/office/drawing/2014/main" id="{5BA8197F-7430-4359-B964-FBB33D29CCB1}"/>
              </a:ext>
            </a:extLst>
          </p:cNvPr>
          <p:cNvSpPr>
            <a:spLocks noGrp="1"/>
          </p:cNvSpPr>
          <p:nvPr>
            <p:ph sz="half" idx="1"/>
          </p:nvPr>
        </p:nvSpPr>
        <p:spPr>
          <a:xfrm>
            <a:off x="142613" y="365125"/>
            <a:ext cx="2361305" cy="5811838"/>
          </a:xfrm>
        </p:spPr>
        <p:txBody>
          <a:bodyPr>
            <a:normAutofit lnSpcReduction="10000"/>
          </a:bodyPr>
          <a:lstStyle/>
          <a:p>
            <a:pPr marL="0" indent="0">
              <a:buNone/>
            </a:pPr>
            <a:r>
              <a:rPr lang="fi-FI" sz="1200" dirty="0">
                <a:latin typeface="Arial" panose="020B0604020202020204" pitchFamily="34" charset="0"/>
              </a:rPr>
              <a:t>2.2.</a:t>
            </a:r>
            <a:r>
              <a:rPr lang="fi-FI" sz="1200" b="0" i="0" dirty="0">
                <a:effectLst/>
                <a:latin typeface="Arial" panose="020B0604020202020204" pitchFamily="34" charset="0"/>
              </a:rPr>
              <a:t> –Kiinalaisen </a:t>
            </a:r>
            <a:r>
              <a:rPr lang="fi-FI" sz="1200" b="0" i="0" u="sng" dirty="0">
                <a:effectLst/>
                <a:latin typeface="Arial" panose="020B0604020202020204" pitchFamily="34" charset="0"/>
                <a:hlinkClick r:id="rId2">
                  <a:extLst>
                    <a:ext uri="{A12FA001-AC4F-418D-AE19-62706E023703}">
                      <ahyp:hlinkClr xmlns:ahyp="http://schemas.microsoft.com/office/drawing/2018/hyperlinkcolor" val="tx"/>
                    </a:ext>
                  </a:extLst>
                </a:hlinkClick>
              </a:rPr>
              <a:t>Wuhanin</a:t>
            </a:r>
            <a:r>
              <a:rPr lang="fi-FI" sz="1200" b="0" i="0" dirty="0">
                <a:effectLst/>
                <a:latin typeface="Arial" panose="020B0604020202020204" pitchFamily="34" charset="0"/>
              </a:rPr>
              <a:t> kaupungin hallinto määräsi </a:t>
            </a:r>
            <a:r>
              <a:rPr lang="fi-FI" sz="1200" b="0" i="0" u="none" strike="noStrike" dirty="0">
                <a:effectLst/>
                <a:latin typeface="Arial" panose="020B0604020202020204" pitchFamily="34" charset="0"/>
                <a:hlinkClick r:id="rId3" tooltip="COVID-19">
                  <a:extLst>
                    <a:ext uri="{A12FA001-AC4F-418D-AE19-62706E023703}">
                      <ahyp:hlinkClr xmlns:ahyp="http://schemas.microsoft.com/office/drawing/2018/hyperlinkcolor" val="tx"/>
                    </a:ext>
                  </a:extLst>
                </a:hlinkClick>
              </a:rPr>
              <a:t>koronaviruksen</a:t>
            </a:r>
            <a:r>
              <a:rPr lang="fi-FI" sz="1200" b="0" i="0" dirty="0">
                <a:effectLst/>
                <a:latin typeface="Arial" panose="020B0604020202020204" pitchFamily="34" charset="0"/>
              </a:rPr>
              <a:t> oireita osoittavat henkilöt erityiselle karanteenivyöhykkeelle hallintopakon uhalla.</a:t>
            </a:r>
            <a:endParaRPr lang="fi-FI" sz="1200" dirty="0">
              <a:latin typeface="Arial" panose="020B0604020202020204" pitchFamily="34" charset="0"/>
              <a:cs typeface="Arial" panose="020B0604020202020204" pitchFamily="34" charset="0"/>
            </a:endParaRPr>
          </a:p>
          <a:p>
            <a:pPr marL="0" indent="0">
              <a:buNone/>
            </a:pPr>
            <a:r>
              <a:rPr lang="fi-FI" sz="1200" dirty="0">
                <a:latin typeface="Arial" panose="020B0604020202020204" pitchFamily="34" charset="0"/>
              </a:rPr>
              <a:t>6.2.</a:t>
            </a:r>
            <a:r>
              <a:rPr lang="fi-FI" sz="1200" b="0" i="0" dirty="0">
                <a:effectLst/>
                <a:latin typeface="Arial" panose="020B0604020202020204" pitchFamily="34" charset="0"/>
              </a:rPr>
              <a:t>–</a:t>
            </a:r>
            <a:r>
              <a:rPr lang="fi-FI" sz="1200" dirty="0">
                <a:latin typeface="Arial" panose="020B0604020202020204" pitchFamily="34" charset="0"/>
              </a:rPr>
              <a:t>29.2.</a:t>
            </a:r>
            <a:r>
              <a:rPr lang="fi-FI" sz="1200" b="0" i="0" dirty="0">
                <a:effectLst/>
                <a:latin typeface="Arial" panose="020B0604020202020204" pitchFamily="34" charset="0"/>
              </a:rPr>
              <a:t> – </a:t>
            </a:r>
            <a:r>
              <a:rPr lang="fi-FI" sz="1200" b="0" i="0" u="none" strike="noStrike" dirty="0">
                <a:effectLst/>
                <a:latin typeface="Arial" panose="020B0604020202020204" pitchFamily="34" charset="0"/>
                <a:hlinkClick r:id="rId4" tooltip="Finnair">
                  <a:extLst>
                    <a:ext uri="{A12FA001-AC4F-418D-AE19-62706E023703}">
                      <ahyp:hlinkClr xmlns:ahyp="http://schemas.microsoft.com/office/drawing/2018/hyperlinkcolor" val="tx"/>
                    </a:ext>
                  </a:extLst>
                </a:hlinkClick>
              </a:rPr>
              <a:t>Finnair</a:t>
            </a:r>
            <a:r>
              <a:rPr lang="fi-FI" sz="1200" b="0" i="0" dirty="0">
                <a:effectLst/>
                <a:latin typeface="Arial" panose="020B0604020202020204" pitchFamily="34" charset="0"/>
              </a:rPr>
              <a:t> perui kaikki tämän aikavälin lennot </a:t>
            </a:r>
            <a:r>
              <a:rPr lang="fi-FI" sz="1200" b="0" i="0" u="sng" dirty="0">
                <a:effectLst/>
                <a:latin typeface="Arial" panose="020B0604020202020204" pitchFamily="34" charset="0"/>
                <a:hlinkClick r:id="rId5">
                  <a:extLst>
                    <a:ext uri="{A12FA001-AC4F-418D-AE19-62706E023703}">
                      <ahyp:hlinkClr xmlns:ahyp="http://schemas.microsoft.com/office/drawing/2018/hyperlinkcolor" val="tx"/>
                    </a:ext>
                  </a:extLst>
                </a:hlinkClick>
              </a:rPr>
              <a:t>Manner-Kiinaan</a:t>
            </a:r>
            <a:r>
              <a:rPr lang="fi-FI" sz="1200" b="0" i="0" dirty="0">
                <a:effectLst/>
                <a:latin typeface="Arial" panose="020B0604020202020204" pitchFamily="34" charset="0"/>
              </a:rPr>
              <a:t> SARS-CoV-2:n aiheuttaman </a:t>
            </a:r>
            <a:r>
              <a:rPr lang="fi-FI" sz="1200" dirty="0">
                <a:latin typeface="Arial" panose="020B0604020202020204" pitchFamily="34" charset="0"/>
              </a:rPr>
              <a:t>koronavirusepi-demian</a:t>
            </a:r>
            <a:endParaRPr lang="fi-FI" sz="1200" b="0" i="0" dirty="0">
              <a:effectLst/>
              <a:latin typeface="Arial" panose="020B0604020202020204" pitchFamily="34" charset="0"/>
            </a:endParaRPr>
          </a:p>
          <a:p>
            <a:pPr marL="0" indent="0">
              <a:buNone/>
            </a:pPr>
            <a:r>
              <a:rPr lang="fi-FI" sz="1200" u="sng" dirty="0">
                <a:latin typeface="Arial" panose="020B0604020202020204" pitchFamily="34" charset="0"/>
              </a:rPr>
              <a:t>11.3.</a:t>
            </a:r>
            <a:r>
              <a:rPr lang="fi-FI" sz="1200" b="0" i="0" dirty="0">
                <a:effectLst/>
                <a:latin typeface="Arial" panose="020B0604020202020204" pitchFamily="34" charset="0"/>
              </a:rPr>
              <a:t>– </a:t>
            </a:r>
            <a:r>
              <a:rPr lang="fi-FI" sz="1200" b="0" i="0" u="none" strike="noStrike" dirty="0">
                <a:effectLst/>
                <a:latin typeface="Arial" panose="020B0604020202020204" pitchFamily="34" charset="0"/>
                <a:hlinkClick r:id="rId6" tooltip="WHO">
                  <a:extLst>
                    <a:ext uri="{A12FA001-AC4F-418D-AE19-62706E023703}">
                      <ahyp:hlinkClr xmlns:ahyp="http://schemas.microsoft.com/office/drawing/2018/hyperlinkcolor" val="tx"/>
                    </a:ext>
                  </a:extLst>
                </a:hlinkClick>
              </a:rPr>
              <a:t>WHO</a:t>
            </a:r>
            <a:r>
              <a:rPr lang="fi-FI" sz="1200" b="0" i="0" dirty="0">
                <a:effectLst/>
                <a:latin typeface="Arial" panose="020B0604020202020204" pitchFamily="34" charset="0"/>
              </a:rPr>
              <a:t> julisti maailmassa laajalle levinneen koronavirusepidemian </a:t>
            </a:r>
            <a:r>
              <a:rPr lang="fi-FI" sz="1200" b="0" i="0" u="none" strike="noStrike" dirty="0">
                <a:effectLst/>
                <a:latin typeface="Arial" panose="020B0604020202020204" pitchFamily="34" charset="0"/>
                <a:hlinkClick r:id="rId7" tooltip="Pandemia">
                  <a:extLst>
                    <a:ext uri="{A12FA001-AC4F-418D-AE19-62706E023703}">
                      <ahyp:hlinkClr xmlns:ahyp="http://schemas.microsoft.com/office/drawing/2018/hyperlinkcolor" val="tx"/>
                    </a:ext>
                  </a:extLst>
                </a:hlinkClick>
              </a:rPr>
              <a:t>pande-miaksi</a:t>
            </a:r>
            <a:r>
              <a:rPr lang="fi-FI" sz="1200" b="0" i="0" dirty="0">
                <a:effectLst/>
                <a:latin typeface="Arial" panose="020B0604020202020204" pitchFamily="34" charset="0"/>
              </a:rPr>
              <a:t>.</a:t>
            </a:r>
          </a:p>
          <a:p>
            <a:pPr marL="0" indent="0" algn="l">
              <a:buNone/>
            </a:pPr>
            <a:r>
              <a:rPr lang="fi-FI" sz="1200" u="sng" dirty="0">
                <a:latin typeface="Arial" panose="020B0604020202020204" pitchFamily="34" charset="0"/>
              </a:rPr>
              <a:t>12.3.</a:t>
            </a:r>
            <a:r>
              <a:rPr lang="fi-FI" sz="1200" b="0" i="0" dirty="0">
                <a:effectLst/>
                <a:latin typeface="Arial" panose="020B0604020202020204" pitchFamily="34" charset="0"/>
              </a:rPr>
              <a:t>– Suomessa Valtioneuvosto suositteli koronaviruspandemian vuoksi, että toukokuun loppuun saakka kaikki yli 500 henkilön yleisötapahtumat peruutetaan.</a:t>
            </a:r>
          </a:p>
          <a:p>
            <a:pPr marL="0" indent="0" algn="l">
              <a:buNone/>
            </a:pPr>
            <a:r>
              <a:rPr lang="fi-FI" sz="1200" b="0" i="0" dirty="0">
                <a:effectLst/>
                <a:latin typeface="Arial" panose="020B0604020202020204" pitchFamily="34" charset="0"/>
              </a:rPr>
              <a:t>12.3.– </a:t>
            </a:r>
            <a:r>
              <a:rPr lang="fi-FI" sz="1200" b="0" i="0" u="none" strike="noStrike" dirty="0">
                <a:effectLst/>
                <a:latin typeface="Arial" panose="020B0604020202020204" pitchFamily="34" charset="0"/>
                <a:hlinkClick r:id="rId8" tooltip="Ulkoministeriö">
                  <a:extLst>
                    <a:ext uri="{A12FA001-AC4F-418D-AE19-62706E023703}">
                      <ahyp:hlinkClr xmlns:ahyp="http://schemas.microsoft.com/office/drawing/2018/hyperlinkcolor" val="tx"/>
                    </a:ext>
                  </a:extLst>
                </a:hlinkClick>
              </a:rPr>
              <a:t>Ulkoministeriö</a:t>
            </a:r>
            <a:r>
              <a:rPr lang="fi-FI" sz="1200" b="0" i="0" dirty="0">
                <a:effectLst/>
                <a:latin typeface="Arial" panose="020B0604020202020204" pitchFamily="34" charset="0"/>
              </a:rPr>
              <a:t> kehotti suomalaisia välttämään kaikkea matkustamista ulkomaille.</a:t>
            </a:r>
          </a:p>
          <a:p>
            <a:pPr marL="0" indent="0" algn="l">
              <a:buNone/>
            </a:pPr>
            <a:r>
              <a:rPr lang="fi-FI" sz="1200" dirty="0">
                <a:latin typeface="Arial" panose="020B0604020202020204" pitchFamily="34" charset="0"/>
              </a:rPr>
              <a:t>13.3.</a:t>
            </a:r>
            <a:r>
              <a:rPr lang="fi-FI" sz="1200" b="0" i="0" dirty="0">
                <a:effectLst/>
                <a:latin typeface="Arial" panose="020B0604020202020204" pitchFamily="34" charset="0"/>
              </a:rPr>
              <a:t>– Presidentti </a:t>
            </a:r>
            <a:r>
              <a:rPr lang="fi-FI" sz="1200" b="0" i="0" u="none" strike="noStrike" dirty="0">
                <a:effectLst/>
                <a:latin typeface="Arial" panose="020B0604020202020204" pitchFamily="34" charset="0"/>
                <a:hlinkClick r:id="rId9" tooltip="Donald Trump">
                  <a:extLst>
                    <a:ext uri="{A12FA001-AC4F-418D-AE19-62706E023703}">
                      <ahyp:hlinkClr xmlns:ahyp="http://schemas.microsoft.com/office/drawing/2018/hyperlinkcolor" val="tx"/>
                    </a:ext>
                  </a:extLst>
                </a:hlinkClick>
              </a:rPr>
              <a:t>Donald Trump</a:t>
            </a:r>
            <a:r>
              <a:rPr lang="fi-FI" sz="1200" b="0" i="0" dirty="0">
                <a:effectLst/>
                <a:latin typeface="Arial" panose="020B0604020202020204" pitchFamily="34" charset="0"/>
              </a:rPr>
              <a:t> julisti Yhdysvaltoihin </a:t>
            </a:r>
            <a:r>
              <a:rPr lang="fi-FI" sz="1200" b="0" i="0" u="none" strike="noStrike" dirty="0">
                <a:effectLst/>
                <a:latin typeface="Arial" panose="020B0604020202020204" pitchFamily="34" charset="0"/>
                <a:hlinkClick r:id="rId10" tooltip="Poikkeustila">
                  <a:extLst>
                    <a:ext uri="{A12FA001-AC4F-418D-AE19-62706E023703}">
                      <ahyp:hlinkClr xmlns:ahyp="http://schemas.microsoft.com/office/drawing/2018/hyperlinkcolor" val="tx"/>
                    </a:ext>
                  </a:extLst>
                </a:hlinkClick>
              </a:rPr>
              <a:t>poikkeustilan</a:t>
            </a:r>
            <a:r>
              <a:rPr lang="fi-FI" sz="1200" b="0" i="0" dirty="0">
                <a:effectLst/>
                <a:latin typeface="Arial" panose="020B0604020202020204" pitchFamily="34" charset="0"/>
              </a:rPr>
              <a:t> </a:t>
            </a:r>
          </a:p>
          <a:p>
            <a:pPr marL="0" indent="0" algn="l">
              <a:buNone/>
            </a:pPr>
            <a:r>
              <a:rPr lang="fi-FI" sz="1200" dirty="0">
                <a:latin typeface="Arial" panose="020B0604020202020204" pitchFamily="34" charset="0"/>
              </a:rPr>
              <a:t>koronavirus</a:t>
            </a:r>
            <a:r>
              <a:rPr lang="fi-FI" sz="1200" b="0" i="0" dirty="0">
                <a:effectLst/>
                <a:latin typeface="Arial" panose="020B0604020202020204" pitchFamily="34" charset="0"/>
              </a:rPr>
              <a:t>epidemian vuoksi.</a:t>
            </a:r>
          </a:p>
          <a:p>
            <a:endParaRPr lang="fi-FI" sz="1200" dirty="0">
              <a:latin typeface="Arial" panose="020B0604020202020204" pitchFamily="34" charset="0"/>
              <a:cs typeface="Arial" panose="020B0604020202020204" pitchFamily="34" charset="0"/>
            </a:endParaRPr>
          </a:p>
        </p:txBody>
      </p:sp>
      <p:sp>
        <p:nvSpPr>
          <p:cNvPr id="4" name="Sisällön paikkamerkki 3">
            <a:extLst>
              <a:ext uri="{FF2B5EF4-FFF2-40B4-BE49-F238E27FC236}">
                <a16:creationId xmlns:a16="http://schemas.microsoft.com/office/drawing/2014/main" id="{B0059263-3B9C-4C06-BDD8-2FA5FAE43A9B}"/>
              </a:ext>
            </a:extLst>
          </p:cNvPr>
          <p:cNvSpPr>
            <a:spLocks noGrp="1"/>
          </p:cNvSpPr>
          <p:nvPr>
            <p:ph sz="half" idx="2"/>
          </p:nvPr>
        </p:nvSpPr>
        <p:spPr>
          <a:xfrm>
            <a:off x="2597920" y="696286"/>
            <a:ext cx="8755880" cy="5480677"/>
          </a:xfrm>
        </p:spPr>
        <p:txBody>
          <a:bodyPr>
            <a:normAutofit lnSpcReduction="10000"/>
          </a:bodyPr>
          <a:lstStyle/>
          <a:p>
            <a:pPr marL="457200" indent="0">
              <a:buNone/>
            </a:pPr>
            <a:r>
              <a:rPr lang="fi-FI" sz="1800" b="1" dirty="0">
                <a:effectLst/>
                <a:latin typeface="Arial" panose="020B0604020202020204" pitchFamily="34" charset="0"/>
                <a:ea typeface="Calibri" panose="020F0502020204030204" pitchFamily="34" charset="0"/>
                <a:cs typeface="Times New Roman" panose="02020603050405020304" pitchFamily="18" charset="0"/>
              </a:rPr>
              <a:t>2009 Kokouksessa</a:t>
            </a:r>
            <a:r>
              <a:rPr lang="fi-FI" sz="1800" dirty="0">
                <a:effectLst/>
                <a:latin typeface="Arial" panose="020B0604020202020204" pitchFamily="34" charset="0"/>
                <a:ea typeface="Calibri" panose="020F0502020204030204" pitchFamily="34" charset="0"/>
                <a:cs typeface="Times New Roman" panose="02020603050405020304" pitchFamily="18" charset="0"/>
              </a:rPr>
              <a:t> puheenjohtaja Ritva Suomalainen kertoi pitkäaikaisen ystävämme ja tukijamme SAK:n aluekeskuksen aluejohtaja Paula Lapaton (Kivivuori) menehtymisestä vaikeaan sairauteen. Edustajisto kunnioitti Paulan muistoa pitämällä hiljaisen hetken kokouksen aluksi.</a:t>
            </a:r>
          </a:p>
          <a:p>
            <a:pPr marL="457200" indent="0">
              <a:buNone/>
            </a:pPr>
            <a:endParaRPr lang="fi-FI" sz="1800" dirty="0">
              <a:latin typeface="Arial" panose="020B0604020202020204" pitchFamily="34" charset="0"/>
              <a:ea typeface="Calibri" panose="020F0502020204030204" pitchFamily="34" charset="0"/>
              <a:cs typeface="Times New Roman" panose="02020603050405020304" pitchFamily="18" charset="0"/>
            </a:endParaRPr>
          </a:p>
          <a:p>
            <a:pPr marL="457200" indent="0">
              <a:buNone/>
            </a:pPr>
            <a:endParaRPr lang="fi-FI" sz="1800" dirty="0">
              <a:effectLst/>
              <a:latin typeface="Arial" panose="020B0604020202020204" pitchFamily="34" charset="0"/>
              <a:ea typeface="Calibri" panose="020F0502020204030204" pitchFamily="34" charset="0"/>
              <a:cs typeface="Times New Roman" panose="02020603050405020304" pitchFamily="18" charset="0"/>
            </a:endParaRPr>
          </a:p>
          <a:p>
            <a:pPr marL="457200" indent="0">
              <a:buNone/>
            </a:pP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370840" indent="0">
              <a:buNone/>
              <a:tabLst>
                <a:tab pos="3060065" algn="ctr"/>
                <a:tab pos="6120130" algn="r"/>
                <a:tab pos="828040" algn="l"/>
              </a:tabLst>
            </a:pPr>
            <a:endParaRPr lang="fi-FI" sz="1800" b="1" dirty="0">
              <a:effectLst/>
              <a:latin typeface="Arial" panose="020B0604020202020204" pitchFamily="34" charset="0"/>
              <a:ea typeface="Times New Roman" panose="02020603050405020304" pitchFamily="18" charset="0"/>
            </a:endParaRPr>
          </a:p>
          <a:p>
            <a:pPr marL="370840" indent="0">
              <a:buNone/>
              <a:tabLst>
                <a:tab pos="3060065" algn="ctr"/>
                <a:tab pos="6120130" algn="r"/>
                <a:tab pos="828040" algn="l"/>
              </a:tabLst>
            </a:pPr>
            <a:r>
              <a:rPr lang="fi-FI" sz="1800" b="1" dirty="0">
                <a:effectLst/>
                <a:latin typeface="Arial" panose="020B0604020202020204" pitchFamily="34" charset="0"/>
                <a:ea typeface="Times New Roman" panose="02020603050405020304" pitchFamily="18" charset="0"/>
              </a:rPr>
              <a:t>Lauri Ihalaisen </a:t>
            </a:r>
            <a:r>
              <a:rPr lang="fi-FI" sz="1800" dirty="0">
                <a:effectLst/>
                <a:latin typeface="Arial" panose="020B0604020202020204" pitchFamily="34" charset="0"/>
                <a:ea typeface="Times New Roman" panose="02020603050405020304" pitchFamily="18" charset="0"/>
              </a:rPr>
              <a:t>ilmoitettua jättävänsä puheenjohtajan tehtävät, valitsi SAK:n valtuusto toukokuussa 2009 järjestön uudeksi puheenjohtajaksi Lauri Lylyn</a:t>
            </a:r>
            <a:endParaRPr lang="fi-FI" sz="1800" dirty="0">
              <a:effectLst/>
              <a:latin typeface="Times New Roman" panose="02020603050405020304" pitchFamily="18" charset="0"/>
              <a:ea typeface="Times New Roman" panose="02020603050405020304" pitchFamily="18" charset="0"/>
            </a:endParaRPr>
          </a:p>
          <a:p>
            <a:pPr marL="370840" indent="0">
              <a:buNone/>
              <a:tabLst>
                <a:tab pos="3060065" algn="ctr"/>
                <a:tab pos="6120130" algn="r"/>
                <a:tab pos="828040" algn="l"/>
              </a:tabLst>
            </a:pPr>
            <a:r>
              <a:rPr lang="fi-FI" sz="1800" b="1" dirty="0">
                <a:effectLst/>
                <a:latin typeface="Arial" panose="020B0604020202020204" pitchFamily="34" charset="0"/>
                <a:ea typeface="Times New Roman" panose="02020603050405020304" pitchFamily="18" charset="0"/>
              </a:rPr>
              <a:t>Keväthanget</a:t>
            </a:r>
            <a:r>
              <a:rPr lang="fi-FI" sz="1800" dirty="0">
                <a:effectLst/>
                <a:latin typeface="Arial" panose="020B0604020202020204" pitchFamily="34" charset="0"/>
                <a:ea typeface="Times New Roman" panose="02020603050405020304" pitchFamily="18" charset="0"/>
              </a:rPr>
              <a:t> toivat tullessaan tiukan </a:t>
            </a:r>
            <a:r>
              <a:rPr lang="fi-FI" sz="1800" b="1" dirty="0">
                <a:effectLst/>
                <a:latin typeface="Arial" panose="020B0604020202020204" pitchFamily="34" charset="0"/>
                <a:ea typeface="Times New Roman" panose="02020603050405020304" pitchFamily="18" charset="0"/>
              </a:rPr>
              <a:t>keskustelun eläkeiän korotuksesta</a:t>
            </a:r>
            <a:r>
              <a:rPr lang="fi-FI" sz="1800" dirty="0">
                <a:effectLst/>
                <a:latin typeface="Arial" panose="020B0604020202020204" pitchFamily="34" charset="0"/>
                <a:ea typeface="Times New Roman" panose="02020603050405020304" pitchFamily="18" charset="0"/>
              </a:rPr>
              <a:t>.  Pääministeri Vanhasen hallituksen uhatessa eläkeiän rajulla nostolla nousivat myös palkansaajakeskusjärjestöjen yhteistyö ja jäsenistöjen valmiudet taisteluun.</a:t>
            </a:r>
            <a:endParaRPr lang="fi-FI" sz="1800" dirty="0">
              <a:effectLst/>
              <a:latin typeface="Times New Roman" panose="02020603050405020304" pitchFamily="18" charset="0"/>
              <a:ea typeface="Times New Roman" panose="02020603050405020304" pitchFamily="18" charset="0"/>
            </a:endParaRPr>
          </a:p>
          <a:p>
            <a:pPr marL="370840" indent="0">
              <a:buNone/>
              <a:tabLst>
                <a:tab pos="3060065" algn="ctr"/>
                <a:tab pos="6120130" algn="r"/>
                <a:tab pos="828040" algn="l"/>
              </a:tabLst>
            </a:pPr>
            <a:r>
              <a:rPr lang="fi-FI" sz="1800" dirty="0">
                <a:effectLst/>
                <a:latin typeface="Arial" panose="020B0604020202020204" pitchFamily="34" charset="0"/>
                <a:ea typeface="Times New Roman" panose="02020603050405020304" pitchFamily="18" charset="0"/>
              </a:rPr>
              <a:t>Eläkekysymykset ja työuran jatkamiskeinot purettiin lopulta palkansaajien painostuksesta eri työryhmien pohdittavaksi.</a:t>
            </a:r>
            <a:endParaRPr lang="fi-FI" sz="1800" dirty="0">
              <a:effectLst/>
              <a:latin typeface="Times New Roman" panose="02020603050405020304" pitchFamily="18" charset="0"/>
              <a:ea typeface="Times New Roman" panose="02020603050405020304" pitchFamily="18" charset="0"/>
            </a:endParaRPr>
          </a:p>
          <a:p>
            <a:pPr marL="370840" indent="0">
              <a:buNone/>
              <a:tabLst>
                <a:tab pos="3060065" algn="ctr"/>
                <a:tab pos="6120130" algn="r"/>
                <a:tab pos="828040" algn="l"/>
              </a:tabLst>
            </a:pPr>
            <a:r>
              <a:rPr lang="fi-FI" sz="1800" b="1" dirty="0">
                <a:effectLst/>
                <a:latin typeface="Arial" panose="020B0604020202020204" pitchFamily="34" charset="0"/>
                <a:ea typeface="Times New Roman" panose="02020603050405020304" pitchFamily="18" charset="0"/>
              </a:rPr>
              <a:t>Syksyn</a:t>
            </a:r>
            <a:r>
              <a:rPr lang="fi-FI" sz="1800" dirty="0">
                <a:effectLst/>
                <a:latin typeface="Arial" panose="020B0604020202020204" pitchFamily="34" charset="0"/>
                <a:ea typeface="Times New Roman" panose="02020603050405020304" pitchFamily="18" charset="0"/>
              </a:rPr>
              <a:t> kuluessa todettiin lukuisten sopimuksien päättyvän ja arvioitiin taloustaantuman aiheuttavan vaikeita TES neuvotteluja keväämmälle.</a:t>
            </a:r>
            <a:endParaRPr lang="fi-FI" sz="1800" dirty="0">
              <a:effectLst/>
              <a:latin typeface="Times New Roman" panose="02020603050405020304" pitchFamily="18" charset="0"/>
              <a:ea typeface="Times New Roman" panose="02020603050405020304" pitchFamily="18" charset="0"/>
            </a:endParaRPr>
          </a:p>
          <a:p>
            <a:endParaRPr lang="fi-FI" dirty="0"/>
          </a:p>
        </p:txBody>
      </p:sp>
      <p:pic>
        <p:nvPicPr>
          <p:cNvPr id="5" name="Sisällön paikkamerkki 5">
            <a:extLst>
              <a:ext uri="{FF2B5EF4-FFF2-40B4-BE49-F238E27FC236}">
                <a16:creationId xmlns:a16="http://schemas.microsoft.com/office/drawing/2014/main" id="{A7CB4892-F1A2-4DB2-A1E2-E2BC5EEDA36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546406" y="1426755"/>
            <a:ext cx="2095347" cy="1676278"/>
          </a:xfrm>
          <a:prstGeom prst="rect">
            <a:avLst/>
          </a:prstGeom>
        </p:spPr>
      </p:pic>
    </p:spTree>
    <p:extLst>
      <p:ext uri="{BB962C8B-B14F-4D97-AF65-F5344CB8AC3E}">
        <p14:creationId xmlns:p14="http://schemas.microsoft.com/office/powerpoint/2010/main" val="41304552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0EBA59E-1DB0-4478-9DBC-EDA6FD881782}"/>
              </a:ext>
            </a:extLst>
          </p:cNvPr>
          <p:cNvSpPr>
            <a:spLocks noGrp="1"/>
          </p:cNvSpPr>
          <p:nvPr>
            <p:ph type="title"/>
          </p:nvPr>
        </p:nvSpPr>
        <p:spPr>
          <a:xfrm>
            <a:off x="2597920" y="365125"/>
            <a:ext cx="8755879" cy="45719"/>
          </a:xfrm>
        </p:spPr>
        <p:txBody>
          <a:bodyPr>
            <a:normAutofit fontScale="90000"/>
          </a:bodyPr>
          <a:lstStyle/>
          <a:p>
            <a:endParaRPr lang="fi-FI" dirty="0"/>
          </a:p>
        </p:txBody>
      </p:sp>
      <p:sp>
        <p:nvSpPr>
          <p:cNvPr id="3" name="Sisällön paikkamerkki 2">
            <a:extLst>
              <a:ext uri="{FF2B5EF4-FFF2-40B4-BE49-F238E27FC236}">
                <a16:creationId xmlns:a16="http://schemas.microsoft.com/office/drawing/2014/main" id="{5BA8197F-7430-4359-B964-FBB33D29CCB1}"/>
              </a:ext>
            </a:extLst>
          </p:cNvPr>
          <p:cNvSpPr>
            <a:spLocks noGrp="1"/>
          </p:cNvSpPr>
          <p:nvPr>
            <p:ph sz="half" idx="1"/>
          </p:nvPr>
        </p:nvSpPr>
        <p:spPr>
          <a:xfrm>
            <a:off x="125835" y="365125"/>
            <a:ext cx="2378083" cy="5811838"/>
          </a:xfrm>
        </p:spPr>
        <p:txBody>
          <a:bodyPr>
            <a:normAutofit fontScale="92500" lnSpcReduction="20000"/>
          </a:bodyPr>
          <a:lstStyle/>
          <a:p>
            <a:pPr marL="0" indent="0">
              <a:buNone/>
            </a:pPr>
            <a:r>
              <a:rPr lang="fi-FI" sz="1300" dirty="0">
                <a:latin typeface="Arial" panose="020B0604020202020204" pitchFamily="34" charset="0"/>
              </a:rPr>
              <a:t>16.3.</a:t>
            </a:r>
            <a:r>
              <a:rPr lang="fi-FI" sz="1300" b="0" i="0" dirty="0">
                <a:effectLst/>
                <a:latin typeface="Arial" panose="020B0604020202020204" pitchFamily="34" charset="0"/>
              </a:rPr>
              <a:t>– Suomen hallitus teki päätöksen </a:t>
            </a:r>
            <a:r>
              <a:rPr lang="fi-FI" sz="1300" b="0" i="0" u="none" strike="noStrike" dirty="0">
                <a:effectLst/>
                <a:latin typeface="Arial" panose="020B0604020202020204" pitchFamily="34" charset="0"/>
                <a:hlinkClick r:id="rId2" tooltip="Valmiuslaki">
                  <a:extLst>
                    <a:ext uri="{A12FA001-AC4F-418D-AE19-62706E023703}">
                      <ahyp:hlinkClr xmlns:ahyp="http://schemas.microsoft.com/office/drawing/2018/hyperlinkcolor" val="tx"/>
                    </a:ext>
                  </a:extLst>
                </a:hlinkClick>
              </a:rPr>
              <a:t>valmiuslain</a:t>
            </a:r>
            <a:r>
              <a:rPr lang="fi-FI" sz="1300" b="0" i="0" dirty="0">
                <a:effectLst/>
                <a:latin typeface="Arial" panose="020B0604020202020204" pitchFamily="34" charset="0"/>
              </a:rPr>
              <a:t> käyttöönotosta koronaviruspandemian vuoksi. Julkiset kokoontumiset rajoitettiin kymmeneen henkilöön sekä muun muassa kirjastot, museot, teatterit ja urheiluhallit suljettiin</a:t>
            </a:r>
          </a:p>
          <a:p>
            <a:pPr marL="0" indent="0" algn="l">
              <a:buNone/>
            </a:pPr>
            <a:r>
              <a:rPr lang="fi-FI" sz="1300" dirty="0">
                <a:latin typeface="Arial" panose="020B0604020202020204" pitchFamily="34" charset="0"/>
              </a:rPr>
              <a:t>17.3.</a:t>
            </a:r>
            <a:r>
              <a:rPr lang="fi-FI" sz="1300" b="0" i="0" dirty="0">
                <a:effectLst/>
                <a:latin typeface="Arial" panose="020B0604020202020204" pitchFamily="34" charset="0"/>
              </a:rPr>
              <a:t>– </a:t>
            </a:r>
            <a:r>
              <a:rPr lang="fi-FI" sz="1300" b="0" i="0" u="none" strike="noStrike" dirty="0">
                <a:effectLst/>
                <a:latin typeface="Arial" panose="020B0604020202020204" pitchFamily="34" charset="0"/>
                <a:hlinkClick r:id="rId3" tooltip="Euroopan jalkapalloliitto">
                  <a:extLst>
                    <a:ext uri="{A12FA001-AC4F-418D-AE19-62706E023703}">
                      <ahyp:hlinkClr xmlns:ahyp="http://schemas.microsoft.com/office/drawing/2018/hyperlinkcolor" val="tx"/>
                    </a:ext>
                  </a:extLst>
                </a:hlinkClick>
              </a:rPr>
              <a:t>Euroopan jalkapalloliitto</a:t>
            </a:r>
            <a:r>
              <a:rPr lang="fi-FI" sz="1300" b="0" i="0" dirty="0">
                <a:effectLst/>
                <a:latin typeface="Arial" panose="020B0604020202020204" pitchFamily="34" charset="0"/>
              </a:rPr>
              <a:t> päätti siirtää </a:t>
            </a:r>
            <a:r>
              <a:rPr lang="fi-FI" sz="1300" b="0" i="0" u="none" strike="noStrike" dirty="0">
                <a:effectLst/>
                <a:latin typeface="Arial" panose="020B0604020202020204" pitchFamily="34" charset="0"/>
                <a:hlinkClick r:id="rId4" tooltip="Jalkapallon Euroopan-mestaruuskilpailut 2020">
                  <a:extLst>
                    <a:ext uri="{A12FA001-AC4F-418D-AE19-62706E023703}">
                      <ahyp:hlinkClr xmlns:ahyp="http://schemas.microsoft.com/office/drawing/2018/hyperlinkcolor" val="tx"/>
                    </a:ext>
                  </a:extLst>
                </a:hlinkClick>
              </a:rPr>
              <a:t>Jalkapallon Euroopan-mestaruuskilpailut</a:t>
            </a:r>
            <a:r>
              <a:rPr lang="fi-FI" sz="1300" b="0" i="0" dirty="0">
                <a:effectLst/>
                <a:latin typeface="Arial" panose="020B0604020202020204" pitchFamily="34" charset="0"/>
              </a:rPr>
              <a:t> vuoteen 2021. </a:t>
            </a:r>
          </a:p>
          <a:p>
            <a:pPr marL="0" indent="0" algn="l">
              <a:buNone/>
            </a:pPr>
            <a:r>
              <a:rPr lang="fi-FI" sz="1300" dirty="0">
                <a:latin typeface="Arial" panose="020B0604020202020204" pitchFamily="34" charset="0"/>
              </a:rPr>
              <a:t>18.3.</a:t>
            </a:r>
            <a:r>
              <a:rPr lang="fi-FI" sz="1300" b="0" i="0" dirty="0">
                <a:effectLst/>
                <a:latin typeface="Arial" panose="020B0604020202020204" pitchFamily="34" charset="0"/>
              </a:rPr>
              <a:t> – </a:t>
            </a:r>
            <a:r>
              <a:rPr lang="fi-FI" sz="1300" b="0" i="0" u="none" strike="noStrike" dirty="0">
                <a:effectLst/>
                <a:latin typeface="Arial" panose="020B0604020202020204" pitchFamily="34" charset="0"/>
                <a:hlinkClick r:id="rId5" tooltip="Euroopan yleisradiounioni">
                  <a:extLst>
                    <a:ext uri="{A12FA001-AC4F-418D-AE19-62706E023703}">
                      <ahyp:hlinkClr xmlns:ahyp="http://schemas.microsoft.com/office/drawing/2018/hyperlinkcolor" val="tx"/>
                    </a:ext>
                  </a:extLst>
                </a:hlinkClick>
              </a:rPr>
              <a:t>Euroopan yleisradiounioni</a:t>
            </a:r>
            <a:r>
              <a:rPr lang="fi-FI" sz="1300" b="0" i="0" dirty="0">
                <a:effectLst/>
                <a:latin typeface="Arial" panose="020B0604020202020204" pitchFamily="34" charset="0"/>
              </a:rPr>
              <a:t> ilmoitti, että </a:t>
            </a:r>
            <a:r>
              <a:rPr lang="fi-FI" sz="1300" b="0" i="0" u="none" strike="noStrike" dirty="0">
                <a:effectLst/>
                <a:latin typeface="Arial" panose="020B0604020202020204" pitchFamily="34" charset="0"/>
                <a:hlinkClick r:id="rId6" tooltip="Eurovision laulukilpailu 2020">
                  <a:extLst>
                    <a:ext uri="{A12FA001-AC4F-418D-AE19-62706E023703}">
                      <ahyp:hlinkClr xmlns:ahyp="http://schemas.microsoft.com/office/drawing/2018/hyperlinkcolor" val="tx"/>
                    </a:ext>
                  </a:extLst>
                </a:hlinkClick>
              </a:rPr>
              <a:t>Eurovision laulukilpailu 2020</a:t>
            </a:r>
            <a:r>
              <a:rPr lang="fi-FI" sz="1300" b="0" i="0" dirty="0">
                <a:effectLst/>
                <a:latin typeface="Arial" panose="020B0604020202020204" pitchFamily="34" charset="0"/>
              </a:rPr>
              <a:t> peruutetaan. </a:t>
            </a:r>
          </a:p>
          <a:p>
            <a:pPr marL="0" indent="0" algn="l">
              <a:buNone/>
            </a:pPr>
            <a:r>
              <a:rPr lang="fi-FI" sz="1300" b="0" i="0" dirty="0">
                <a:effectLst/>
                <a:latin typeface="Arial" panose="020B0604020202020204" pitchFamily="34" charset="0"/>
              </a:rPr>
              <a:t>18.3.– Kaikki Suomen peruskoulut sekä oppilaitokset suljettiin koronaviruspandemian vuoksi ja opiskelijat siirtyivät </a:t>
            </a:r>
            <a:r>
              <a:rPr lang="fi-FI" sz="1300" b="0" i="0" u="none" strike="noStrike" dirty="0">
                <a:effectLst/>
                <a:latin typeface="Arial" panose="020B0604020202020204" pitchFamily="34" charset="0"/>
                <a:hlinkClick r:id="rId7" tooltip="Etäopiskelu">
                  <a:extLst>
                    <a:ext uri="{A12FA001-AC4F-418D-AE19-62706E023703}">
                      <ahyp:hlinkClr xmlns:ahyp="http://schemas.microsoft.com/office/drawing/2018/hyperlinkcolor" val="tx"/>
                    </a:ext>
                  </a:extLst>
                </a:hlinkClick>
              </a:rPr>
              <a:t>etäopetukseen</a:t>
            </a:r>
            <a:r>
              <a:rPr lang="fi-FI" sz="1300" b="0" i="0" dirty="0">
                <a:effectLst/>
                <a:latin typeface="Arial" panose="020B0604020202020204" pitchFamily="34" charset="0"/>
              </a:rPr>
              <a:t>. Koulut olivat suljettuna toukokuun puoliväliin asti.</a:t>
            </a:r>
          </a:p>
          <a:p>
            <a:pPr marL="0" indent="0" algn="l">
              <a:buNone/>
            </a:pPr>
            <a:r>
              <a:rPr lang="fi-FI" sz="1300" dirty="0">
                <a:latin typeface="Arial" panose="020B0604020202020204" pitchFamily="34" charset="0"/>
              </a:rPr>
              <a:t>20.3</a:t>
            </a:r>
            <a:r>
              <a:rPr lang="fi-FI" sz="1300" b="0" i="0" dirty="0">
                <a:effectLst/>
                <a:latin typeface="Arial" panose="020B0604020202020204" pitchFamily="34" charset="0"/>
              </a:rPr>
              <a:t> – </a:t>
            </a:r>
            <a:r>
              <a:rPr lang="fi-FI" sz="1300" b="0" i="0" u="none" strike="noStrike" dirty="0">
                <a:effectLst/>
                <a:latin typeface="Arial" panose="020B0604020202020204" pitchFamily="34" charset="0"/>
                <a:hlinkClick r:id="rId8" tooltip="Koronaviruspandemia 2019–">
                  <a:extLst>
                    <a:ext uri="{A12FA001-AC4F-418D-AE19-62706E023703}">
                      <ahyp:hlinkClr xmlns:ahyp="http://schemas.microsoft.com/office/drawing/2018/hyperlinkcolor" val="tx"/>
                    </a:ext>
                  </a:extLst>
                </a:hlinkClick>
              </a:rPr>
              <a:t>Koronaviruspandemia</a:t>
            </a:r>
            <a:r>
              <a:rPr lang="fi-FI" sz="1300" b="0" i="0" dirty="0">
                <a:effectLst/>
                <a:latin typeface="Arial" panose="020B0604020202020204" pitchFamily="34" charset="0"/>
              </a:rPr>
              <a:t> aiheutti ensimmäisen kuolemantapauksen Suomessa. Tällöin Suomessa oli vahvistettu noin 500 tartuntaa.</a:t>
            </a:r>
          </a:p>
          <a:p>
            <a:pPr marL="0" indent="0" algn="l">
              <a:buNone/>
            </a:pPr>
            <a:r>
              <a:rPr lang="fi-FI" sz="1300" dirty="0">
                <a:latin typeface="Arial" panose="020B0604020202020204" pitchFamily="34" charset="0"/>
              </a:rPr>
              <a:t>21.3</a:t>
            </a:r>
            <a:r>
              <a:rPr lang="fi-FI" sz="1300" b="0" i="0" dirty="0">
                <a:effectLst/>
                <a:latin typeface="Arial" panose="020B0604020202020204" pitchFamily="34" charset="0"/>
              </a:rPr>
              <a:t> – </a:t>
            </a:r>
            <a:r>
              <a:rPr lang="fi-FI" sz="1300" b="0" i="0" u="none" strike="noStrike" dirty="0">
                <a:effectLst/>
                <a:latin typeface="Arial" panose="020B0604020202020204" pitchFamily="34" charset="0"/>
                <a:hlinkClick r:id="rId9" tooltip="Kansainvälinen jääkiekkoliitto">
                  <a:extLst>
                    <a:ext uri="{A12FA001-AC4F-418D-AE19-62706E023703}">
                      <ahyp:hlinkClr xmlns:ahyp="http://schemas.microsoft.com/office/drawing/2018/hyperlinkcolor" val="tx"/>
                    </a:ext>
                  </a:extLst>
                </a:hlinkClick>
              </a:rPr>
              <a:t>Kansainvälinen jääkiekkoliitto</a:t>
            </a:r>
            <a:r>
              <a:rPr lang="fi-FI" sz="1300" b="0" i="0" dirty="0">
                <a:effectLst/>
                <a:latin typeface="Arial" panose="020B0604020202020204" pitchFamily="34" charset="0"/>
              </a:rPr>
              <a:t> ilmoitti, että vuoden 2020 </a:t>
            </a:r>
            <a:r>
              <a:rPr lang="fi-FI" sz="1300" b="0" i="0" u="none" strike="noStrike" dirty="0">
                <a:effectLst/>
                <a:latin typeface="Arial" panose="020B0604020202020204" pitchFamily="34" charset="0"/>
                <a:hlinkClick r:id="rId10" tooltip="Jääkiekon maailmanmestaruuskilpailut 2020">
                  <a:extLst>
                    <a:ext uri="{A12FA001-AC4F-418D-AE19-62706E023703}">
                      <ahyp:hlinkClr xmlns:ahyp="http://schemas.microsoft.com/office/drawing/2018/hyperlinkcolor" val="tx"/>
                    </a:ext>
                  </a:extLst>
                </a:hlinkClick>
              </a:rPr>
              <a:t>jääkiekon MM-kisat</a:t>
            </a:r>
            <a:r>
              <a:rPr lang="fi-FI" sz="1300" b="0" i="0" dirty="0">
                <a:effectLst/>
                <a:latin typeface="Arial" panose="020B0604020202020204" pitchFamily="34" charset="0"/>
              </a:rPr>
              <a:t> on peruttu. </a:t>
            </a:r>
            <a:r>
              <a:rPr lang="fi-FI" sz="1300" b="0" i="0" u="none" strike="noStrike" dirty="0">
                <a:effectLst/>
                <a:latin typeface="Arial" panose="020B0604020202020204" pitchFamily="34" charset="0"/>
                <a:hlinkClick r:id="rId11" tooltip="Suomen jääkiekkomaajoukkue">
                  <a:extLst>
                    <a:ext uri="{A12FA001-AC4F-418D-AE19-62706E023703}">
                      <ahyp:hlinkClr xmlns:ahyp="http://schemas.microsoft.com/office/drawing/2018/hyperlinkcolor" val="tx"/>
                    </a:ext>
                  </a:extLst>
                </a:hlinkClick>
              </a:rPr>
              <a:t>Suomi</a:t>
            </a:r>
            <a:r>
              <a:rPr lang="fi-FI" sz="1300" b="0" i="0" dirty="0">
                <a:effectLst/>
                <a:latin typeface="Arial" panose="020B0604020202020204" pitchFamily="34" charset="0"/>
              </a:rPr>
              <a:t> jatkaa hallitsevana maailmanmestarina vuoteen 2021 asti</a:t>
            </a:r>
          </a:p>
          <a:p>
            <a:endParaRPr lang="fi-FI" sz="1200" dirty="0">
              <a:latin typeface="Arial" panose="020B0604020202020204" pitchFamily="34" charset="0"/>
              <a:cs typeface="Arial" panose="020B0604020202020204" pitchFamily="34" charset="0"/>
            </a:endParaRPr>
          </a:p>
        </p:txBody>
      </p:sp>
      <p:sp>
        <p:nvSpPr>
          <p:cNvPr id="4" name="Sisällön paikkamerkki 3">
            <a:extLst>
              <a:ext uri="{FF2B5EF4-FFF2-40B4-BE49-F238E27FC236}">
                <a16:creationId xmlns:a16="http://schemas.microsoft.com/office/drawing/2014/main" id="{B0059263-3B9C-4C06-BDD8-2FA5FAE43A9B}"/>
              </a:ext>
            </a:extLst>
          </p:cNvPr>
          <p:cNvSpPr>
            <a:spLocks noGrp="1"/>
          </p:cNvSpPr>
          <p:nvPr>
            <p:ph sz="half" idx="2"/>
          </p:nvPr>
        </p:nvSpPr>
        <p:spPr>
          <a:xfrm>
            <a:off x="2597920" y="696286"/>
            <a:ext cx="8755880" cy="5480677"/>
          </a:xfrm>
        </p:spPr>
        <p:txBody>
          <a:bodyPr>
            <a:normAutofit fontScale="92500" lnSpcReduction="20000"/>
          </a:bodyPr>
          <a:lstStyle/>
          <a:p>
            <a:pPr marL="370840" indent="0">
              <a:buNone/>
            </a:pPr>
            <a:r>
              <a:rPr lang="fi-FI" sz="1800" b="1" dirty="0">
                <a:effectLst/>
                <a:latin typeface="Arial" panose="020B0604020202020204" pitchFamily="34" charset="0"/>
                <a:ea typeface="Calibri" panose="020F0502020204030204" pitchFamily="34" charset="0"/>
                <a:cs typeface="Times New Roman" panose="02020603050405020304" pitchFamily="18" charset="0"/>
              </a:rPr>
              <a:t>2010</a:t>
            </a:r>
            <a:r>
              <a:rPr lang="fi-FI" sz="1800" dirty="0">
                <a:effectLst/>
                <a:latin typeface="Arial" panose="020B0604020202020204" pitchFamily="34" charset="0"/>
                <a:ea typeface="Calibri" panose="020F0502020204030204" pitchFamily="34" charset="0"/>
                <a:cs typeface="Times New Roman" panose="02020603050405020304" pitchFamily="18" charset="0"/>
              </a:rPr>
              <a:t> </a:t>
            </a:r>
            <a:r>
              <a:rPr lang="fi-FI" sz="1800" b="1" dirty="0">
                <a:effectLst/>
                <a:latin typeface="Arial" panose="020B0604020202020204" pitchFamily="34" charset="0"/>
                <a:ea typeface="Calibri" panose="020F0502020204030204" pitchFamily="34" charset="0"/>
                <a:cs typeface="Times New Roman" panose="02020603050405020304" pitchFamily="18" charset="0"/>
              </a:rPr>
              <a:t>Projekti 2011</a:t>
            </a:r>
            <a:r>
              <a:rPr lang="fi-FI" sz="1800" dirty="0">
                <a:effectLst/>
                <a:latin typeface="Arial" panose="020B0604020202020204" pitchFamily="34" charset="0"/>
                <a:ea typeface="Calibri" panose="020F0502020204030204" pitchFamily="34" charset="0"/>
                <a:cs typeface="Times New Roman" panose="02020603050405020304" pitchFamily="18" charset="0"/>
              </a:rPr>
              <a:t> on SAK:n työryhmä, joka koostuu toimitsijoista ja paikallisjärjestöjen edustajista. Projektin tarkoituksena on edistää palkansaaja ehdokkaiden vaalityötä. Yhteyshenkilönä Etelä-Savon alueella toimii Ritva Suomalainen ja paikallisjärjestönhallitus toimii työrukkasena.</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370840" indent="0">
              <a:buNone/>
            </a:pPr>
            <a:r>
              <a:rPr lang="fi-FI" sz="1800" b="1" dirty="0">
                <a:effectLst/>
                <a:latin typeface="Arial" panose="020B0604020202020204" pitchFamily="34" charset="0"/>
                <a:ea typeface="Calibri" panose="020F0502020204030204" pitchFamily="34" charset="0"/>
                <a:cs typeface="Times New Roman" panose="02020603050405020304" pitchFamily="18" charset="0"/>
              </a:rPr>
              <a:t>SAK:n valtakunnallinen</a:t>
            </a:r>
            <a:r>
              <a:rPr lang="fi-FI" sz="1800" dirty="0">
                <a:effectLst/>
                <a:latin typeface="Arial" panose="020B0604020202020204" pitchFamily="34" charset="0"/>
                <a:ea typeface="Calibri" panose="020F0502020204030204" pitchFamily="34" charset="0"/>
                <a:cs typeface="Times New Roman" panose="02020603050405020304" pitchFamily="18" charset="0"/>
              </a:rPr>
              <a:t> Eduskuntavaali avaus Savonlinnassa Linja-autoasemalla. Savonlinnan seudun ehdokkaat olivat esillä, puhujina Jarkko Eloranta ja Jutta Urpilainen. Matti Muhonen lauloi.</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370840" indent="0">
              <a:buNone/>
            </a:pPr>
            <a:r>
              <a:rPr lang="fi-FI" sz="1800" b="1" dirty="0">
                <a:effectLst/>
                <a:latin typeface="Arial" panose="020B0604020202020204" pitchFamily="34" charset="0"/>
                <a:ea typeface="Calibri" panose="020F0502020204030204" pitchFamily="34" charset="0"/>
                <a:cs typeface="Times New Roman" panose="02020603050405020304" pitchFamily="18" charset="0"/>
              </a:rPr>
              <a:t>Eero Heinäluoman</a:t>
            </a:r>
            <a:r>
              <a:rPr lang="fi-FI" sz="1800" dirty="0">
                <a:effectLst/>
                <a:latin typeface="Arial" panose="020B0604020202020204" pitchFamily="34" charset="0"/>
                <a:ea typeface="Calibri" panose="020F0502020204030204" pitchFamily="34" charset="0"/>
                <a:cs typeface="Times New Roman" panose="02020603050405020304" pitchFamily="18" charset="0"/>
              </a:rPr>
              <a:t> vierailu 1.4. Herkku-Pekassa keräsi salin täyteen kuulijoita</a:t>
            </a:r>
            <a:endParaRPr lang="fi-FI" sz="1800" dirty="0">
              <a:latin typeface="Calibri" panose="020F0502020204030204" pitchFamily="34" charset="0"/>
              <a:ea typeface="Calibri" panose="020F0502020204030204" pitchFamily="34" charset="0"/>
              <a:cs typeface="Times New Roman" panose="02020603050405020304" pitchFamily="18" charset="0"/>
            </a:endParaRPr>
          </a:p>
          <a:p>
            <a:pPr marL="370840" indent="0">
              <a:buNone/>
            </a:pPr>
            <a:r>
              <a:rPr lang="fi-FI" sz="1800" b="1" dirty="0">
                <a:effectLst/>
                <a:latin typeface="Arial" panose="020B0604020202020204" pitchFamily="34" charset="0"/>
                <a:ea typeface="Calibri" panose="020F0502020204030204" pitchFamily="34" charset="0"/>
                <a:cs typeface="Times New Roman" panose="02020603050405020304" pitchFamily="18" charset="0"/>
              </a:rPr>
              <a:t>2011</a:t>
            </a:r>
            <a:r>
              <a:rPr lang="fi-FI" sz="1800" dirty="0">
                <a:effectLst/>
                <a:latin typeface="Calibri" panose="020F0502020204030204" pitchFamily="34" charset="0"/>
                <a:ea typeface="Calibri" panose="020F0502020204030204" pitchFamily="34" charset="0"/>
                <a:cs typeface="Arial" panose="020B0604020202020204" pitchFamily="34" charset="0"/>
              </a:rPr>
              <a:t> </a:t>
            </a:r>
            <a:r>
              <a:rPr lang="fi-FI" sz="1800" dirty="0">
                <a:effectLst/>
                <a:latin typeface="Arial" panose="020B0604020202020204" pitchFamily="34" charset="0"/>
                <a:ea typeface="Calibri" panose="020F0502020204030204" pitchFamily="34" charset="0"/>
                <a:cs typeface="Times New Roman" panose="02020603050405020304" pitchFamily="18" charset="0"/>
              </a:rPr>
              <a:t>Kari Kokkola on palkattu aluejohtajaksi kesäkuuhun. Hänen toimintansa jatkui vuoteen 2020.</a:t>
            </a:r>
            <a:endParaRPr lang="fi-FI" sz="1800" dirty="0">
              <a:latin typeface="Calibri" panose="020F0502020204030204" pitchFamily="34" charset="0"/>
              <a:ea typeface="Calibri" panose="020F0502020204030204" pitchFamily="34" charset="0"/>
              <a:cs typeface="Times New Roman" panose="02020603050405020304" pitchFamily="18" charset="0"/>
            </a:endParaRPr>
          </a:p>
          <a:p>
            <a:pPr marL="370840" indent="0">
              <a:buNone/>
            </a:pPr>
            <a:r>
              <a:rPr lang="fi-FI" sz="1800" b="1" dirty="0">
                <a:effectLst/>
                <a:latin typeface="Arial" panose="020B0604020202020204" pitchFamily="34" charset="0"/>
                <a:ea typeface="Times New Roman" panose="02020603050405020304" pitchFamily="18" charset="0"/>
                <a:cs typeface="Times New Roman" panose="02020603050405020304" pitchFamily="18" charset="0"/>
              </a:rPr>
              <a:t>2012 </a:t>
            </a:r>
            <a:r>
              <a:rPr lang="fi-FI" sz="1800" b="1" dirty="0">
                <a:effectLst/>
                <a:latin typeface="Arial" panose="020B0604020202020204" pitchFamily="34" charset="0"/>
                <a:ea typeface="Times New Roman" panose="02020603050405020304" pitchFamily="18" charset="0"/>
              </a:rPr>
              <a:t>Turvan ulkoilupäivä tapahtuma oli </a:t>
            </a:r>
            <a:r>
              <a:rPr lang="fi-FI" sz="1800" dirty="0">
                <a:effectLst/>
                <a:latin typeface="Arial" panose="020B0604020202020204" pitchFamily="34" charset="0"/>
                <a:ea typeface="Times New Roman" panose="02020603050405020304" pitchFamily="18" charset="0"/>
              </a:rPr>
              <a:t>Savonlinnan jäähallin takana. Paikallisjärjestöllä oli vahva edustus tapahtumassa. Kaksi tuntia kestäneessä tilaisuudessa oli suosikkiohjelmana vetokoira- ajelu.</a:t>
            </a:r>
            <a:endParaRPr lang="fi-FI" sz="1800" dirty="0">
              <a:effectLst/>
              <a:latin typeface="Times New Roman" panose="02020603050405020304" pitchFamily="18" charset="0"/>
              <a:ea typeface="Times New Roman" panose="02020603050405020304" pitchFamily="18" charset="0"/>
            </a:endParaRPr>
          </a:p>
          <a:p>
            <a:endParaRPr lang="fi-FI" dirty="0"/>
          </a:p>
        </p:txBody>
      </p:sp>
    </p:spTree>
    <p:extLst>
      <p:ext uri="{BB962C8B-B14F-4D97-AF65-F5344CB8AC3E}">
        <p14:creationId xmlns:p14="http://schemas.microsoft.com/office/powerpoint/2010/main" val="9166174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0EBA59E-1DB0-4478-9DBC-EDA6FD881782}"/>
              </a:ext>
            </a:extLst>
          </p:cNvPr>
          <p:cNvSpPr>
            <a:spLocks noGrp="1"/>
          </p:cNvSpPr>
          <p:nvPr>
            <p:ph type="title"/>
          </p:nvPr>
        </p:nvSpPr>
        <p:spPr>
          <a:xfrm>
            <a:off x="2597920" y="365125"/>
            <a:ext cx="8755879" cy="45719"/>
          </a:xfrm>
        </p:spPr>
        <p:txBody>
          <a:bodyPr>
            <a:normAutofit fontScale="90000"/>
          </a:bodyPr>
          <a:lstStyle/>
          <a:p>
            <a:endParaRPr lang="fi-FI" dirty="0"/>
          </a:p>
        </p:txBody>
      </p:sp>
      <p:sp>
        <p:nvSpPr>
          <p:cNvPr id="3" name="Sisällön paikkamerkki 2">
            <a:extLst>
              <a:ext uri="{FF2B5EF4-FFF2-40B4-BE49-F238E27FC236}">
                <a16:creationId xmlns:a16="http://schemas.microsoft.com/office/drawing/2014/main" id="{5BA8197F-7430-4359-B964-FBB33D29CCB1}"/>
              </a:ext>
            </a:extLst>
          </p:cNvPr>
          <p:cNvSpPr>
            <a:spLocks noGrp="1"/>
          </p:cNvSpPr>
          <p:nvPr>
            <p:ph sz="half" idx="1"/>
          </p:nvPr>
        </p:nvSpPr>
        <p:spPr>
          <a:xfrm>
            <a:off x="243281" y="365125"/>
            <a:ext cx="2260637" cy="5811838"/>
          </a:xfrm>
        </p:spPr>
        <p:txBody>
          <a:bodyPr>
            <a:noAutofit/>
          </a:bodyPr>
          <a:lstStyle/>
          <a:p>
            <a:pPr marL="0" indent="0" algn="l">
              <a:buNone/>
            </a:pPr>
            <a:r>
              <a:rPr lang="fi-FI" sz="1200" u="sng" dirty="0">
                <a:latin typeface="Arial" panose="020B0604020202020204" pitchFamily="34" charset="0"/>
              </a:rPr>
              <a:t>24.3.</a:t>
            </a:r>
            <a:r>
              <a:rPr lang="fi-FI" sz="1200" b="0" i="0" dirty="0">
                <a:effectLst/>
                <a:latin typeface="Arial" panose="020B0604020202020204" pitchFamily="34" charset="0"/>
              </a:rPr>
              <a:t>– </a:t>
            </a:r>
            <a:r>
              <a:rPr lang="fi-FI" sz="1200" b="0" i="0" u="none" strike="noStrike" dirty="0">
                <a:effectLst/>
                <a:latin typeface="Arial" panose="020B0604020202020204" pitchFamily="34" charset="0"/>
                <a:hlinkClick r:id="rId2" tooltip="Kansainvälinen olympiakomitea">
                  <a:extLst>
                    <a:ext uri="{A12FA001-AC4F-418D-AE19-62706E023703}">
                      <ahyp:hlinkClr xmlns:ahyp="http://schemas.microsoft.com/office/drawing/2018/hyperlinkcolor" val="tx"/>
                    </a:ext>
                  </a:extLst>
                </a:hlinkClick>
              </a:rPr>
              <a:t>Kansainvälinen olympiakomitea</a:t>
            </a:r>
            <a:r>
              <a:rPr lang="fi-FI" sz="1200" b="0" i="0" dirty="0">
                <a:effectLst/>
                <a:latin typeface="Arial" panose="020B0604020202020204" pitchFamily="34" charset="0"/>
              </a:rPr>
              <a:t> ilmoitti </a:t>
            </a:r>
            <a:r>
              <a:rPr lang="fi-FI" sz="1200" b="0" i="0" u="none" strike="noStrike" dirty="0">
                <a:effectLst/>
                <a:latin typeface="Arial" panose="020B0604020202020204" pitchFamily="34" charset="0"/>
                <a:hlinkClick r:id="rId3" tooltip="Kesäolympialaiset 2020">
                  <a:extLst>
                    <a:ext uri="{A12FA001-AC4F-418D-AE19-62706E023703}">
                      <ahyp:hlinkClr xmlns:ahyp="http://schemas.microsoft.com/office/drawing/2018/hyperlinkcolor" val="tx"/>
                    </a:ext>
                  </a:extLst>
                </a:hlinkClick>
              </a:rPr>
              <a:t>Tokion kesäolympialaisten</a:t>
            </a:r>
            <a:r>
              <a:rPr lang="fi-FI" sz="1200" b="0" i="0" dirty="0">
                <a:effectLst/>
                <a:latin typeface="Arial" panose="020B0604020202020204" pitchFamily="34" charset="0"/>
              </a:rPr>
              <a:t> siirtyvän vuoteen 2021 koronaviruspandemian vuoksi. Alun perin olympialaiset olisi järjestetty 24. heinäkuuta–9. elokuuta 2020.</a:t>
            </a:r>
          </a:p>
          <a:p>
            <a:pPr marL="0" indent="0" algn="l">
              <a:buNone/>
            </a:pPr>
            <a:r>
              <a:rPr lang="fi-FI" sz="1200" dirty="0">
                <a:latin typeface="Arial" panose="020B0604020202020204" pitchFamily="34" charset="0"/>
              </a:rPr>
              <a:t>28.3.</a:t>
            </a:r>
            <a:r>
              <a:rPr lang="fi-FI" sz="1200" b="0" i="0" dirty="0">
                <a:effectLst/>
                <a:latin typeface="Arial" panose="020B0604020202020204" pitchFamily="34" charset="0"/>
              </a:rPr>
              <a:t>– </a:t>
            </a:r>
            <a:r>
              <a:rPr lang="fi-FI" sz="1200" b="0" i="0" u="none" strike="noStrike" dirty="0">
                <a:effectLst/>
                <a:latin typeface="Arial" panose="020B0604020202020204" pitchFamily="34" charset="0"/>
                <a:hlinkClick r:id="rId4" tooltip="Uudenmaan maakunta">
                  <a:extLst>
                    <a:ext uri="{A12FA001-AC4F-418D-AE19-62706E023703}">
                      <ahyp:hlinkClr xmlns:ahyp="http://schemas.microsoft.com/office/drawing/2018/hyperlinkcolor" val="tx"/>
                    </a:ext>
                  </a:extLst>
                </a:hlinkClick>
              </a:rPr>
              <a:t>Uudenmaan maakunta</a:t>
            </a:r>
            <a:r>
              <a:rPr lang="fi-FI" sz="1200" b="0" i="0" dirty="0">
                <a:effectLst/>
                <a:latin typeface="Arial" panose="020B0604020202020204" pitchFamily="34" charset="0"/>
              </a:rPr>
              <a:t> eristettiin muusta Suomesta </a:t>
            </a:r>
            <a:r>
              <a:rPr lang="fi-FI" sz="1200" b="0" i="0" u="none" strike="noStrike" dirty="0">
                <a:effectLst/>
                <a:latin typeface="Arial" panose="020B0604020202020204" pitchFamily="34" charset="0"/>
                <a:hlinkClick r:id="rId5" tooltip="Koronaviruspandemia 2019–">
                  <a:extLst>
                    <a:ext uri="{A12FA001-AC4F-418D-AE19-62706E023703}">
                      <ahyp:hlinkClr xmlns:ahyp="http://schemas.microsoft.com/office/drawing/2018/hyperlinkcolor" val="tx"/>
                    </a:ext>
                  </a:extLst>
                </a:hlinkClick>
              </a:rPr>
              <a:t>koronaviruspandemian</a:t>
            </a:r>
            <a:r>
              <a:rPr lang="fi-FI" sz="1200" b="0" i="0" dirty="0">
                <a:effectLst/>
                <a:latin typeface="Arial" panose="020B0604020202020204" pitchFamily="34" charset="0"/>
              </a:rPr>
              <a:t> seurauksena. Eristys päättyi </a:t>
            </a:r>
            <a:r>
              <a:rPr lang="fi-FI" sz="1200" b="0" i="0" u="none" strike="noStrike" dirty="0">
                <a:effectLst/>
                <a:latin typeface="Arial" panose="020B0604020202020204" pitchFamily="34" charset="0"/>
                <a:hlinkClick r:id="rId6" tooltip="15. huhtikuuta">
                  <a:extLst>
                    <a:ext uri="{A12FA001-AC4F-418D-AE19-62706E023703}">
                      <ahyp:hlinkClr xmlns:ahyp="http://schemas.microsoft.com/office/drawing/2018/hyperlinkcolor" val="tx"/>
                    </a:ext>
                  </a:extLst>
                </a:hlinkClick>
              </a:rPr>
              <a:t>15. huhtikuuta</a:t>
            </a:r>
            <a:r>
              <a:rPr lang="fi-FI" sz="1200" b="0" i="0" dirty="0">
                <a:effectLst/>
                <a:latin typeface="Arial" panose="020B0604020202020204" pitchFamily="34" charset="0"/>
              </a:rPr>
              <a:t>.</a:t>
            </a:r>
            <a:endParaRPr lang="fi-FI" sz="1200" dirty="0">
              <a:latin typeface="Arial" panose="020B0604020202020204" pitchFamily="34" charset="0"/>
            </a:endParaRPr>
          </a:p>
          <a:p>
            <a:pPr marL="0" indent="0" algn="l">
              <a:buNone/>
            </a:pPr>
            <a:r>
              <a:rPr lang="fi-FI" sz="1200" dirty="0">
                <a:latin typeface="Arial" panose="020B0604020202020204" pitchFamily="34" charset="0"/>
              </a:rPr>
              <a:t>4.4.</a:t>
            </a:r>
            <a:r>
              <a:rPr lang="fi-FI" sz="1200" b="0" i="0" dirty="0">
                <a:effectLst/>
                <a:latin typeface="Arial" panose="020B0604020202020204" pitchFamily="34" charset="0"/>
              </a:rPr>
              <a:t>– Ravintolat, kahvilat ja baarit suljettiin koko Suomessa ulosmyyntiä lukuun ottamatta valtioneuvoston päätöksellä koronaviruksen leviämisen hillitsemiseksi</a:t>
            </a:r>
          </a:p>
          <a:p>
            <a:pPr marL="0" indent="0" algn="l">
              <a:buNone/>
            </a:pPr>
            <a:r>
              <a:rPr lang="fi-FI" sz="1200" u="sng" dirty="0">
                <a:latin typeface="Arial" panose="020B0604020202020204" pitchFamily="34" charset="0"/>
              </a:rPr>
              <a:t>14.5.</a:t>
            </a:r>
            <a:r>
              <a:rPr lang="fi-FI" sz="1200" b="0" i="0" dirty="0">
                <a:effectLst/>
                <a:latin typeface="Arial" panose="020B0604020202020204" pitchFamily="34" charset="0"/>
              </a:rPr>
              <a:t> – </a:t>
            </a:r>
            <a:r>
              <a:rPr lang="fi-FI" sz="1200" b="0" i="0" u="none" strike="noStrike" dirty="0">
                <a:effectLst/>
                <a:latin typeface="Arial" panose="020B0604020202020204" pitchFamily="34" charset="0"/>
                <a:hlinkClick r:id="rId7" tooltip="Varhaiskasvatus">
                  <a:extLst>
                    <a:ext uri="{A12FA001-AC4F-418D-AE19-62706E023703}">
                      <ahyp:hlinkClr xmlns:ahyp="http://schemas.microsoft.com/office/drawing/2018/hyperlinkcolor" val="tx"/>
                    </a:ext>
                  </a:extLst>
                </a:hlinkClick>
              </a:rPr>
              <a:t>Varhaiskasvatus</a:t>
            </a:r>
            <a:r>
              <a:rPr lang="fi-FI" sz="1200" b="0" i="0" dirty="0">
                <a:effectLst/>
                <a:latin typeface="Arial" panose="020B0604020202020204" pitchFamily="34" charset="0"/>
              </a:rPr>
              <a:t> ja </a:t>
            </a:r>
            <a:r>
              <a:rPr lang="fi-FI" sz="1200" b="0" i="0" u="none" strike="noStrike" dirty="0">
                <a:effectLst/>
                <a:latin typeface="Arial" panose="020B0604020202020204" pitchFamily="34" charset="0"/>
                <a:hlinkClick r:id="rId8" tooltip="Peruskoulu Suomessa">
                  <a:extLst>
                    <a:ext uri="{A12FA001-AC4F-418D-AE19-62706E023703}">
                      <ahyp:hlinkClr xmlns:ahyp="http://schemas.microsoft.com/office/drawing/2018/hyperlinkcolor" val="tx"/>
                    </a:ext>
                  </a:extLst>
                </a:hlinkClick>
              </a:rPr>
              <a:t>peruskoulut</a:t>
            </a:r>
            <a:r>
              <a:rPr lang="fi-FI" sz="1200" b="0" i="0" dirty="0">
                <a:effectLst/>
                <a:latin typeface="Arial" panose="020B0604020202020204" pitchFamily="34" charset="0"/>
              </a:rPr>
              <a:t> avattiin </a:t>
            </a:r>
            <a:r>
              <a:rPr lang="fi-FI" sz="1200" b="0" i="0" u="none" strike="noStrike" dirty="0">
                <a:effectLst/>
                <a:latin typeface="Arial" panose="020B0604020202020204" pitchFamily="34" charset="0"/>
                <a:hlinkClick r:id="rId9" tooltip="Lähiopetus">
                  <a:extLst>
                    <a:ext uri="{A12FA001-AC4F-418D-AE19-62706E023703}">
                      <ahyp:hlinkClr xmlns:ahyp="http://schemas.microsoft.com/office/drawing/2018/hyperlinkcolor" val="tx"/>
                    </a:ext>
                  </a:extLst>
                </a:hlinkClick>
              </a:rPr>
              <a:t>lähiopetukselle</a:t>
            </a:r>
            <a:r>
              <a:rPr lang="fi-FI" sz="1200" b="0" i="0" dirty="0">
                <a:effectLst/>
                <a:latin typeface="Arial" panose="020B0604020202020204" pitchFamily="34" charset="0"/>
              </a:rPr>
              <a:t> porrastetusti Suomen hallituksen päätöksellä. Myös </a:t>
            </a:r>
            <a:r>
              <a:rPr lang="fi-FI" sz="1200" b="0" i="0" u="none" strike="noStrike" dirty="0">
                <a:effectLst/>
                <a:latin typeface="Arial" panose="020B0604020202020204" pitchFamily="34" charset="0"/>
                <a:hlinkClick r:id="rId10" tooltip="Toisen asteen oppilaitos">
                  <a:extLst>
                    <a:ext uri="{A12FA001-AC4F-418D-AE19-62706E023703}">
                      <ahyp:hlinkClr xmlns:ahyp="http://schemas.microsoft.com/office/drawing/2018/hyperlinkcolor" val="tx"/>
                    </a:ext>
                  </a:extLst>
                </a:hlinkClick>
              </a:rPr>
              <a:t>toisen asteen oppilaitokset</a:t>
            </a:r>
            <a:r>
              <a:rPr lang="fi-FI" sz="1200" b="0" i="0" dirty="0">
                <a:effectLst/>
                <a:latin typeface="Arial" panose="020B0604020202020204" pitchFamily="34" charset="0"/>
              </a:rPr>
              <a:t> ja </a:t>
            </a:r>
            <a:r>
              <a:rPr lang="fi-FI" sz="1200" b="0" i="0" u="none" strike="noStrike" dirty="0">
                <a:effectLst/>
                <a:latin typeface="Arial" panose="020B0604020202020204" pitchFamily="34" charset="0"/>
                <a:hlinkClick r:id="rId11" tooltip="Korkeakoulu">
                  <a:extLst>
                    <a:ext uri="{A12FA001-AC4F-418D-AE19-62706E023703}">
                      <ahyp:hlinkClr xmlns:ahyp="http://schemas.microsoft.com/office/drawing/2018/hyperlinkcolor" val="tx"/>
                    </a:ext>
                  </a:extLst>
                </a:hlinkClick>
              </a:rPr>
              <a:t>korkeakoulut</a:t>
            </a:r>
            <a:r>
              <a:rPr lang="fi-FI" sz="1200" b="0" i="0" dirty="0">
                <a:effectLst/>
                <a:latin typeface="Arial" panose="020B0604020202020204" pitchFamily="34" charset="0"/>
              </a:rPr>
              <a:t> avattiin lähiopetukselle hallitusti ja porrastetusti hallituksen päätöksellä</a:t>
            </a:r>
          </a:p>
        </p:txBody>
      </p:sp>
      <p:sp>
        <p:nvSpPr>
          <p:cNvPr id="4" name="Sisällön paikkamerkki 3">
            <a:extLst>
              <a:ext uri="{FF2B5EF4-FFF2-40B4-BE49-F238E27FC236}">
                <a16:creationId xmlns:a16="http://schemas.microsoft.com/office/drawing/2014/main" id="{B0059263-3B9C-4C06-BDD8-2FA5FAE43A9B}"/>
              </a:ext>
            </a:extLst>
          </p:cNvPr>
          <p:cNvSpPr>
            <a:spLocks noGrp="1"/>
          </p:cNvSpPr>
          <p:nvPr>
            <p:ph sz="half" idx="2"/>
          </p:nvPr>
        </p:nvSpPr>
        <p:spPr>
          <a:xfrm>
            <a:off x="2597920" y="696286"/>
            <a:ext cx="8755880" cy="5480677"/>
          </a:xfrm>
        </p:spPr>
        <p:txBody>
          <a:bodyPr/>
          <a:lstStyle/>
          <a:p>
            <a:pPr marL="457200" indent="0">
              <a:buNone/>
              <a:tabLst>
                <a:tab pos="3060065" algn="ctr"/>
                <a:tab pos="6120130" algn="r"/>
                <a:tab pos="828040" algn="l"/>
              </a:tabLst>
            </a:pPr>
            <a:r>
              <a:rPr lang="fi-FI" sz="1800" b="1" dirty="0">
                <a:effectLst/>
                <a:latin typeface="Arial" panose="020B0604020202020204" pitchFamily="34" charset="0"/>
                <a:ea typeface="Times New Roman" panose="02020603050405020304" pitchFamily="18" charset="0"/>
              </a:rPr>
              <a:t>Etelä-Savon SD-piirin </a:t>
            </a:r>
            <a:r>
              <a:rPr lang="fi-FI" sz="1800" dirty="0">
                <a:effectLst/>
                <a:latin typeface="Arial" panose="020B0604020202020204" pitchFamily="34" charset="0"/>
                <a:ea typeface="Times New Roman" panose="02020603050405020304" pitchFamily="18" charset="0"/>
              </a:rPr>
              <a:t>seminaarilla 4-6.5. Tallinnassa valmistauduttiin syksyn kunnallisvaaleihin. Kunnallisvaalit olivatkin paikallisjärjestön päätyöllistäjä vuoden 2012 aikana. Paikallisjärjestö hoiti ehdolla olleiden jäsenten yhteismainontaa lehti-ilmoituksilla ja kotisivuja hyväksi käyttäen. Vaalityöhön kuului myös ruusujen ja grillimakkaroiden jakoa sekä myös soppatykki ruokintaa. Järjestettiin kolme vaalitilaisuutta marketeilla.</a:t>
            </a:r>
            <a:endParaRPr lang="fi-FI" sz="1800" dirty="0">
              <a:effectLst/>
              <a:latin typeface="Times New Roman" panose="02020603050405020304" pitchFamily="18" charset="0"/>
              <a:ea typeface="Times New Roman" panose="02020603050405020304" pitchFamily="18" charset="0"/>
            </a:endParaRPr>
          </a:p>
          <a:p>
            <a:pPr marL="457200" indent="0">
              <a:buNone/>
              <a:tabLst>
                <a:tab pos="3060065" algn="ctr"/>
                <a:tab pos="6120130" algn="r"/>
                <a:tab pos="828040" algn="l"/>
              </a:tabLst>
            </a:pPr>
            <a:r>
              <a:rPr lang="fi-FI" sz="1800" dirty="0">
                <a:effectLst/>
                <a:latin typeface="Arial" panose="020B0604020202020204" pitchFamily="34" charset="0"/>
                <a:ea typeface="Times New Roman" panose="02020603050405020304" pitchFamily="18" charset="0"/>
              </a:rPr>
              <a:t>Omaan vaalityöhön oltiin tyytyväisiä mutta vaalitulokseen vaikutti suuresti heikko äänestysaktiivisuus.  </a:t>
            </a:r>
            <a:endParaRPr lang="fi-FI" sz="1800" dirty="0">
              <a:effectLst/>
              <a:latin typeface="Times New Roman" panose="02020603050405020304" pitchFamily="18" charset="0"/>
              <a:ea typeface="Times New Roman" panose="02020603050405020304" pitchFamily="18" charset="0"/>
            </a:endParaRPr>
          </a:p>
          <a:p>
            <a:pPr marL="457200" indent="0">
              <a:buNone/>
              <a:tabLst>
                <a:tab pos="3060065" algn="ctr"/>
                <a:tab pos="6120130" algn="r"/>
                <a:tab pos="828040" algn="l"/>
              </a:tabLst>
            </a:pPr>
            <a:r>
              <a:rPr lang="fi-FI" sz="1800" b="1" dirty="0">
                <a:effectLst/>
                <a:latin typeface="Arial" panose="020B0604020202020204" pitchFamily="34" charset="0"/>
                <a:ea typeface="Times New Roman" panose="02020603050405020304" pitchFamily="18" charset="0"/>
              </a:rPr>
              <a:t>SDP:n eduskuntaryhmä</a:t>
            </a:r>
            <a:r>
              <a:rPr lang="fi-FI" sz="1800" dirty="0">
                <a:effectLst/>
                <a:latin typeface="Arial" panose="020B0604020202020204" pitchFamily="34" charset="0"/>
                <a:ea typeface="Times New Roman" panose="02020603050405020304" pitchFamily="18" charset="0"/>
              </a:rPr>
              <a:t> piti kokouksen Savonlinnassa elokuun lopulla. Paikallisjärjestön tuki tapahtumalle oli hommata jäätelöt kokouksen jäätelökesä-tapahtumaan. </a:t>
            </a:r>
            <a:r>
              <a:rPr lang="fi-FI" sz="1800" b="1" dirty="0">
                <a:effectLst/>
                <a:latin typeface="Arial" panose="020B0604020202020204" pitchFamily="34" charset="0"/>
                <a:ea typeface="Times New Roman" panose="02020603050405020304" pitchFamily="18" charset="0"/>
              </a:rPr>
              <a:t> </a:t>
            </a:r>
            <a:endParaRPr lang="fi-FI" sz="1800" dirty="0">
              <a:effectLst/>
              <a:latin typeface="Times New Roman" panose="02020603050405020304" pitchFamily="18" charset="0"/>
              <a:ea typeface="Times New Roman" panose="02020603050405020304" pitchFamily="18" charset="0"/>
            </a:endParaRPr>
          </a:p>
          <a:p>
            <a:pPr marL="457200" indent="0">
              <a:buNone/>
              <a:tabLst>
                <a:tab pos="3060065" algn="ctr"/>
                <a:tab pos="6120130" algn="r"/>
                <a:tab pos="828040" algn="l"/>
              </a:tabLst>
            </a:pPr>
            <a:r>
              <a:rPr lang="fi-FI" sz="1800" b="1" dirty="0">
                <a:effectLst/>
                <a:latin typeface="Arial" panose="020B0604020202020204" pitchFamily="34" charset="0"/>
                <a:ea typeface="Times New Roman" panose="02020603050405020304" pitchFamily="18" charset="0"/>
              </a:rPr>
              <a:t>Paikallisjärjestöjen kehittämisprojektiin </a:t>
            </a:r>
            <a:r>
              <a:rPr lang="fi-FI" sz="1800" dirty="0">
                <a:effectLst/>
                <a:latin typeface="Arial" panose="020B0604020202020204" pitchFamily="34" charset="0"/>
                <a:ea typeface="Times New Roman" panose="02020603050405020304" pitchFamily="18" charset="0"/>
              </a:rPr>
              <a:t>osallistuminen työllisti hallitusta usean tapahtuman verran. 24.3. Savonlinnassa, 12.5. Pieksämäellä sekä loppuseminaarissa Tallinnassa 23.–25.11. Projektin koulutuksiin osallistui aktiivisesti yli puolet hallituksen jäsenistä. </a:t>
            </a:r>
            <a:endParaRPr lang="fi-FI" sz="1800" dirty="0">
              <a:effectLst/>
              <a:latin typeface="Times New Roman" panose="02020603050405020304" pitchFamily="18" charset="0"/>
              <a:ea typeface="Times New Roman" panose="02020603050405020304" pitchFamily="18" charset="0"/>
            </a:endParaRPr>
          </a:p>
          <a:p>
            <a:endParaRPr lang="fi-FI" dirty="0"/>
          </a:p>
        </p:txBody>
      </p:sp>
    </p:spTree>
    <p:extLst>
      <p:ext uri="{BB962C8B-B14F-4D97-AF65-F5344CB8AC3E}">
        <p14:creationId xmlns:p14="http://schemas.microsoft.com/office/powerpoint/2010/main" val="38549483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0EBA59E-1DB0-4478-9DBC-EDA6FD881782}"/>
              </a:ext>
            </a:extLst>
          </p:cNvPr>
          <p:cNvSpPr>
            <a:spLocks noGrp="1"/>
          </p:cNvSpPr>
          <p:nvPr>
            <p:ph type="title"/>
          </p:nvPr>
        </p:nvSpPr>
        <p:spPr>
          <a:xfrm>
            <a:off x="2597920" y="365125"/>
            <a:ext cx="8755879" cy="45719"/>
          </a:xfrm>
        </p:spPr>
        <p:txBody>
          <a:bodyPr>
            <a:normAutofit fontScale="90000"/>
          </a:bodyPr>
          <a:lstStyle/>
          <a:p>
            <a:endParaRPr lang="fi-FI" dirty="0"/>
          </a:p>
        </p:txBody>
      </p:sp>
      <p:sp>
        <p:nvSpPr>
          <p:cNvPr id="3" name="Sisällön paikkamerkki 2">
            <a:extLst>
              <a:ext uri="{FF2B5EF4-FFF2-40B4-BE49-F238E27FC236}">
                <a16:creationId xmlns:a16="http://schemas.microsoft.com/office/drawing/2014/main" id="{5BA8197F-7430-4359-B964-FBB33D29CCB1}"/>
              </a:ext>
            </a:extLst>
          </p:cNvPr>
          <p:cNvSpPr>
            <a:spLocks noGrp="1"/>
          </p:cNvSpPr>
          <p:nvPr>
            <p:ph sz="half" idx="1"/>
          </p:nvPr>
        </p:nvSpPr>
        <p:spPr>
          <a:xfrm>
            <a:off x="159391" y="365125"/>
            <a:ext cx="2344527" cy="5811838"/>
          </a:xfrm>
        </p:spPr>
        <p:txBody>
          <a:bodyPr>
            <a:normAutofit fontScale="92500" lnSpcReduction="20000"/>
          </a:bodyPr>
          <a:lstStyle/>
          <a:p>
            <a:pPr marL="0" indent="0">
              <a:buNone/>
            </a:pPr>
            <a:r>
              <a:rPr lang="fi-FI" sz="1300" b="0" i="0" dirty="0">
                <a:effectLst/>
                <a:latin typeface="Arial" panose="020B0604020202020204" pitchFamily="34" charset="0"/>
              </a:rPr>
              <a:t>1.6– Koronavirusepidemian takia asetettuja rajoituksia lievennettiin Suomessa: muun muassa ravintolat, kahvilat, kirjastot, museot ja urheilutilat avattiin sekä enintään 50 hengen julkiset kokoontumiset sallittiin</a:t>
            </a:r>
          </a:p>
          <a:p>
            <a:pPr marL="0" indent="0" algn="l">
              <a:buNone/>
            </a:pPr>
            <a:r>
              <a:rPr lang="fi-FI" sz="1300" u="sng" dirty="0">
                <a:latin typeface="Arial" panose="020B0604020202020204" pitchFamily="34" charset="0"/>
              </a:rPr>
              <a:t>29.9.</a:t>
            </a:r>
            <a:r>
              <a:rPr lang="fi-FI" sz="1300" b="0" i="0" dirty="0">
                <a:effectLst/>
                <a:latin typeface="Arial" panose="020B0604020202020204" pitchFamily="34" charset="0"/>
              </a:rPr>
              <a:t> – </a:t>
            </a:r>
            <a:r>
              <a:rPr lang="fi-FI" sz="1300" b="0" i="0" u="none" strike="noStrike" dirty="0">
                <a:effectLst/>
                <a:latin typeface="Arial" panose="020B0604020202020204" pitchFamily="34" charset="0"/>
                <a:hlinkClick r:id="rId2" tooltip="Koronaviruspandemia 2019–">
                  <a:extLst>
                    <a:ext uri="{A12FA001-AC4F-418D-AE19-62706E023703}">
                      <ahyp:hlinkClr xmlns:ahyp="http://schemas.microsoft.com/office/drawing/2018/hyperlinkcolor" val="tx"/>
                    </a:ext>
                  </a:extLst>
                </a:hlinkClick>
              </a:rPr>
              <a:t>Koronaviruspandemian</a:t>
            </a:r>
            <a:r>
              <a:rPr lang="fi-FI" sz="1300" b="0" i="0" dirty="0">
                <a:effectLst/>
                <a:latin typeface="Arial" panose="020B0604020202020204" pitchFamily="34" charset="0"/>
              </a:rPr>
              <a:t> aiheuttamien kuolemantapausten määrä koko maapallolla ylitti miljoonan ihmisen rajan.</a:t>
            </a:r>
          </a:p>
          <a:p>
            <a:pPr marL="0" indent="0" algn="l">
              <a:buNone/>
            </a:pPr>
            <a:r>
              <a:rPr lang="fi-FI" sz="1300" b="0" i="0" dirty="0">
                <a:effectLst/>
                <a:latin typeface="Arial" panose="020B0604020202020204" pitchFamily="34" charset="0"/>
              </a:rPr>
              <a:t>29.9. – </a:t>
            </a:r>
            <a:r>
              <a:rPr lang="fi-FI" sz="1300" b="0" i="0" u="none" strike="noStrike" dirty="0">
                <a:effectLst/>
                <a:latin typeface="Arial" panose="020B0604020202020204" pitchFamily="34" charset="0"/>
                <a:hlinkClick r:id="rId3" tooltip="Tasavallan presidentin kanslia">
                  <a:extLst>
                    <a:ext uri="{A12FA001-AC4F-418D-AE19-62706E023703}">
                      <ahyp:hlinkClr xmlns:ahyp="http://schemas.microsoft.com/office/drawing/2018/hyperlinkcolor" val="tx"/>
                    </a:ext>
                  </a:extLst>
                </a:hlinkClick>
              </a:rPr>
              <a:t>Tasavallan presidentin kanslia</a:t>
            </a:r>
            <a:r>
              <a:rPr lang="fi-FI" sz="1300" b="0" i="0" dirty="0">
                <a:effectLst/>
                <a:latin typeface="Arial" panose="020B0604020202020204" pitchFamily="34" charset="0"/>
              </a:rPr>
              <a:t> tiedotti, että vuoden 2020 </a:t>
            </a:r>
            <a:r>
              <a:rPr lang="fi-FI" sz="1300" b="0" i="0" u="none" strike="noStrike" dirty="0">
                <a:effectLst/>
                <a:latin typeface="Arial" panose="020B0604020202020204" pitchFamily="34" charset="0"/>
                <a:hlinkClick r:id="rId4" tooltip="Itsenäisyyspäivän vastaanotto">
                  <a:extLst>
                    <a:ext uri="{A12FA001-AC4F-418D-AE19-62706E023703}">
                      <ahyp:hlinkClr xmlns:ahyp="http://schemas.microsoft.com/office/drawing/2018/hyperlinkcolor" val="tx"/>
                    </a:ext>
                  </a:extLst>
                </a:hlinkClick>
              </a:rPr>
              <a:t>itsenäisyyspäivän vastaanotto</a:t>
            </a:r>
            <a:r>
              <a:rPr lang="fi-FI" sz="1300" b="0" i="0" dirty="0">
                <a:effectLst/>
                <a:latin typeface="Arial" panose="020B0604020202020204" pitchFamily="34" charset="0"/>
              </a:rPr>
              <a:t> on peruttu koronaviruspandemian vuoksi.</a:t>
            </a:r>
          </a:p>
          <a:p>
            <a:pPr marL="0" indent="0">
              <a:buNone/>
            </a:pPr>
            <a:r>
              <a:rPr lang="fi-FI" sz="1300" u="sng" dirty="0">
                <a:latin typeface="Arial" panose="020B0604020202020204" pitchFamily="34" charset="0"/>
              </a:rPr>
              <a:t>2.10.</a:t>
            </a:r>
            <a:r>
              <a:rPr lang="fi-FI" sz="1300" b="0" i="0" dirty="0">
                <a:effectLst/>
                <a:latin typeface="Arial" panose="020B0604020202020204" pitchFamily="34" charset="0"/>
              </a:rPr>
              <a:t>– Yhdysvaltain presidentillä </a:t>
            </a:r>
            <a:r>
              <a:rPr lang="fi-FI" sz="1300" b="0" i="0" u="none" strike="noStrike" dirty="0">
                <a:effectLst/>
                <a:latin typeface="Arial" panose="020B0604020202020204" pitchFamily="34" charset="0"/>
                <a:hlinkClick r:id="rId5" tooltip="Donald Trump">
                  <a:extLst>
                    <a:ext uri="{A12FA001-AC4F-418D-AE19-62706E023703}">
                      <ahyp:hlinkClr xmlns:ahyp="http://schemas.microsoft.com/office/drawing/2018/hyperlinkcolor" val="tx"/>
                    </a:ext>
                  </a:extLst>
                </a:hlinkClick>
              </a:rPr>
              <a:t>Donald Trumpilla</a:t>
            </a:r>
            <a:r>
              <a:rPr lang="fi-FI" sz="1300" b="0" i="0" dirty="0">
                <a:effectLst/>
                <a:latin typeface="Arial" panose="020B0604020202020204" pitchFamily="34" charset="0"/>
              </a:rPr>
              <a:t> todettiin koronavirustartunta.</a:t>
            </a:r>
          </a:p>
          <a:p>
            <a:pPr marL="0" indent="0">
              <a:buNone/>
            </a:pPr>
            <a:r>
              <a:rPr lang="fi-FI" sz="1300" b="0" i="0" dirty="0">
                <a:solidFill>
                  <a:srgbClr val="202122"/>
                </a:solidFill>
                <a:effectLst/>
                <a:latin typeface="Arial" panose="020B0604020202020204" pitchFamily="34" charset="0"/>
              </a:rPr>
              <a:t>25.11.– Suomessa kirjattiin ennätykselliset 600 uutta koronavirustartuntaa. Vahvistettuja koronatartuntoja oli tuolloin Suomessa tilastoitu yhteensä lähes 23 900 ja koronaviruksen aiheuttamia kuolemia 388</a:t>
            </a:r>
          </a:p>
          <a:p>
            <a:pPr marL="0" indent="0">
              <a:buNone/>
            </a:pPr>
            <a:r>
              <a:rPr lang="fi-FI" sz="1300" dirty="0">
                <a:latin typeface="Arial" panose="020B0604020202020204" pitchFamily="34" charset="0"/>
              </a:rPr>
              <a:t>3.12.</a:t>
            </a:r>
            <a:r>
              <a:rPr lang="fi-FI" sz="1300" b="0" i="0" dirty="0">
                <a:effectLst/>
                <a:latin typeface="Arial" panose="020B0604020202020204" pitchFamily="34" charset="0"/>
              </a:rPr>
              <a:t>– </a:t>
            </a:r>
            <a:r>
              <a:rPr lang="fi-FI" sz="1300" b="0" i="0" u="none" strike="noStrike" dirty="0">
                <a:effectLst/>
                <a:latin typeface="Arial" panose="020B0604020202020204" pitchFamily="34" charset="0"/>
                <a:hlinkClick r:id="rId6" tooltip="Helsinki">
                  <a:extLst>
                    <a:ext uri="{A12FA001-AC4F-418D-AE19-62706E023703}">
                      <ahyp:hlinkClr xmlns:ahyp="http://schemas.microsoft.com/office/drawing/2018/hyperlinkcolor" val="tx"/>
                    </a:ext>
                  </a:extLst>
                </a:hlinkClick>
              </a:rPr>
              <a:t>Helsingin</a:t>
            </a:r>
            <a:r>
              <a:rPr lang="fi-FI" sz="1300" b="0" i="0" dirty="0">
                <a:effectLst/>
                <a:latin typeface="Arial" panose="020B0604020202020204" pitchFamily="34" charset="0"/>
              </a:rPr>
              <a:t>, </a:t>
            </a:r>
            <a:r>
              <a:rPr lang="fi-FI" sz="1300" b="0" i="0" u="none" strike="noStrike" dirty="0">
                <a:effectLst/>
                <a:latin typeface="Arial" panose="020B0604020202020204" pitchFamily="34" charset="0"/>
                <a:hlinkClick r:id="rId7" tooltip="Espoo">
                  <a:extLst>
                    <a:ext uri="{A12FA001-AC4F-418D-AE19-62706E023703}">
                      <ahyp:hlinkClr xmlns:ahyp="http://schemas.microsoft.com/office/drawing/2018/hyperlinkcolor" val="tx"/>
                    </a:ext>
                  </a:extLst>
                </a:hlinkClick>
              </a:rPr>
              <a:t>Espoon</a:t>
            </a:r>
            <a:r>
              <a:rPr lang="fi-FI" sz="1300" b="0" i="0" dirty="0">
                <a:effectLst/>
                <a:latin typeface="Arial" panose="020B0604020202020204" pitchFamily="34" charset="0"/>
              </a:rPr>
              <a:t> ja </a:t>
            </a:r>
            <a:r>
              <a:rPr lang="fi-FI" sz="1300" b="0" i="0" u="sng" dirty="0">
                <a:effectLst/>
                <a:latin typeface="Arial" panose="020B0604020202020204" pitchFamily="34" charset="0"/>
                <a:hlinkClick r:id="rId8">
                  <a:extLst>
                    <a:ext uri="{A12FA001-AC4F-418D-AE19-62706E023703}">
                      <ahyp:hlinkClr xmlns:ahyp="http://schemas.microsoft.com/office/drawing/2018/hyperlinkcolor" val="tx"/>
                    </a:ext>
                  </a:extLst>
                </a:hlinkClick>
              </a:rPr>
              <a:t>Vantaan</a:t>
            </a:r>
            <a:r>
              <a:rPr lang="fi-FI" sz="1300" b="0" i="0" u="sng" dirty="0">
                <a:effectLst/>
                <a:latin typeface="Arial" panose="020B0604020202020204" pitchFamily="34" charset="0"/>
              </a:rPr>
              <a:t>   </a:t>
            </a:r>
            <a:r>
              <a:rPr lang="fi-FI" sz="1300" b="0" i="0" dirty="0">
                <a:effectLst/>
                <a:latin typeface="Arial" panose="020B0604020202020204" pitchFamily="34" charset="0"/>
              </a:rPr>
              <a:t> </a:t>
            </a:r>
            <a:r>
              <a:rPr lang="fi-FI" sz="1300" b="0" i="0" u="none" strike="noStrike" dirty="0">
                <a:effectLst/>
                <a:latin typeface="Arial" panose="020B0604020202020204" pitchFamily="34" charset="0"/>
                <a:hlinkClick r:id="rId9" tooltip="Toisen asteen oppilaitos">
                  <a:extLst>
                    <a:ext uri="{A12FA001-AC4F-418D-AE19-62706E023703}">
                      <ahyp:hlinkClr xmlns:ahyp="http://schemas.microsoft.com/office/drawing/2018/hyperlinkcolor" val="tx"/>
                    </a:ext>
                  </a:extLst>
                </a:hlinkClick>
              </a:rPr>
              <a:t>toisen asteen oppilaitokset</a:t>
            </a:r>
            <a:r>
              <a:rPr lang="fi-FI" sz="1300" b="0" i="0" dirty="0">
                <a:effectLst/>
                <a:latin typeface="Arial" panose="020B0604020202020204" pitchFamily="34" charset="0"/>
              </a:rPr>
              <a:t> siirtyivät </a:t>
            </a:r>
            <a:r>
              <a:rPr lang="fi-FI" sz="1300" b="0" i="0" u="none" strike="noStrike" dirty="0">
                <a:effectLst/>
                <a:latin typeface="Arial" panose="020B0604020202020204" pitchFamily="34" charset="0"/>
                <a:hlinkClick r:id="rId10" tooltip="Etäopiskelu">
                  <a:extLst>
                    <a:ext uri="{A12FA001-AC4F-418D-AE19-62706E023703}">
                      <ahyp:hlinkClr xmlns:ahyp="http://schemas.microsoft.com/office/drawing/2018/hyperlinkcolor" val="tx"/>
                    </a:ext>
                  </a:extLst>
                </a:hlinkClick>
              </a:rPr>
              <a:t>etäope-</a:t>
            </a:r>
            <a:r>
              <a:rPr lang="fi-FI" sz="1300" b="0" i="0" u="none" strike="noStrike" dirty="0" err="1">
                <a:effectLst/>
                <a:latin typeface="Arial" panose="020B0604020202020204" pitchFamily="34" charset="0"/>
                <a:hlinkClick r:id="rId10" tooltip="Etäopiskelu">
                  <a:extLst>
                    <a:ext uri="{A12FA001-AC4F-418D-AE19-62706E023703}">
                      <ahyp:hlinkClr xmlns:ahyp="http://schemas.microsoft.com/office/drawing/2018/hyperlinkcolor" val="tx"/>
                    </a:ext>
                  </a:extLst>
                </a:hlinkClick>
              </a:rPr>
              <a:t>tukseen</a:t>
            </a:r>
            <a:r>
              <a:rPr lang="fi-FI" sz="1300" b="0" i="0" dirty="0">
                <a:effectLst/>
                <a:latin typeface="Arial" panose="020B0604020202020204" pitchFamily="34" charset="0"/>
              </a:rPr>
              <a:t> pahentuneen koronavirustilanteen takia</a:t>
            </a:r>
          </a:p>
          <a:p>
            <a:pPr marL="0" indent="0">
              <a:buNone/>
            </a:pPr>
            <a:endParaRPr lang="fi-FI" sz="1200" b="0" i="0" dirty="0">
              <a:effectLst/>
              <a:latin typeface="Arial" panose="020B0604020202020204" pitchFamily="34" charset="0"/>
            </a:endParaRPr>
          </a:p>
          <a:p>
            <a:endParaRPr lang="fi-FI" sz="1200" dirty="0">
              <a:latin typeface="Arial" panose="020B0604020202020204" pitchFamily="34" charset="0"/>
              <a:cs typeface="Arial" panose="020B0604020202020204" pitchFamily="34" charset="0"/>
            </a:endParaRPr>
          </a:p>
        </p:txBody>
      </p:sp>
      <p:sp>
        <p:nvSpPr>
          <p:cNvPr id="4" name="Sisällön paikkamerkki 3">
            <a:extLst>
              <a:ext uri="{FF2B5EF4-FFF2-40B4-BE49-F238E27FC236}">
                <a16:creationId xmlns:a16="http://schemas.microsoft.com/office/drawing/2014/main" id="{B0059263-3B9C-4C06-BDD8-2FA5FAE43A9B}"/>
              </a:ext>
            </a:extLst>
          </p:cNvPr>
          <p:cNvSpPr>
            <a:spLocks noGrp="1"/>
          </p:cNvSpPr>
          <p:nvPr>
            <p:ph sz="half" idx="2"/>
          </p:nvPr>
        </p:nvSpPr>
        <p:spPr>
          <a:xfrm>
            <a:off x="2597920" y="696286"/>
            <a:ext cx="8755880" cy="5480677"/>
          </a:xfrm>
        </p:spPr>
        <p:txBody>
          <a:bodyPr>
            <a:normAutofit fontScale="92500" lnSpcReduction="20000"/>
          </a:bodyPr>
          <a:lstStyle/>
          <a:p>
            <a:pPr marL="0" indent="0">
              <a:buNone/>
              <a:tabLst>
                <a:tab pos="3060065" algn="ctr"/>
                <a:tab pos="6120130" algn="r"/>
                <a:tab pos="828040" algn="l"/>
              </a:tabLst>
            </a:pPr>
            <a:r>
              <a:rPr lang="fi-FI" sz="1800" b="1" dirty="0">
                <a:effectLst/>
                <a:latin typeface="Arial" panose="020B0604020202020204" pitchFamily="34" charset="0"/>
                <a:ea typeface="Times New Roman" panose="02020603050405020304" pitchFamily="18" charset="0"/>
              </a:rPr>
              <a:t>JHL:n </a:t>
            </a:r>
            <a:r>
              <a:rPr lang="fi-FI" sz="1800" dirty="0">
                <a:effectLst/>
                <a:latin typeface="Arial" panose="020B0604020202020204" pitchFamily="34" charset="0"/>
                <a:ea typeface="Times New Roman" panose="02020603050405020304" pitchFamily="18" charset="0"/>
              </a:rPr>
              <a:t>yhdistykset 567 ja 857 yhdistyivät. Yhdistysten yhteinen syyskokous pidettiin 20.11, jossa päätettiin uudeksi nimeksi Savonlinnan seudun JHL ry, 567. Puheenjohtajaksi valittiin Seppo Reponen. Jäsenmäärä on nyt n.1500</a:t>
            </a:r>
            <a:r>
              <a:rPr lang="fi-FI" sz="1800" dirty="0">
                <a:effectLst/>
                <a:latin typeface="Arial" panose="020B0604020202020204" pitchFamily="34" charset="0"/>
                <a:ea typeface="Calibri" panose="020F0502020204030204" pitchFamily="34" charset="0"/>
                <a:cs typeface="Times New Roman" panose="02020603050405020304" pitchFamily="18" charset="0"/>
              </a:rPr>
              <a:t> </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fi-FI" sz="1800" b="1" dirty="0">
                <a:effectLst/>
                <a:latin typeface="Arial" panose="020B0604020202020204" pitchFamily="34" charset="0"/>
                <a:ea typeface="Calibri" panose="020F0502020204030204" pitchFamily="34" charset="0"/>
                <a:cs typeface="Times New Roman" panose="02020603050405020304" pitchFamily="18" charset="0"/>
              </a:rPr>
              <a:t>2013 Eduskuntavierailu</a:t>
            </a:r>
            <a:r>
              <a:rPr lang="fi-FI" sz="1800" dirty="0">
                <a:effectLst/>
                <a:latin typeface="Arial" panose="020B0604020202020204" pitchFamily="34" charset="0"/>
                <a:ea typeface="Calibri" panose="020F0502020204030204" pitchFamily="34" charset="0"/>
                <a:cs typeface="Times New Roman" panose="02020603050405020304" pitchFamily="18" charset="0"/>
              </a:rPr>
              <a:t>  järjestäjänä toimi SMU Sisä-Suomen ammattiosasto. Paikallisjärjestön jäseniä osallistui noin puoli bussillista.</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tabLst>
                <a:tab pos="3060065" algn="ctr"/>
                <a:tab pos="6120130" algn="r"/>
                <a:tab pos="828040" algn="l"/>
              </a:tabLst>
            </a:pPr>
            <a:r>
              <a:rPr lang="fi-FI" sz="1800" b="1" cap="all" dirty="0">
                <a:effectLst/>
                <a:latin typeface="Arial" panose="020B0604020202020204" pitchFamily="34" charset="0"/>
                <a:ea typeface="Times New Roman" panose="02020603050405020304" pitchFamily="18" charset="0"/>
              </a:rPr>
              <a:t>JHL567 </a:t>
            </a:r>
            <a:r>
              <a:rPr lang="fi-FI" sz="1800" dirty="0">
                <a:effectLst/>
                <a:latin typeface="Arial" panose="020B0604020202020204" pitchFamily="34" charset="0"/>
                <a:ea typeface="Times New Roman" panose="02020603050405020304" pitchFamily="18" charset="0"/>
              </a:rPr>
              <a:t>juhli 40- vuotista taivaltaan torilla</a:t>
            </a:r>
            <a:r>
              <a:rPr lang="fi-FI" sz="1800" dirty="0">
                <a:solidFill>
                  <a:srgbClr val="FF0000"/>
                </a:solidFill>
                <a:effectLst/>
                <a:latin typeface="Arial" panose="020B0604020202020204" pitchFamily="34" charset="0"/>
                <a:ea typeface="Times New Roman" panose="02020603050405020304" pitchFamily="18" charset="0"/>
              </a:rPr>
              <a:t>.</a:t>
            </a:r>
            <a:r>
              <a:rPr lang="fi-FI" sz="1800" dirty="0">
                <a:effectLst/>
                <a:latin typeface="Arial" panose="020B0604020202020204" pitchFamily="34" charset="0"/>
                <a:ea typeface="Times New Roman" panose="02020603050405020304" pitchFamily="18" charset="0"/>
              </a:rPr>
              <a:t> Juhlan musiikista vastasi bilebändi Lipsaset.</a:t>
            </a:r>
            <a:endParaRPr lang="fi-FI" sz="1800" dirty="0">
              <a:effectLst/>
              <a:latin typeface="Times New Roman" panose="02020603050405020304" pitchFamily="18" charset="0"/>
              <a:ea typeface="Times New Roman" panose="02020603050405020304" pitchFamily="18" charset="0"/>
            </a:endParaRPr>
          </a:p>
          <a:p>
            <a:pPr marL="0" indent="0">
              <a:buNone/>
              <a:tabLst>
                <a:tab pos="3060065" algn="ctr"/>
                <a:tab pos="6120130" algn="r"/>
                <a:tab pos="828040" algn="l"/>
              </a:tabLst>
            </a:pPr>
            <a:r>
              <a:rPr lang="fi-FI" sz="1800" b="1" dirty="0">
                <a:effectLst/>
                <a:latin typeface="Arial" panose="020B0604020202020204" pitchFamily="34" charset="0"/>
                <a:ea typeface="Times New Roman" panose="02020603050405020304" pitchFamily="18" charset="0"/>
              </a:rPr>
              <a:t>Savonlinnan Jyry</a:t>
            </a:r>
            <a:r>
              <a:rPr lang="fi-FI" sz="1800" dirty="0">
                <a:effectLst/>
                <a:latin typeface="Arial" panose="020B0604020202020204" pitchFamily="34" charset="0"/>
                <a:ea typeface="Times New Roman" panose="02020603050405020304" pitchFamily="18" charset="0"/>
              </a:rPr>
              <a:t> järjesti Paikallisjärjestölle ja muille yhteistyökumppaneille 29.11.2013 Kisalinnan yläsalissa TUL:n liittojuhlan infotilaisuuden.</a:t>
            </a:r>
            <a:endParaRPr lang="fi-FI" sz="1800" dirty="0">
              <a:effectLst/>
              <a:latin typeface="Times New Roman" panose="02020603050405020304" pitchFamily="18" charset="0"/>
              <a:ea typeface="Times New Roman" panose="02020603050405020304" pitchFamily="18" charset="0"/>
            </a:endParaRPr>
          </a:p>
          <a:p>
            <a:pPr marL="0" indent="0">
              <a:buNone/>
              <a:tabLst>
                <a:tab pos="3060065" algn="ctr"/>
                <a:tab pos="6120130" algn="r"/>
                <a:tab pos="828040" algn="l"/>
              </a:tabLst>
            </a:pPr>
            <a:r>
              <a:rPr lang="fi-FI" sz="1800" b="1" dirty="0">
                <a:effectLst/>
                <a:latin typeface="Arial" panose="020B0604020202020204" pitchFamily="34" charset="0"/>
                <a:ea typeface="Times New Roman" panose="02020603050405020304" pitchFamily="18" charset="0"/>
                <a:cs typeface="Times New Roman" panose="02020603050405020304" pitchFamily="18" charset="0"/>
              </a:rPr>
              <a:t>2014</a:t>
            </a:r>
            <a:r>
              <a:rPr lang="fi-FI" sz="1800" dirty="0">
                <a:effectLst/>
                <a:latin typeface="Arial" panose="020B0604020202020204" pitchFamily="34" charset="0"/>
                <a:ea typeface="Times New Roman" panose="02020603050405020304" pitchFamily="18" charset="0"/>
                <a:cs typeface="Times New Roman" panose="02020603050405020304" pitchFamily="18" charset="0"/>
              </a:rPr>
              <a:t> </a:t>
            </a:r>
            <a:r>
              <a:rPr lang="fi-FI" sz="1800" b="1" dirty="0">
                <a:effectLst/>
                <a:latin typeface="Arial" panose="020B0604020202020204" pitchFamily="34" charset="0"/>
                <a:ea typeface="Times New Roman" panose="02020603050405020304" pitchFamily="18" charset="0"/>
              </a:rPr>
              <a:t>Katuviesti 14.5. </a:t>
            </a:r>
            <a:r>
              <a:rPr lang="fi-FI" sz="1800" dirty="0">
                <a:effectLst/>
                <a:latin typeface="Arial" panose="020B0604020202020204" pitchFamily="34" charset="0"/>
                <a:ea typeface="Times New Roman" panose="02020603050405020304" pitchFamily="18" charset="0"/>
              </a:rPr>
              <a:t>Pam 719 sai koottua joukkueen katuviestiin. </a:t>
            </a:r>
            <a:endParaRPr lang="fi-FI" sz="1800" dirty="0">
              <a:effectLst/>
              <a:latin typeface="Times New Roman" panose="02020603050405020304" pitchFamily="18" charset="0"/>
              <a:ea typeface="Times New Roman" panose="02020603050405020304" pitchFamily="18" charset="0"/>
            </a:endParaRPr>
          </a:p>
          <a:p>
            <a:endParaRPr lang="fi-FI" dirty="0"/>
          </a:p>
        </p:txBody>
      </p:sp>
    </p:spTree>
    <p:extLst>
      <p:ext uri="{BB962C8B-B14F-4D97-AF65-F5344CB8AC3E}">
        <p14:creationId xmlns:p14="http://schemas.microsoft.com/office/powerpoint/2010/main" val="14561557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0EBA59E-1DB0-4478-9DBC-EDA6FD881782}"/>
              </a:ext>
            </a:extLst>
          </p:cNvPr>
          <p:cNvSpPr>
            <a:spLocks noGrp="1"/>
          </p:cNvSpPr>
          <p:nvPr>
            <p:ph type="title"/>
          </p:nvPr>
        </p:nvSpPr>
        <p:spPr>
          <a:xfrm>
            <a:off x="2597920" y="365125"/>
            <a:ext cx="8755879" cy="45719"/>
          </a:xfrm>
        </p:spPr>
        <p:txBody>
          <a:bodyPr>
            <a:normAutofit fontScale="90000"/>
          </a:bodyPr>
          <a:lstStyle/>
          <a:p>
            <a:endParaRPr lang="fi-FI" dirty="0"/>
          </a:p>
        </p:txBody>
      </p:sp>
      <p:sp>
        <p:nvSpPr>
          <p:cNvPr id="3" name="Sisällön paikkamerkki 2">
            <a:extLst>
              <a:ext uri="{FF2B5EF4-FFF2-40B4-BE49-F238E27FC236}">
                <a16:creationId xmlns:a16="http://schemas.microsoft.com/office/drawing/2014/main" id="{5BA8197F-7430-4359-B964-FBB33D29CCB1}"/>
              </a:ext>
            </a:extLst>
          </p:cNvPr>
          <p:cNvSpPr>
            <a:spLocks noGrp="1"/>
          </p:cNvSpPr>
          <p:nvPr>
            <p:ph sz="half" idx="1"/>
          </p:nvPr>
        </p:nvSpPr>
        <p:spPr>
          <a:xfrm>
            <a:off x="201336" y="365125"/>
            <a:ext cx="2302582" cy="5811838"/>
          </a:xfrm>
        </p:spPr>
        <p:txBody>
          <a:bodyPr>
            <a:normAutofit lnSpcReduction="10000"/>
          </a:bodyPr>
          <a:lstStyle/>
          <a:p>
            <a:pPr marL="0" indent="0">
              <a:buNone/>
            </a:pPr>
            <a:r>
              <a:rPr lang="fi-FI" sz="1200" u="sng" dirty="0">
                <a:latin typeface="Arial" panose="020B0604020202020204" pitchFamily="34" charset="0"/>
              </a:rPr>
              <a:t>5.12.</a:t>
            </a:r>
            <a:r>
              <a:rPr lang="fi-FI" sz="1200" b="0" i="0" dirty="0">
                <a:effectLst/>
                <a:latin typeface="Arial" panose="020B0604020202020204" pitchFamily="34" charset="0"/>
              </a:rPr>
              <a:t> – Venäjä aloitti </a:t>
            </a:r>
            <a:r>
              <a:rPr lang="fi-FI" sz="1200" b="0" i="0" u="none" strike="noStrike" dirty="0">
                <a:effectLst/>
                <a:latin typeface="Arial" panose="020B0604020202020204" pitchFamily="34" charset="0"/>
                <a:hlinkClick r:id="rId2" tooltip="SARS-CoV-2-rokote">
                  <a:extLst>
                    <a:ext uri="{A12FA001-AC4F-418D-AE19-62706E023703}">
                      <ahyp:hlinkClr xmlns:ahyp="http://schemas.microsoft.com/office/drawing/2018/hyperlinkcolor" val="tx"/>
                    </a:ext>
                  </a:extLst>
                </a:hlinkClick>
              </a:rPr>
              <a:t>koronarokotukset</a:t>
            </a:r>
            <a:r>
              <a:rPr lang="fi-FI" sz="1200" b="0" i="0" dirty="0">
                <a:effectLst/>
                <a:latin typeface="Arial" panose="020B0604020202020204" pitchFamily="34" charset="0"/>
              </a:rPr>
              <a:t> omalla Sputnik V </a:t>
            </a:r>
            <a:r>
              <a:rPr lang="fi-FI" sz="1200" b="0" i="0" dirty="0">
                <a:effectLst/>
                <a:latin typeface="Arial" panose="020B0604020202020204" pitchFamily="34" charset="0"/>
                <a:hlinkClick r:id="rId3">
                  <a:extLst>
                    <a:ext uri="{A12FA001-AC4F-418D-AE19-62706E023703}">
                      <ahyp:hlinkClr xmlns:ahyp="http://schemas.microsoft.com/office/drawing/2018/hyperlinkcolor" val="tx"/>
                    </a:ext>
                  </a:extLst>
                </a:hlinkClick>
              </a:rPr>
              <a:t>–</a:t>
            </a:r>
            <a:r>
              <a:rPr lang="fi-FI" sz="1200" b="0" i="0" dirty="0">
                <a:effectLst/>
                <a:latin typeface="Arial" panose="020B0604020202020204" pitchFamily="34" charset="0"/>
              </a:rPr>
              <a:t>rokotteellaan</a:t>
            </a:r>
            <a:endParaRPr lang="fi-FI" sz="1200" dirty="0">
              <a:latin typeface="Arial" panose="020B0604020202020204" pitchFamily="34" charset="0"/>
            </a:endParaRPr>
          </a:p>
          <a:p>
            <a:pPr marL="0" indent="0">
              <a:buNone/>
            </a:pPr>
            <a:r>
              <a:rPr lang="fi-FI" sz="1200" b="0" i="0" dirty="0">
                <a:effectLst/>
                <a:latin typeface="Arial" panose="020B0604020202020204" pitchFamily="34" charset="0"/>
              </a:rPr>
              <a:t>14.12.– Yhdysvalloissa aloitettiin koronarokotukset</a:t>
            </a:r>
          </a:p>
          <a:p>
            <a:pPr marL="0" indent="0" algn="l">
              <a:buNone/>
            </a:pPr>
            <a:r>
              <a:rPr lang="fi-FI" sz="1200" dirty="0">
                <a:latin typeface="Arial" panose="020B0604020202020204" pitchFamily="34" charset="0"/>
              </a:rPr>
              <a:t>24.12.</a:t>
            </a:r>
            <a:r>
              <a:rPr lang="fi-FI" sz="1200" b="0" i="0" dirty="0">
                <a:effectLst/>
                <a:latin typeface="Arial" panose="020B0604020202020204" pitchFamily="34" charset="0"/>
              </a:rPr>
              <a:t> – </a:t>
            </a:r>
            <a:r>
              <a:rPr lang="fi-FI" sz="1200" b="0" i="0" u="none" strike="noStrike" dirty="0">
                <a:effectLst/>
                <a:latin typeface="Arial" panose="020B0604020202020204" pitchFamily="34" charset="0"/>
                <a:hlinkClick r:id="rId4" tooltip="Joulurauha">
                  <a:extLst>
                    <a:ext uri="{A12FA001-AC4F-418D-AE19-62706E023703}">
                      <ahyp:hlinkClr xmlns:ahyp="http://schemas.microsoft.com/office/drawing/2018/hyperlinkcolor" val="tx"/>
                    </a:ext>
                  </a:extLst>
                </a:hlinkClick>
              </a:rPr>
              <a:t>Joulurauha</a:t>
            </a:r>
            <a:r>
              <a:rPr lang="fi-FI" sz="1200" b="0" i="0" dirty="0">
                <a:effectLst/>
                <a:latin typeface="Arial" panose="020B0604020202020204" pitchFamily="34" charset="0"/>
              </a:rPr>
              <a:t> julistettiin </a:t>
            </a:r>
            <a:r>
              <a:rPr lang="fi-FI" sz="1200" b="0" i="0" u="none" strike="noStrike" dirty="0">
                <a:effectLst/>
                <a:latin typeface="Arial" panose="020B0604020202020204" pitchFamily="34" charset="0"/>
                <a:hlinkClick r:id="rId5" tooltip="Turku">
                  <a:extLst>
                    <a:ext uri="{A12FA001-AC4F-418D-AE19-62706E023703}">
                      <ahyp:hlinkClr xmlns:ahyp="http://schemas.microsoft.com/office/drawing/2018/hyperlinkcolor" val="tx"/>
                    </a:ext>
                  </a:extLst>
                </a:hlinkClick>
              </a:rPr>
              <a:t>Turussa</a:t>
            </a:r>
            <a:r>
              <a:rPr lang="fi-FI" sz="1200" b="0" i="0" dirty="0">
                <a:effectLst/>
                <a:latin typeface="Arial" panose="020B0604020202020204" pitchFamily="34" charset="0"/>
              </a:rPr>
              <a:t> koronaviruspandemian takia poikkeuksellisesti ilman läsnä olevaa yleisöä.</a:t>
            </a:r>
          </a:p>
          <a:p>
            <a:pPr marL="0" indent="0" algn="l">
              <a:buNone/>
            </a:pPr>
            <a:r>
              <a:rPr lang="fi-FI" sz="1200" dirty="0">
                <a:latin typeface="Arial" panose="020B0604020202020204" pitchFamily="34" charset="0"/>
              </a:rPr>
              <a:t>27.12.</a:t>
            </a:r>
            <a:r>
              <a:rPr lang="fi-FI" sz="1200" b="0" i="0" dirty="0">
                <a:effectLst/>
                <a:latin typeface="Arial" panose="020B0604020202020204" pitchFamily="34" charset="0"/>
              </a:rPr>
              <a:t> – Ensimmäiset koronarokotteet annettiin Suomessa ja monessa muussa Euroopan maassa.</a:t>
            </a:r>
          </a:p>
          <a:p>
            <a:pPr marL="0" indent="0">
              <a:buNone/>
            </a:pPr>
            <a:r>
              <a:rPr lang="fi-FI" sz="1200" u="sng" dirty="0">
                <a:latin typeface="Arial" panose="020B0604020202020204" pitchFamily="34" charset="0"/>
              </a:rPr>
              <a:t>3.11.</a:t>
            </a:r>
            <a:r>
              <a:rPr lang="fi-FI" sz="1200" b="0" i="0" dirty="0">
                <a:effectLst/>
                <a:latin typeface="Arial" panose="020B0604020202020204" pitchFamily="34" charset="0"/>
              </a:rPr>
              <a:t>– Yhdysvalloissa pidettiin </a:t>
            </a:r>
            <a:r>
              <a:rPr lang="fi-FI" sz="1200" b="0" i="0" u="none" strike="noStrike" dirty="0">
                <a:effectLst/>
                <a:latin typeface="Arial" panose="020B0604020202020204" pitchFamily="34" charset="0"/>
                <a:hlinkClick r:id="rId6" tooltip="Yhdysvaltain presidentinvaalit 2020">
                  <a:extLst>
                    <a:ext uri="{A12FA001-AC4F-418D-AE19-62706E023703}">
                      <ahyp:hlinkClr xmlns:ahyp="http://schemas.microsoft.com/office/drawing/2018/hyperlinkcolor" val="tx"/>
                    </a:ext>
                  </a:extLst>
                </a:hlinkClick>
              </a:rPr>
              <a:t>presidentinvaalit</a:t>
            </a:r>
            <a:r>
              <a:rPr lang="fi-FI" sz="1200" b="0" i="0" dirty="0">
                <a:effectLst/>
                <a:latin typeface="Arial" panose="020B0604020202020204" pitchFamily="34" charset="0"/>
              </a:rPr>
              <a:t>, jotka voitti demokraattien </a:t>
            </a:r>
            <a:r>
              <a:rPr lang="fi-FI" sz="1200" b="0" i="0" u="none" strike="noStrike" dirty="0">
                <a:effectLst/>
                <a:latin typeface="Arial" panose="020B0604020202020204" pitchFamily="34" charset="0"/>
                <a:hlinkClick r:id="rId7" tooltip="Joe Biden">
                  <a:extLst>
                    <a:ext uri="{A12FA001-AC4F-418D-AE19-62706E023703}">
                      <ahyp:hlinkClr xmlns:ahyp="http://schemas.microsoft.com/office/drawing/2018/hyperlinkcolor" val="tx"/>
                    </a:ext>
                  </a:extLst>
                </a:hlinkClick>
              </a:rPr>
              <a:t>Joe Biden</a:t>
            </a:r>
            <a:r>
              <a:rPr lang="fi-FI" sz="1200" b="0" i="0" dirty="0">
                <a:effectLst/>
                <a:latin typeface="Arial" panose="020B0604020202020204" pitchFamily="34" charset="0"/>
              </a:rPr>
              <a:t>. Vastaehdokas, istuva presidentti </a:t>
            </a:r>
            <a:r>
              <a:rPr lang="fi-FI" sz="1200" b="0" i="0" u="none" strike="noStrike" dirty="0">
                <a:effectLst/>
                <a:latin typeface="Arial" panose="020B0604020202020204" pitchFamily="34" charset="0"/>
                <a:hlinkClick r:id="rId8" tooltip="Donald Trump">
                  <a:extLst>
                    <a:ext uri="{A12FA001-AC4F-418D-AE19-62706E023703}">
                      <ahyp:hlinkClr xmlns:ahyp="http://schemas.microsoft.com/office/drawing/2018/hyperlinkcolor" val="tx"/>
                    </a:ext>
                  </a:extLst>
                </a:hlinkClick>
              </a:rPr>
              <a:t>Donald Trump</a:t>
            </a:r>
            <a:r>
              <a:rPr lang="fi-FI" sz="1200" b="0" i="0" dirty="0">
                <a:effectLst/>
                <a:latin typeface="Arial" panose="020B0604020202020204" pitchFamily="34" charset="0"/>
              </a:rPr>
              <a:t> kiisti vaalituloksen.</a:t>
            </a:r>
          </a:p>
          <a:p>
            <a:endParaRPr lang="fi-FI" sz="1200" u="sng" dirty="0">
              <a:solidFill>
                <a:srgbClr val="0563C1"/>
              </a:solidFill>
              <a:latin typeface="Arial" panose="020B0604020202020204" pitchFamily="34" charset="0"/>
            </a:endParaRPr>
          </a:p>
          <a:p>
            <a:pPr marL="0" indent="0">
              <a:buNone/>
            </a:pPr>
            <a:r>
              <a:rPr lang="fi-FI" sz="1200" u="sng" dirty="0">
                <a:latin typeface="Arial" panose="020B0604020202020204" pitchFamily="34" charset="0"/>
              </a:rPr>
              <a:t>23.11</a:t>
            </a:r>
            <a:r>
              <a:rPr lang="fi-FI" sz="1200" b="0" i="0" dirty="0">
                <a:effectLst/>
                <a:latin typeface="Arial" panose="020B0604020202020204" pitchFamily="34" charset="0"/>
              </a:rPr>
              <a:t>– Suomen pääministeri </a:t>
            </a:r>
            <a:r>
              <a:rPr lang="fi-FI" sz="1200" b="0" i="0" u="none" strike="noStrike" dirty="0">
                <a:effectLst/>
                <a:latin typeface="Arial" panose="020B0604020202020204" pitchFamily="34" charset="0"/>
                <a:hlinkClick r:id="rId9" tooltip="Sanna Marin">
                  <a:extLst>
                    <a:ext uri="{A12FA001-AC4F-418D-AE19-62706E023703}">
                      <ahyp:hlinkClr xmlns:ahyp="http://schemas.microsoft.com/office/drawing/2018/hyperlinkcolor" val="tx"/>
                    </a:ext>
                  </a:extLst>
                </a:hlinkClick>
              </a:rPr>
              <a:t>Sanna Marin</a:t>
            </a:r>
            <a:r>
              <a:rPr lang="fi-FI" sz="1200" b="0" i="0" dirty="0">
                <a:effectLst/>
                <a:latin typeface="Arial" panose="020B0604020202020204" pitchFamily="34" charset="0"/>
              </a:rPr>
              <a:t> valittiin </a:t>
            </a:r>
            <a:r>
              <a:rPr lang="fi-FI" sz="1200" b="0" i="0" u="none" strike="noStrike" dirty="0">
                <a:effectLst/>
                <a:latin typeface="Arial" panose="020B0604020202020204" pitchFamily="34" charset="0"/>
                <a:hlinkClick r:id="rId10" tooltip="BBC">
                  <a:extLst>
                    <a:ext uri="{A12FA001-AC4F-418D-AE19-62706E023703}">
                      <ahyp:hlinkClr xmlns:ahyp="http://schemas.microsoft.com/office/drawing/2018/hyperlinkcolor" val="tx"/>
                    </a:ext>
                  </a:extLst>
                </a:hlinkClick>
              </a:rPr>
              <a:t>BBC:n</a:t>
            </a:r>
            <a:r>
              <a:rPr lang="fi-FI" sz="1200" b="0" i="0" dirty="0">
                <a:effectLst/>
                <a:latin typeface="Arial" panose="020B0604020202020204" pitchFamily="34" charset="0"/>
              </a:rPr>
              <a:t> vuoden 2020 </a:t>
            </a:r>
            <a:r>
              <a:rPr lang="fi-FI" sz="1200" b="0" i="0" u="none" strike="noStrike" dirty="0">
                <a:effectLst/>
                <a:latin typeface="Arial" panose="020B0604020202020204" pitchFamily="34" charset="0"/>
                <a:hlinkClick r:id="rId11" tooltip="100 Women">
                  <a:extLst>
                    <a:ext uri="{A12FA001-AC4F-418D-AE19-62706E023703}">
                      <ahyp:hlinkClr xmlns:ahyp="http://schemas.microsoft.com/office/drawing/2018/hyperlinkcolor" val="tx"/>
                    </a:ext>
                  </a:extLst>
                </a:hlinkClick>
              </a:rPr>
              <a:t>sadan innoittavan ja vaikuttavan naisen listalle</a:t>
            </a:r>
            <a:r>
              <a:rPr lang="fi-FI" sz="1200" b="0" i="0" dirty="0">
                <a:effectLst/>
                <a:latin typeface="Arial" panose="020B0604020202020204" pitchFamily="34" charset="0"/>
              </a:rPr>
              <a:t>.</a:t>
            </a:r>
          </a:p>
          <a:p>
            <a:pPr marL="0" indent="0">
              <a:buNone/>
            </a:pPr>
            <a:r>
              <a:rPr lang="fi-FI" sz="1200" dirty="0">
                <a:latin typeface="Arial" panose="020B0604020202020204" pitchFamily="34" charset="0"/>
              </a:rPr>
              <a:t>15.12</a:t>
            </a:r>
            <a:r>
              <a:rPr lang="fi-FI" sz="1200" b="0" i="0" dirty="0">
                <a:effectLst/>
                <a:latin typeface="Arial" panose="020B0604020202020204" pitchFamily="34" charset="0"/>
              </a:rPr>
              <a:t> – Suomen eduskunta päätti pidentää oppivelvollisuusiän 18 vuoteen ja tehdä toisen asteen koulutuksesta oppilaalle maksutonta. Uudistus astuu voimaan syksyllä 2021</a:t>
            </a:r>
          </a:p>
          <a:p>
            <a:endParaRPr lang="fi-FI" sz="1200" dirty="0">
              <a:latin typeface="Arial" panose="020B0604020202020204" pitchFamily="34" charset="0"/>
              <a:cs typeface="Arial" panose="020B0604020202020204" pitchFamily="34" charset="0"/>
            </a:endParaRPr>
          </a:p>
        </p:txBody>
      </p:sp>
      <p:sp>
        <p:nvSpPr>
          <p:cNvPr id="4" name="Sisällön paikkamerkki 3">
            <a:extLst>
              <a:ext uri="{FF2B5EF4-FFF2-40B4-BE49-F238E27FC236}">
                <a16:creationId xmlns:a16="http://schemas.microsoft.com/office/drawing/2014/main" id="{B0059263-3B9C-4C06-BDD8-2FA5FAE43A9B}"/>
              </a:ext>
            </a:extLst>
          </p:cNvPr>
          <p:cNvSpPr>
            <a:spLocks noGrp="1"/>
          </p:cNvSpPr>
          <p:nvPr>
            <p:ph sz="half" idx="2"/>
          </p:nvPr>
        </p:nvSpPr>
        <p:spPr>
          <a:xfrm>
            <a:off x="2597920" y="696286"/>
            <a:ext cx="8755880" cy="5480677"/>
          </a:xfrm>
        </p:spPr>
        <p:txBody>
          <a:bodyPr>
            <a:normAutofit lnSpcReduction="10000"/>
          </a:bodyPr>
          <a:lstStyle/>
          <a:p>
            <a:pPr marL="0" indent="0">
              <a:buNone/>
            </a:pPr>
            <a:r>
              <a:rPr lang="fi-FI" sz="1800" b="1" dirty="0">
                <a:effectLst/>
                <a:latin typeface="Arial" panose="020B0604020202020204" pitchFamily="34" charset="0"/>
                <a:ea typeface="Calibri" panose="020F0502020204030204" pitchFamily="34" charset="0"/>
                <a:cs typeface="Times New Roman" panose="02020603050405020304" pitchFamily="18" charset="0"/>
              </a:rPr>
              <a:t>SAK:n paikallisjärjestön ja yhdistysten yhteinen tapahtumientori</a:t>
            </a:r>
            <a:r>
              <a:rPr lang="fi-FI" sz="1800" dirty="0">
                <a:effectLst/>
                <a:latin typeface="Arial" panose="020B0604020202020204" pitchFamily="34" charset="0"/>
                <a:ea typeface="Calibri" panose="020F0502020204030204" pitchFamily="34" charset="0"/>
                <a:cs typeface="Times New Roman" panose="02020603050405020304" pitchFamily="18" charset="0"/>
              </a:rPr>
              <a:t> oli 24.5 Kauppatorilla. Paikallisjärjestöllä oli yhteinen esittelypiste Turvan ja TSL:n opintojärjestön kanssa. Runsaslukuinen hallituksen porukka jakoi ay-tietoutta runsaslukuiselle yleisölle aurinkoisessa poutasäässä.</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fi-FI" sz="1800" b="1" dirty="0">
                <a:effectLst/>
                <a:latin typeface="Arial" panose="020B0604020202020204" pitchFamily="34" charset="0"/>
                <a:ea typeface="Calibri" panose="020F0502020204030204" pitchFamily="34" charset="0"/>
                <a:cs typeface="Times New Roman" panose="02020603050405020304" pitchFamily="18" charset="0"/>
              </a:rPr>
              <a:t>Mahdollisuuksien </a:t>
            </a:r>
            <a:r>
              <a:rPr lang="fi-FI" sz="1800" dirty="0">
                <a:effectLst/>
                <a:latin typeface="Arial" panose="020B0604020202020204" pitchFamily="34" charset="0"/>
                <a:ea typeface="Calibri" panose="020F0502020204030204" pitchFamily="34" charset="0"/>
                <a:cs typeface="Times New Roman" panose="02020603050405020304" pitchFamily="18" charset="0"/>
              </a:rPr>
              <a:t>toritapahtuma 5.9 pidettiin Brahen aukiolla. Paikallisjärjestö osallistui Järjestötalo Kolmosen organisoimaan tapahtumaan yhdessä SAK-aluepalvelukeskuksen kanssa. Esittelypisteellämme jaettiin ay-infoa ja puhuttiin työmarkkina-asioista. Erityisesti nuorisolle suunnatussa tapahtumassa oli ajankohdasta johtuen kuitenkin nuoria kovin vähän paikalla. Toritapahtuman jälkeen pidetyissä talkoissa osa hallituksen jäsenistä siivosi paikallisjärjestön arkistoja ajan tasalle. </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fi-FI" sz="1800" b="1" dirty="0">
                <a:effectLst/>
                <a:latin typeface="Arial" panose="020B0604020202020204" pitchFamily="34" charset="0"/>
                <a:ea typeface="Calibri" panose="020F0502020204030204" pitchFamily="34" charset="0"/>
                <a:cs typeface="Times New Roman" panose="02020603050405020304" pitchFamily="18" charset="0"/>
              </a:rPr>
              <a:t>Keskustelutilaisuus 8.9. valtuustosalissa. </a:t>
            </a:r>
            <a:r>
              <a:rPr lang="fi-FI" sz="1800" dirty="0">
                <a:effectLst/>
                <a:latin typeface="Arial" panose="020B0604020202020204" pitchFamily="34" charset="0"/>
                <a:ea typeface="Calibri" panose="020F0502020204030204" pitchFamily="34" charset="0"/>
                <a:cs typeface="Times New Roman" panose="02020603050405020304" pitchFamily="18" charset="0"/>
              </a:rPr>
              <a:t>Talousjohtaja Arja Petriläinen kertoi kaupungin taloustilanteesta. Esityksien perusteella niukkuutta on jaossa vielä pitkälti tulevaisuuteen. Kansanedustaja Jouni Backman kertoi valtakunnan työllisyys- ja taloustilanteesta. Tilaisuutta markkinoitiin laajasti mutta tästä huolimatta osallistuminen oli turhan vähäistä. </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i-FI" dirty="0"/>
          </a:p>
        </p:txBody>
      </p:sp>
    </p:spTree>
    <p:extLst>
      <p:ext uri="{BB962C8B-B14F-4D97-AF65-F5344CB8AC3E}">
        <p14:creationId xmlns:p14="http://schemas.microsoft.com/office/powerpoint/2010/main" val="31129394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0EBA59E-1DB0-4478-9DBC-EDA6FD881782}"/>
              </a:ext>
            </a:extLst>
          </p:cNvPr>
          <p:cNvSpPr>
            <a:spLocks noGrp="1"/>
          </p:cNvSpPr>
          <p:nvPr>
            <p:ph type="title"/>
          </p:nvPr>
        </p:nvSpPr>
        <p:spPr>
          <a:xfrm>
            <a:off x="2597920" y="365125"/>
            <a:ext cx="8755879" cy="45719"/>
          </a:xfrm>
        </p:spPr>
        <p:txBody>
          <a:bodyPr>
            <a:normAutofit fontScale="90000"/>
          </a:bodyPr>
          <a:lstStyle/>
          <a:p>
            <a:endParaRPr lang="fi-FI" dirty="0"/>
          </a:p>
        </p:txBody>
      </p:sp>
      <p:sp>
        <p:nvSpPr>
          <p:cNvPr id="3" name="Sisällön paikkamerkki 2">
            <a:extLst>
              <a:ext uri="{FF2B5EF4-FFF2-40B4-BE49-F238E27FC236}">
                <a16:creationId xmlns:a16="http://schemas.microsoft.com/office/drawing/2014/main" id="{5BA8197F-7430-4359-B964-FBB33D29CCB1}"/>
              </a:ext>
            </a:extLst>
          </p:cNvPr>
          <p:cNvSpPr>
            <a:spLocks noGrp="1"/>
          </p:cNvSpPr>
          <p:nvPr>
            <p:ph sz="half" idx="1"/>
          </p:nvPr>
        </p:nvSpPr>
        <p:spPr>
          <a:xfrm>
            <a:off x="838200" y="365125"/>
            <a:ext cx="1665718" cy="5811838"/>
          </a:xfrm>
        </p:spPr>
        <p:txBody>
          <a:bodyPr>
            <a:normAutofit/>
          </a:bodyPr>
          <a:lstStyle/>
          <a:p>
            <a:endParaRPr lang="fi-FI" sz="1200" dirty="0">
              <a:latin typeface="Arial" panose="020B0604020202020204" pitchFamily="34" charset="0"/>
              <a:cs typeface="Arial" panose="020B0604020202020204" pitchFamily="34" charset="0"/>
            </a:endParaRPr>
          </a:p>
        </p:txBody>
      </p:sp>
      <p:sp>
        <p:nvSpPr>
          <p:cNvPr id="4" name="Sisällön paikkamerkki 3">
            <a:extLst>
              <a:ext uri="{FF2B5EF4-FFF2-40B4-BE49-F238E27FC236}">
                <a16:creationId xmlns:a16="http://schemas.microsoft.com/office/drawing/2014/main" id="{B0059263-3B9C-4C06-BDD8-2FA5FAE43A9B}"/>
              </a:ext>
            </a:extLst>
          </p:cNvPr>
          <p:cNvSpPr>
            <a:spLocks noGrp="1"/>
          </p:cNvSpPr>
          <p:nvPr>
            <p:ph sz="half" idx="2"/>
          </p:nvPr>
        </p:nvSpPr>
        <p:spPr>
          <a:xfrm>
            <a:off x="2597920" y="696286"/>
            <a:ext cx="8755880" cy="5480677"/>
          </a:xfrm>
        </p:spPr>
        <p:txBody>
          <a:bodyPr>
            <a:normAutofit/>
          </a:bodyPr>
          <a:lstStyle/>
          <a:p>
            <a:pPr marL="0" indent="0">
              <a:buNone/>
            </a:pPr>
            <a:r>
              <a:rPr lang="fi-FI" sz="1800" b="1" dirty="0">
                <a:effectLst/>
                <a:latin typeface="Arial" panose="020B0604020202020204" pitchFamily="34" charset="0"/>
                <a:ea typeface="Calibri" panose="020F0502020204030204" pitchFamily="34" charset="0"/>
                <a:cs typeface="Times New Roman" panose="02020603050405020304" pitchFamily="18" charset="0"/>
              </a:rPr>
              <a:t>Harmaan talouden</a:t>
            </a:r>
            <a:r>
              <a:rPr lang="fi-FI" sz="1800" dirty="0">
                <a:effectLst/>
                <a:latin typeface="Arial" panose="020B0604020202020204" pitchFamily="34" charset="0"/>
                <a:ea typeface="Calibri" panose="020F0502020204030204" pitchFamily="34" charset="0"/>
                <a:cs typeface="Times New Roman" panose="02020603050405020304" pitchFamily="18" charset="0"/>
              </a:rPr>
              <a:t> torjunnasta oli työssäkäyville tarkoitettu tilaisuus Varkaudessa 29.11. Tilaisuuden nimi oli ”Harmaa talous musta tulevaisuus”. </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fi-FI" sz="1800" b="1" dirty="0">
                <a:effectLst/>
                <a:latin typeface="Arial" panose="020B0604020202020204" pitchFamily="34" charset="0"/>
                <a:ea typeface="Calibri" panose="020F0502020204030204" pitchFamily="34" charset="0"/>
                <a:cs typeface="Times New Roman" panose="02020603050405020304" pitchFamily="18" charset="0"/>
              </a:rPr>
              <a:t>Paikallisliikenteen kilpailutus siirsi paikallisliikenteen Linja Karjalan hoidettavaksi. Savon-linjalta pääsi seitsemän kuljettajaa vanhoina työntekijöinä uuden liikennöitsijän palvelukseen. </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fi-FI" sz="1800" b="1" dirty="0">
                <a:effectLst/>
                <a:latin typeface="Arial" panose="020B0604020202020204" pitchFamily="34" charset="0"/>
                <a:ea typeface="Calibri" panose="020F0502020204030204" pitchFamily="34" charset="0"/>
                <a:cs typeface="Times New Roman" panose="02020603050405020304" pitchFamily="18" charset="0"/>
              </a:rPr>
              <a:t>Koulutuskuntayhtymässä</a:t>
            </a:r>
            <a:r>
              <a:rPr lang="fi-FI" sz="1800" dirty="0">
                <a:effectLst/>
                <a:latin typeface="Arial" panose="020B0604020202020204" pitchFamily="34" charset="0"/>
                <a:ea typeface="Calibri" panose="020F0502020204030204" pitchFamily="34" charset="0"/>
                <a:cs typeface="Times New Roman" panose="02020603050405020304" pitchFamily="18" charset="0"/>
              </a:rPr>
              <a:t> oli ennakoivat YT-neuvottelut. Syynä neuvotteluihin on oppilasmäärän vähentyminen. Neuvottelut koskivat enintään yhdeksää henkilötyövuotta.</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tabLst>
                <a:tab pos="3060065" algn="ctr"/>
                <a:tab pos="6120130" algn="r"/>
                <a:tab pos="828040" algn="l"/>
              </a:tabLst>
            </a:pPr>
            <a:r>
              <a:rPr lang="fi-FI" sz="1800" b="1" dirty="0">
                <a:effectLst/>
                <a:latin typeface="Arial" panose="020B0604020202020204" pitchFamily="34" charset="0"/>
                <a:ea typeface="Times New Roman" panose="02020603050405020304" pitchFamily="18" charset="0"/>
              </a:rPr>
              <a:t>Keskusjärjestöjen</a:t>
            </a:r>
            <a:r>
              <a:rPr lang="fi-FI" sz="1800" dirty="0">
                <a:effectLst/>
                <a:latin typeface="Arial" panose="020B0604020202020204" pitchFamily="34" charset="0"/>
                <a:ea typeface="Times New Roman" panose="02020603050405020304" pitchFamily="18" charset="0"/>
              </a:rPr>
              <a:t> yhdistymiskeskustelut on aloitettu.</a:t>
            </a:r>
            <a:endParaRPr lang="fi-FI" sz="1800" dirty="0">
              <a:effectLst/>
              <a:latin typeface="Times New Roman" panose="02020603050405020304" pitchFamily="18" charset="0"/>
              <a:ea typeface="Times New Roman" panose="02020603050405020304" pitchFamily="18" charset="0"/>
            </a:endParaRPr>
          </a:p>
          <a:p>
            <a:pPr marL="0" indent="0">
              <a:buNone/>
              <a:tabLst>
                <a:tab pos="3060065" algn="ctr"/>
                <a:tab pos="6120130" algn="r"/>
                <a:tab pos="828040" algn="l"/>
              </a:tabLst>
            </a:pPr>
            <a:r>
              <a:rPr lang="fi-FI" sz="1800" b="1" dirty="0">
                <a:effectLst/>
                <a:latin typeface="Arial" panose="020B0604020202020204" pitchFamily="34" charset="0"/>
                <a:ea typeface="Times New Roman" panose="02020603050405020304" pitchFamily="18" charset="0"/>
              </a:rPr>
              <a:t>2015 Alkuvuodesta</a:t>
            </a:r>
            <a:r>
              <a:rPr lang="fi-FI" sz="1800" dirty="0">
                <a:effectLst/>
                <a:latin typeface="Arial" panose="020B0604020202020204" pitchFamily="34" charset="0"/>
                <a:ea typeface="Times New Roman" panose="02020603050405020304" pitchFamily="18" charset="0"/>
              </a:rPr>
              <a:t> keskityttiin eduskuntavaaleihin. SAK avasi omalta osaltaan eduskuntavaalikampanjan teemalla ”Hyvää työtä Suomi”. </a:t>
            </a:r>
            <a:endParaRPr lang="fi-FI" sz="1800" dirty="0">
              <a:effectLst/>
              <a:latin typeface="Times New Roman" panose="02020603050405020304" pitchFamily="18" charset="0"/>
              <a:ea typeface="Times New Roman" panose="02020603050405020304" pitchFamily="18" charset="0"/>
            </a:endParaRPr>
          </a:p>
          <a:p>
            <a:pPr marL="0" indent="0">
              <a:buNone/>
              <a:tabLst>
                <a:tab pos="3060065" algn="ctr"/>
                <a:tab pos="6120130" algn="r"/>
                <a:tab pos="828040" algn="l"/>
              </a:tabLst>
            </a:pPr>
            <a:r>
              <a:rPr lang="fi-FI" sz="1800" dirty="0">
                <a:effectLst/>
                <a:latin typeface="Arial" panose="020B0604020202020204" pitchFamily="34" charset="0"/>
                <a:ea typeface="Times New Roman" panose="02020603050405020304" pitchFamily="18" charset="0"/>
              </a:rPr>
              <a:t>SAK:lle oli tärkeää saada palkansaajat äänestämään ja erityisesti duunarin asialla olevia ehdokkaita. </a:t>
            </a:r>
            <a:endParaRPr lang="fi-FI" sz="1800" dirty="0">
              <a:effectLst/>
              <a:latin typeface="Times New Roman" panose="02020603050405020304" pitchFamily="18" charset="0"/>
              <a:ea typeface="Times New Roman" panose="02020603050405020304" pitchFamily="18" charset="0"/>
            </a:endParaRPr>
          </a:p>
          <a:p>
            <a:pPr marL="0" indent="0">
              <a:buNone/>
              <a:tabLst>
                <a:tab pos="3060065" algn="ctr"/>
                <a:tab pos="6120130" algn="r"/>
                <a:tab pos="828040" algn="l"/>
              </a:tabLst>
            </a:pPr>
            <a:r>
              <a:rPr lang="fi-FI" sz="1800" dirty="0">
                <a:effectLst/>
                <a:latin typeface="Arial" panose="020B0604020202020204" pitchFamily="34" charset="0"/>
                <a:ea typeface="Times New Roman" panose="02020603050405020304" pitchFamily="18" charset="0"/>
              </a:rPr>
              <a:t>Savonlinnan valtuustosalissa pidettiin helmikuussa teemailta, jossa keskusteltiin eduskuntavaalien sisällöstä ja tavoitteista. </a:t>
            </a:r>
            <a:endParaRPr lang="fi-FI" sz="1800" dirty="0">
              <a:effectLst/>
              <a:latin typeface="Times New Roman" panose="02020603050405020304" pitchFamily="18" charset="0"/>
              <a:ea typeface="Times New Roman" panose="02020603050405020304" pitchFamily="18" charset="0"/>
            </a:endParaRPr>
          </a:p>
          <a:p>
            <a:pPr marL="0" indent="0">
              <a:buNone/>
              <a:tabLst>
                <a:tab pos="3060065" algn="ctr"/>
                <a:tab pos="6120130" algn="r"/>
                <a:tab pos="828040" algn="l"/>
              </a:tabLst>
            </a:pPr>
            <a:r>
              <a:rPr lang="fi-FI" sz="1800" dirty="0">
                <a:effectLst/>
                <a:latin typeface="Arial" panose="020B0604020202020204" pitchFamily="34" charset="0"/>
                <a:ea typeface="Times New Roman" panose="02020603050405020304" pitchFamily="18" charset="0"/>
              </a:rPr>
              <a:t>Ystävänpäivänä järjestettiin Kirkkopuiston kentällä </a:t>
            </a:r>
            <a:r>
              <a:rPr lang="fi-FI" sz="1800" b="1" dirty="0">
                <a:effectLst/>
                <a:latin typeface="Arial" panose="020B0604020202020204" pitchFamily="34" charset="0"/>
                <a:ea typeface="Times New Roman" panose="02020603050405020304" pitchFamily="18" charset="0"/>
              </a:rPr>
              <a:t>rusettiluistelutapahtuma,</a:t>
            </a:r>
            <a:r>
              <a:rPr lang="fi-FI" sz="1800" dirty="0">
                <a:effectLst/>
                <a:latin typeface="Arial" panose="020B0604020202020204" pitchFamily="34" charset="0"/>
                <a:ea typeface="Times New Roman" panose="02020603050405020304" pitchFamily="18" charset="0"/>
              </a:rPr>
              <a:t> joka oli paikallisjärjestön eduskuntavaalistartti. Savonlinnan taitoluistelijoiden SATU-ryhmä esiintyi taidokkaasti ja esitys palkittiin pienellä stipendillä seuralle. </a:t>
            </a:r>
            <a:endParaRPr lang="fi-FI" sz="1800" dirty="0">
              <a:effectLst/>
              <a:latin typeface="Times New Roman" panose="02020603050405020304" pitchFamily="18" charset="0"/>
              <a:ea typeface="Times New Roman" panose="02020603050405020304" pitchFamily="18" charset="0"/>
            </a:endParaRPr>
          </a:p>
          <a:p>
            <a:endParaRPr lang="fi-FI" dirty="0"/>
          </a:p>
        </p:txBody>
      </p:sp>
    </p:spTree>
    <p:extLst>
      <p:ext uri="{BB962C8B-B14F-4D97-AF65-F5344CB8AC3E}">
        <p14:creationId xmlns:p14="http://schemas.microsoft.com/office/powerpoint/2010/main" val="9293939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0EBA59E-1DB0-4478-9DBC-EDA6FD881782}"/>
              </a:ext>
            </a:extLst>
          </p:cNvPr>
          <p:cNvSpPr>
            <a:spLocks noGrp="1"/>
          </p:cNvSpPr>
          <p:nvPr>
            <p:ph type="title"/>
          </p:nvPr>
        </p:nvSpPr>
        <p:spPr>
          <a:xfrm>
            <a:off x="2597920" y="365125"/>
            <a:ext cx="8755879" cy="45719"/>
          </a:xfrm>
        </p:spPr>
        <p:txBody>
          <a:bodyPr>
            <a:normAutofit fontScale="90000"/>
          </a:bodyPr>
          <a:lstStyle/>
          <a:p>
            <a:endParaRPr lang="fi-FI" dirty="0"/>
          </a:p>
        </p:txBody>
      </p:sp>
      <p:sp>
        <p:nvSpPr>
          <p:cNvPr id="3" name="Sisällön paikkamerkki 2">
            <a:extLst>
              <a:ext uri="{FF2B5EF4-FFF2-40B4-BE49-F238E27FC236}">
                <a16:creationId xmlns:a16="http://schemas.microsoft.com/office/drawing/2014/main" id="{5BA8197F-7430-4359-B964-FBB33D29CCB1}"/>
              </a:ext>
            </a:extLst>
          </p:cNvPr>
          <p:cNvSpPr>
            <a:spLocks noGrp="1"/>
          </p:cNvSpPr>
          <p:nvPr>
            <p:ph sz="half" idx="1"/>
          </p:nvPr>
        </p:nvSpPr>
        <p:spPr>
          <a:xfrm>
            <a:off x="838200" y="365125"/>
            <a:ext cx="1665718" cy="5811838"/>
          </a:xfrm>
        </p:spPr>
        <p:txBody>
          <a:bodyPr>
            <a:normAutofit fontScale="92500" lnSpcReduction="10000"/>
          </a:bodyPr>
          <a:lstStyle/>
          <a:p>
            <a:endParaRPr lang="fi-FI" dirty="0"/>
          </a:p>
        </p:txBody>
      </p:sp>
      <p:sp>
        <p:nvSpPr>
          <p:cNvPr id="4" name="Sisällön paikkamerkki 3">
            <a:extLst>
              <a:ext uri="{FF2B5EF4-FFF2-40B4-BE49-F238E27FC236}">
                <a16:creationId xmlns:a16="http://schemas.microsoft.com/office/drawing/2014/main" id="{B0059263-3B9C-4C06-BDD8-2FA5FAE43A9B}"/>
              </a:ext>
            </a:extLst>
          </p:cNvPr>
          <p:cNvSpPr>
            <a:spLocks noGrp="1"/>
          </p:cNvSpPr>
          <p:nvPr>
            <p:ph sz="half" idx="2"/>
          </p:nvPr>
        </p:nvSpPr>
        <p:spPr>
          <a:xfrm>
            <a:off x="2597920" y="696286"/>
            <a:ext cx="8755880" cy="5480677"/>
          </a:xfrm>
        </p:spPr>
        <p:txBody>
          <a:bodyPr>
            <a:normAutofit fontScale="92500" lnSpcReduction="10000"/>
          </a:bodyPr>
          <a:lstStyle/>
          <a:p>
            <a:pPr marL="0" indent="0">
              <a:buNone/>
              <a:tabLst>
                <a:tab pos="3060065" algn="ctr"/>
                <a:tab pos="6120130" algn="r"/>
                <a:tab pos="828040" algn="l"/>
              </a:tabLst>
            </a:pPr>
            <a:r>
              <a:rPr lang="fi-FI" sz="1800" b="1" dirty="0">
                <a:effectLst/>
                <a:latin typeface="Arial" panose="020B0604020202020204" pitchFamily="34" charset="0"/>
                <a:ea typeface="Times New Roman" panose="02020603050405020304" pitchFamily="18" charset="0"/>
              </a:rPr>
              <a:t>Soppatykkitilaisuuksia</a:t>
            </a:r>
            <a:r>
              <a:rPr lang="fi-FI" sz="1800" dirty="0">
                <a:effectLst/>
                <a:latin typeface="Arial" panose="020B0604020202020204" pitchFamily="34" charset="0"/>
                <a:ea typeface="Times New Roman" panose="02020603050405020304" pitchFamily="18" charset="0"/>
              </a:rPr>
              <a:t> järjestettiin useita ja niissä kävi paljon kansalaisia. Ehdokkaille ostettiin ruusuja jaettavaksi. </a:t>
            </a:r>
            <a:endParaRPr lang="fi-FI" sz="1800" dirty="0">
              <a:effectLst/>
              <a:latin typeface="Times New Roman" panose="02020603050405020304" pitchFamily="18" charset="0"/>
              <a:ea typeface="Times New Roman" panose="02020603050405020304" pitchFamily="18" charset="0"/>
            </a:endParaRPr>
          </a:p>
          <a:p>
            <a:pPr marL="0" indent="0">
              <a:buNone/>
              <a:tabLst>
                <a:tab pos="3060065" algn="ctr"/>
                <a:tab pos="6120130" algn="r"/>
                <a:tab pos="828040" algn="l"/>
              </a:tabLst>
            </a:pPr>
            <a:r>
              <a:rPr lang="fi-FI" sz="1800" dirty="0">
                <a:effectLst/>
                <a:latin typeface="Arial" panose="020B0604020202020204" pitchFamily="34" charset="0"/>
                <a:ea typeface="Times New Roman" panose="02020603050405020304" pitchFamily="18" charset="0"/>
              </a:rPr>
              <a:t>Savonlinnasta ehdokkaina olivat Jouni Backman, Anna-Kristiina Mikkonen ja Esa Valkonen.</a:t>
            </a:r>
            <a:endParaRPr lang="fi-FI" sz="1800" dirty="0">
              <a:effectLst/>
              <a:latin typeface="Times New Roman" panose="02020603050405020304" pitchFamily="18" charset="0"/>
              <a:ea typeface="Times New Roman" panose="02020603050405020304" pitchFamily="18" charset="0"/>
            </a:endParaRPr>
          </a:p>
          <a:p>
            <a:pPr marL="0" indent="0">
              <a:buNone/>
              <a:tabLst>
                <a:tab pos="3060065" algn="ctr"/>
                <a:tab pos="6120130" algn="r"/>
                <a:tab pos="828040" algn="l"/>
              </a:tabLst>
            </a:pPr>
            <a:r>
              <a:rPr lang="fi-FI" sz="1800" dirty="0">
                <a:effectLst/>
                <a:latin typeface="Arial" panose="020B0604020202020204" pitchFamily="34" charset="0"/>
                <a:ea typeface="Times New Roman" panose="02020603050405020304" pitchFamily="18" charset="0"/>
              </a:rPr>
              <a:t>Kaikesta ponnistelusta huolimatta vaalitulos oli palkansaajien kannalta surkea.</a:t>
            </a:r>
            <a:endParaRPr lang="fi-FI" sz="1800" dirty="0">
              <a:effectLst/>
              <a:latin typeface="Times New Roman" panose="02020603050405020304" pitchFamily="18" charset="0"/>
              <a:ea typeface="Times New Roman" panose="02020603050405020304" pitchFamily="18" charset="0"/>
            </a:endParaRPr>
          </a:p>
          <a:p>
            <a:pPr marL="0" indent="0">
              <a:buNone/>
              <a:tabLst>
                <a:tab pos="3060065" algn="ctr"/>
                <a:tab pos="6120130" algn="r"/>
                <a:tab pos="828040" algn="l"/>
              </a:tabLst>
            </a:pPr>
            <a:r>
              <a:rPr lang="fi-FI" sz="1800" dirty="0">
                <a:effectLst/>
                <a:latin typeface="Arial" panose="020B0604020202020204" pitchFamily="34" charset="0"/>
                <a:ea typeface="Times New Roman" panose="02020603050405020304" pitchFamily="18" charset="0"/>
              </a:rPr>
              <a:t>Vaalien jälkeen Keskusta, Kokoomus ja Perussuomalaiset kokosivat hallituksen. Melko pian palkansaajat saivat jo tietoisuuden, minkälaista politiikkaa valtakunnan hallitus suunnitteli pienituloisille. Työmarkkinaosapuolia hallitus kehotti neuvottelemaan yhteiskuntasopimuksen tai muuten hallitus on pakotettu säätämään lähinnä palkansaajia ja erityisesti pienituloisia naisia sortavia lakeja. </a:t>
            </a:r>
            <a:endParaRPr lang="fi-FI" sz="1800" dirty="0">
              <a:effectLst/>
              <a:latin typeface="Times New Roman" panose="02020603050405020304" pitchFamily="18" charset="0"/>
              <a:ea typeface="Times New Roman" panose="02020603050405020304" pitchFamily="18" charset="0"/>
            </a:endParaRPr>
          </a:p>
          <a:p>
            <a:pPr marL="0" indent="0">
              <a:buNone/>
              <a:tabLst>
                <a:tab pos="3060065" algn="ctr"/>
                <a:tab pos="6120130" algn="r"/>
                <a:tab pos="828040" algn="l"/>
              </a:tabLst>
            </a:pPr>
            <a:r>
              <a:rPr lang="fi-FI" sz="1800" b="1" dirty="0">
                <a:effectLst/>
                <a:latin typeface="Arial" panose="020B0604020202020204" pitchFamily="34" charset="0"/>
                <a:ea typeface="Times New Roman" panose="02020603050405020304" pitchFamily="18" charset="0"/>
              </a:rPr>
              <a:t>Hallituksen toimet</a:t>
            </a:r>
            <a:r>
              <a:rPr lang="fi-FI" sz="1800" dirty="0">
                <a:effectLst/>
                <a:latin typeface="Arial" panose="020B0604020202020204" pitchFamily="34" charset="0"/>
                <a:ea typeface="Times New Roman" panose="02020603050405020304" pitchFamily="18" charset="0"/>
              </a:rPr>
              <a:t> näyttävät lähes kautta linjan tulevan nopealla aikataululla ja täysin valmistelemattomina. Päätöksiensä vaikutusarvioita hallitus ei myöskään tee etukäteen, josta moitteita on annettu runsaasti niin ammattiyhdistysliikkeen, kuin mm. lukuisten asiantuntijatahojen taholta.</a:t>
            </a:r>
            <a:endParaRPr lang="fi-FI" sz="1800" dirty="0">
              <a:effectLst/>
              <a:latin typeface="Times New Roman" panose="02020603050405020304" pitchFamily="18" charset="0"/>
              <a:ea typeface="Times New Roman" panose="02020603050405020304" pitchFamily="18" charset="0"/>
            </a:endParaRPr>
          </a:p>
          <a:p>
            <a:pPr marL="0" indent="0">
              <a:buNone/>
              <a:tabLst>
                <a:tab pos="3060065" algn="ctr"/>
                <a:tab pos="6120130" algn="r"/>
                <a:tab pos="828040" algn="l"/>
              </a:tabLst>
            </a:pPr>
            <a:r>
              <a:rPr lang="fi-FI" sz="1800" dirty="0">
                <a:effectLst/>
                <a:latin typeface="Arial" panose="020B0604020202020204" pitchFamily="34" charset="0"/>
                <a:ea typeface="Times New Roman" panose="02020603050405020304" pitchFamily="18" charset="0"/>
              </a:rPr>
              <a:t>SAK:n tarjous vakautuksesta on saanut varsinkin palkansaajien sympatiat. </a:t>
            </a:r>
            <a:endParaRPr lang="fi-FI" sz="1800" dirty="0">
              <a:effectLst/>
              <a:latin typeface="Times New Roman" panose="02020603050405020304" pitchFamily="18" charset="0"/>
              <a:ea typeface="Times New Roman" panose="02020603050405020304" pitchFamily="18" charset="0"/>
            </a:endParaRPr>
          </a:p>
          <a:p>
            <a:pPr marL="0" indent="0">
              <a:buNone/>
              <a:tabLst>
                <a:tab pos="3060065" algn="ctr"/>
                <a:tab pos="6120130" algn="r"/>
                <a:tab pos="828040" algn="l"/>
              </a:tabLst>
            </a:pPr>
            <a:r>
              <a:rPr lang="fi-FI" sz="1800" b="1" dirty="0">
                <a:effectLst/>
                <a:latin typeface="Arial" panose="020B0604020202020204" pitchFamily="34" charset="0"/>
                <a:ea typeface="Times New Roman" panose="02020603050405020304" pitchFamily="18" charset="0"/>
              </a:rPr>
              <a:t>Maan hallitus</a:t>
            </a:r>
            <a:r>
              <a:rPr lang="fi-FI" sz="1800" dirty="0">
                <a:effectLst/>
                <a:latin typeface="Arial" panose="020B0604020202020204" pitchFamily="34" charset="0"/>
                <a:ea typeface="Times New Roman" panose="02020603050405020304" pitchFamily="18" charset="0"/>
              </a:rPr>
              <a:t> on joutunut perääntymään lukuisissa onnettomissa suunnitelmissaan voimakkaan kansalaismielipiteen ja poliittisen opposition painostuksen vuoksi. Kansa ilmaisi mielipiteensä hallituksen linjasta suuressa mielenilmaisussa 18.8. Helsingin Rautatientorilla. Savonlinnasta osallistui lähes linja-autollinen palkansaajia kyseiseen mielenilmaisuun. Lisäksi suuri joukko ihmisiä osallistui tapahtumaan jäämällä pois töistä omilla paikkakunnillaan. Tapahtuman osallistujamääräksi arvioitiin yhteensä n. 300 000 henkeä. </a:t>
            </a:r>
            <a:endParaRPr lang="fi-FI" sz="1800" dirty="0">
              <a:effectLst/>
              <a:latin typeface="Times New Roman" panose="02020603050405020304" pitchFamily="18" charset="0"/>
              <a:ea typeface="Times New Roman" panose="02020603050405020304" pitchFamily="18" charset="0"/>
            </a:endParaRPr>
          </a:p>
          <a:p>
            <a:endParaRPr lang="fi-FI" dirty="0"/>
          </a:p>
        </p:txBody>
      </p:sp>
    </p:spTree>
    <p:extLst>
      <p:ext uri="{BB962C8B-B14F-4D97-AF65-F5344CB8AC3E}">
        <p14:creationId xmlns:p14="http://schemas.microsoft.com/office/powerpoint/2010/main" val="25958994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0EBA59E-1DB0-4478-9DBC-EDA6FD881782}"/>
              </a:ext>
            </a:extLst>
          </p:cNvPr>
          <p:cNvSpPr>
            <a:spLocks noGrp="1"/>
          </p:cNvSpPr>
          <p:nvPr>
            <p:ph type="title"/>
          </p:nvPr>
        </p:nvSpPr>
        <p:spPr>
          <a:xfrm>
            <a:off x="2597920" y="365125"/>
            <a:ext cx="8755879" cy="45719"/>
          </a:xfrm>
        </p:spPr>
        <p:txBody>
          <a:bodyPr>
            <a:normAutofit fontScale="90000"/>
          </a:bodyPr>
          <a:lstStyle/>
          <a:p>
            <a:endParaRPr lang="fi-FI" dirty="0"/>
          </a:p>
        </p:txBody>
      </p:sp>
      <p:sp>
        <p:nvSpPr>
          <p:cNvPr id="3" name="Sisällön paikkamerkki 2">
            <a:extLst>
              <a:ext uri="{FF2B5EF4-FFF2-40B4-BE49-F238E27FC236}">
                <a16:creationId xmlns:a16="http://schemas.microsoft.com/office/drawing/2014/main" id="{5BA8197F-7430-4359-B964-FBB33D29CCB1}"/>
              </a:ext>
            </a:extLst>
          </p:cNvPr>
          <p:cNvSpPr>
            <a:spLocks noGrp="1"/>
          </p:cNvSpPr>
          <p:nvPr>
            <p:ph sz="half" idx="1"/>
          </p:nvPr>
        </p:nvSpPr>
        <p:spPr>
          <a:xfrm>
            <a:off x="838200" y="365125"/>
            <a:ext cx="1665718" cy="5811838"/>
          </a:xfrm>
        </p:spPr>
        <p:txBody>
          <a:bodyPr/>
          <a:lstStyle/>
          <a:p>
            <a:endParaRPr lang="fi-FI" dirty="0"/>
          </a:p>
        </p:txBody>
      </p:sp>
      <p:sp>
        <p:nvSpPr>
          <p:cNvPr id="4" name="Sisällön paikkamerkki 3">
            <a:extLst>
              <a:ext uri="{FF2B5EF4-FFF2-40B4-BE49-F238E27FC236}">
                <a16:creationId xmlns:a16="http://schemas.microsoft.com/office/drawing/2014/main" id="{B0059263-3B9C-4C06-BDD8-2FA5FAE43A9B}"/>
              </a:ext>
            </a:extLst>
          </p:cNvPr>
          <p:cNvSpPr>
            <a:spLocks noGrp="1"/>
          </p:cNvSpPr>
          <p:nvPr>
            <p:ph sz="half" idx="2"/>
          </p:nvPr>
        </p:nvSpPr>
        <p:spPr>
          <a:xfrm>
            <a:off x="2597920" y="696286"/>
            <a:ext cx="8755880" cy="5480677"/>
          </a:xfrm>
        </p:spPr>
        <p:txBody>
          <a:bodyPr/>
          <a:lstStyle/>
          <a:p>
            <a:pPr marL="0" indent="0">
              <a:buNone/>
              <a:tabLst>
                <a:tab pos="3060065" algn="ctr"/>
                <a:tab pos="6120130" algn="r"/>
                <a:tab pos="828040" algn="l"/>
              </a:tabLst>
            </a:pPr>
            <a:r>
              <a:rPr lang="fi-FI" sz="1800" b="1" dirty="0">
                <a:effectLst/>
                <a:latin typeface="Arial" panose="020B0604020202020204" pitchFamily="34" charset="0"/>
                <a:ea typeface="Times New Roman" panose="02020603050405020304" pitchFamily="18" charset="0"/>
              </a:rPr>
              <a:t>Jyry:n järjestämälle</a:t>
            </a:r>
            <a:r>
              <a:rPr lang="fi-FI" sz="1800" dirty="0">
                <a:effectLst/>
                <a:latin typeface="Arial" panose="020B0604020202020204" pitchFamily="34" charset="0"/>
                <a:ea typeface="Times New Roman" panose="02020603050405020304" pitchFamily="18" charset="0"/>
              </a:rPr>
              <a:t> seitsemän viikon liikuntakurssille osallistui Paikallisjärjestöstä 12 henkilöä. Liikuntakurssi todettiin tärkeäksi ja jatko osaa suunnitellaan alkavaksi vuoden 2016 aikana.</a:t>
            </a:r>
            <a:endParaRPr lang="fi-FI" sz="1800" dirty="0">
              <a:latin typeface="Times New Roman" panose="02020603050405020304" pitchFamily="18" charset="0"/>
              <a:ea typeface="Times New Roman" panose="02020603050405020304" pitchFamily="18" charset="0"/>
            </a:endParaRPr>
          </a:p>
          <a:p>
            <a:pPr marL="0" indent="0">
              <a:buNone/>
              <a:tabLst>
                <a:tab pos="3060065" algn="ctr"/>
                <a:tab pos="6120130" algn="r"/>
                <a:tab pos="828040" algn="l"/>
              </a:tabLst>
            </a:pPr>
            <a:r>
              <a:rPr lang="fi-FI" sz="1800" b="1" dirty="0">
                <a:effectLst/>
                <a:latin typeface="Arial" panose="020B0604020202020204" pitchFamily="34" charset="0"/>
                <a:ea typeface="Times New Roman" panose="02020603050405020304" pitchFamily="18" charset="0"/>
              </a:rPr>
              <a:t>Kevätkokous </a:t>
            </a:r>
            <a:r>
              <a:rPr lang="fi-FI" sz="1800" dirty="0">
                <a:effectLst/>
                <a:latin typeface="Arial" panose="020B0604020202020204" pitchFamily="34" charset="0"/>
                <a:ea typeface="Times New Roman" panose="02020603050405020304" pitchFamily="18" charset="0"/>
              </a:rPr>
              <a:t>otti kantaa Kovil-keskusteluun julkilausumalla, jossa tuomittiin tehtaan lopetus ja irtisanomiset. Kannanotto julkaistiin Itä-Savossa ja Savonmaassa.</a:t>
            </a:r>
            <a:endParaRPr lang="fi-FI" sz="1800" dirty="0">
              <a:latin typeface="Times New Roman" panose="02020603050405020304" pitchFamily="18" charset="0"/>
              <a:ea typeface="Times New Roman" panose="02020603050405020304" pitchFamily="18" charset="0"/>
            </a:endParaRPr>
          </a:p>
          <a:p>
            <a:pPr marL="0" indent="0">
              <a:buNone/>
              <a:tabLst>
                <a:tab pos="3060065" algn="ctr"/>
                <a:tab pos="6120130" algn="r"/>
                <a:tab pos="828040" algn="l"/>
              </a:tabLst>
            </a:pPr>
            <a:r>
              <a:rPr lang="fi-FI" sz="1800" b="1" dirty="0">
                <a:effectLst/>
                <a:latin typeface="Arial" panose="020B0604020202020204" pitchFamily="34" charset="0"/>
                <a:ea typeface="Times New Roman" panose="02020603050405020304" pitchFamily="18" charset="0"/>
              </a:rPr>
              <a:t>Suomessa </a:t>
            </a:r>
            <a:r>
              <a:rPr lang="fi-FI" sz="1800" dirty="0">
                <a:effectLst/>
                <a:latin typeface="Arial" panose="020B0604020202020204" pitchFamily="34" charset="0"/>
                <a:ea typeface="Times New Roman" panose="02020603050405020304" pitchFamily="18" charset="0"/>
              </a:rPr>
              <a:t>on menossa keskusjärjestöjen yhdistymisneuvottelut, joista tuloksia kuullaan kesällä 2016. Keskustelun sävy on yhdistymiselle myönteinen. Neuvotteluissa on mukana 48 ammattiliittoa SAK:sta ja STTK:sta.</a:t>
            </a:r>
            <a:endParaRPr lang="fi-FI" sz="1800" dirty="0">
              <a:latin typeface="Times New Roman" panose="02020603050405020304" pitchFamily="18" charset="0"/>
              <a:ea typeface="Times New Roman" panose="02020603050405020304" pitchFamily="18" charset="0"/>
            </a:endParaRPr>
          </a:p>
          <a:p>
            <a:pPr marL="0" indent="0">
              <a:buNone/>
              <a:tabLst>
                <a:tab pos="3060065" algn="ctr"/>
                <a:tab pos="6120130" algn="r"/>
                <a:tab pos="828040" algn="l"/>
              </a:tabLst>
            </a:pPr>
            <a:r>
              <a:rPr lang="fi-FI" sz="1800" b="1" dirty="0">
                <a:effectLst/>
                <a:latin typeface="Arial" panose="020B0604020202020204" pitchFamily="34" charset="0"/>
                <a:ea typeface="Times New Roman" panose="02020603050405020304" pitchFamily="18" charset="0"/>
              </a:rPr>
              <a:t>Savonlinnassa</a:t>
            </a:r>
            <a:r>
              <a:rPr lang="fi-FI" sz="1800" dirty="0">
                <a:effectLst/>
                <a:latin typeface="Arial" panose="020B0604020202020204" pitchFamily="34" charset="0"/>
                <a:ea typeface="Times New Roman" panose="02020603050405020304" pitchFamily="18" charset="0"/>
              </a:rPr>
              <a:t> on työllisyyden kannalta hyvää ja myös huonoa. Suuret työnantajat UPM ja Anditz palkkaavat lisää väkeä.</a:t>
            </a:r>
          </a:p>
          <a:p>
            <a:pPr marL="0" indent="0">
              <a:buNone/>
              <a:tabLst>
                <a:tab pos="3060065" algn="ctr"/>
                <a:tab pos="6120130" algn="r"/>
                <a:tab pos="828040" algn="l"/>
              </a:tabLst>
            </a:pPr>
            <a:r>
              <a:rPr lang="fi-FI" sz="1800" b="1" dirty="0">
                <a:effectLst/>
                <a:latin typeface="Arial" panose="020B0604020202020204" pitchFamily="34" charset="0"/>
                <a:ea typeface="Times New Roman" panose="02020603050405020304" pitchFamily="18" charset="0"/>
              </a:rPr>
              <a:t>Savonlinnan kaupunki</a:t>
            </a:r>
            <a:r>
              <a:rPr lang="fi-FI" sz="1800" dirty="0">
                <a:effectLst/>
                <a:latin typeface="Arial" panose="020B0604020202020204" pitchFamily="34" charset="0"/>
                <a:ea typeface="Times New Roman" panose="02020603050405020304" pitchFamily="18" charset="0"/>
              </a:rPr>
              <a:t> on sulkemassa kolme päiväkotia ja samalla ulkoistammassa varhaiskasvatusta, johon liittyy myös henkilöstö. Kaikki tämä tapahtuu liikkeenluovutuksena. Asian tiimoilta ei YT -neuvotteluja ole vielä vuoden 2015 aikana käynnistetty.</a:t>
            </a:r>
          </a:p>
          <a:p>
            <a:endParaRPr lang="fi-FI" dirty="0"/>
          </a:p>
        </p:txBody>
      </p:sp>
    </p:spTree>
    <p:extLst>
      <p:ext uri="{BB962C8B-B14F-4D97-AF65-F5344CB8AC3E}">
        <p14:creationId xmlns:p14="http://schemas.microsoft.com/office/powerpoint/2010/main" val="6092520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ulukko 2">
            <a:extLst>
              <a:ext uri="{FF2B5EF4-FFF2-40B4-BE49-F238E27FC236}">
                <a16:creationId xmlns:a16="http://schemas.microsoft.com/office/drawing/2014/main" id="{7230D4E0-F099-4F49-B1FD-678C013CB239}"/>
              </a:ext>
            </a:extLst>
          </p:cNvPr>
          <p:cNvGraphicFramePr>
            <a:graphicFrameLocks noGrp="1"/>
          </p:cNvGraphicFramePr>
          <p:nvPr>
            <p:extLst>
              <p:ext uri="{D42A27DB-BD31-4B8C-83A1-F6EECF244321}">
                <p14:modId xmlns:p14="http://schemas.microsoft.com/office/powerpoint/2010/main" val="2174046514"/>
              </p:ext>
            </p:extLst>
          </p:nvPr>
        </p:nvGraphicFramePr>
        <p:xfrm>
          <a:off x="276838" y="587228"/>
          <a:ext cx="11576806" cy="6159263"/>
        </p:xfrm>
        <a:graphic>
          <a:graphicData uri="http://schemas.openxmlformats.org/drawingml/2006/table">
            <a:tbl>
              <a:tblPr firstRow="1" bandRow="1">
                <a:tableStyleId>{5C22544A-7EE6-4342-B048-85BDC9FD1C3A}</a:tableStyleId>
              </a:tblPr>
              <a:tblGrid>
                <a:gridCol w="2762448">
                  <a:extLst>
                    <a:ext uri="{9D8B030D-6E8A-4147-A177-3AD203B41FA5}">
                      <a16:colId xmlns:a16="http://schemas.microsoft.com/office/drawing/2014/main" val="396393459"/>
                    </a:ext>
                  </a:extLst>
                </a:gridCol>
                <a:gridCol w="3243347">
                  <a:extLst>
                    <a:ext uri="{9D8B030D-6E8A-4147-A177-3AD203B41FA5}">
                      <a16:colId xmlns:a16="http://schemas.microsoft.com/office/drawing/2014/main" val="2232785687"/>
                    </a:ext>
                  </a:extLst>
                </a:gridCol>
                <a:gridCol w="2632891">
                  <a:extLst>
                    <a:ext uri="{9D8B030D-6E8A-4147-A177-3AD203B41FA5}">
                      <a16:colId xmlns:a16="http://schemas.microsoft.com/office/drawing/2014/main" val="1823470317"/>
                    </a:ext>
                  </a:extLst>
                </a:gridCol>
                <a:gridCol w="2938120">
                  <a:extLst>
                    <a:ext uri="{9D8B030D-6E8A-4147-A177-3AD203B41FA5}">
                      <a16:colId xmlns:a16="http://schemas.microsoft.com/office/drawing/2014/main" val="909951282"/>
                    </a:ext>
                  </a:extLst>
                </a:gridCol>
              </a:tblGrid>
              <a:tr h="287673">
                <a:tc>
                  <a:txBody>
                    <a:bodyPr/>
                    <a:lstStyle/>
                    <a:p>
                      <a:pPr algn="l" fontAlgn="t"/>
                      <a:r>
                        <a:rPr lang="fi-FI" sz="1600" u="none" strike="noStrike" dirty="0">
                          <a:effectLst/>
                          <a:latin typeface="Arial" panose="020B0604020202020204" pitchFamily="34" charset="0"/>
                          <a:cs typeface="Arial" panose="020B0604020202020204" pitchFamily="34" charset="0"/>
                        </a:rPr>
                        <a:t>Aila Makkonen </a:t>
                      </a:r>
                      <a:endParaRPr lang="fi-FI" sz="1600" b="0" i="0" u="none" strike="noStrike" dirty="0">
                        <a:solidFill>
                          <a:srgbClr val="000000"/>
                        </a:solidFill>
                        <a:effectLst/>
                        <a:latin typeface="Arial" panose="020B0604020202020204" pitchFamily="34" charset="0"/>
                        <a:cs typeface="Arial" panose="020B0604020202020204" pitchFamily="34" charset="0"/>
                      </a:endParaRPr>
                    </a:p>
                  </a:txBody>
                  <a:tcPr marL="2383" marR="2383" marT="2383" marB="0"/>
                </a:tc>
                <a:tc>
                  <a:txBody>
                    <a:bodyPr/>
                    <a:lstStyle/>
                    <a:p>
                      <a:pPr algn="l" fontAlgn="t"/>
                      <a:r>
                        <a:rPr lang="fi-FI" sz="2000" u="none" strike="noStrike" dirty="0">
                          <a:effectLst/>
                          <a:latin typeface="Arial" panose="020B0604020202020204" pitchFamily="34" charset="0"/>
                          <a:cs typeface="Arial" panose="020B0604020202020204" pitchFamily="34" charset="0"/>
                        </a:rPr>
                        <a:t>Kimmo Natunen</a:t>
                      </a:r>
                      <a:endParaRPr lang="fi-FI" sz="2000" b="0" i="0" u="none" strike="noStrike" dirty="0">
                        <a:solidFill>
                          <a:srgbClr val="000000"/>
                        </a:solidFill>
                        <a:effectLst/>
                        <a:latin typeface="Arial" panose="020B0604020202020204" pitchFamily="34" charset="0"/>
                        <a:cs typeface="Arial" panose="020B0604020202020204" pitchFamily="34" charset="0"/>
                      </a:endParaRPr>
                    </a:p>
                  </a:txBody>
                  <a:tcPr marL="2383" marR="2383" marT="2383" marB="0"/>
                </a:tc>
                <a:tc>
                  <a:txBody>
                    <a:bodyPr/>
                    <a:lstStyle/>
                    <a:p>
                      <a:pPr algn="l" fontAlgn="t"/>
                      <a:r>
                        <a:rPr lang="fi-FI" sz="1600" u="none" strike="noStrike" dirty="0">
                          <a:effectLst/>
                          <a:latin typeface="Arial" panose="020B0604020202020204" pitchFamily="34" charset="0"/>
                          <a:cs typeface="Arial" panose="020B0604020202020204" pitchFamily="34" charset="0"/>
                        </a:rPr>
                        <a:t>Jarmo Kankkunen </a:t>
                      </a:r>
                      <a:endParaRPr lang="fi-FI" sz="1600" b="0" i="0" u="none" strike="noStrike" dirty="0">
                        <a:solidFill>
                          <a:srgbClr val="000000"/>
                        </a:solidFill>
                        <a:effectLst/>
                        <a:latin typeface="Arial" panose="020B0604020202020204" pitchFamily="34" charset="0"/>
                        <a:cs typeface="Arial" panose="020B0604020202020204" pitchFamily="34" charset="0"/>
                      </a:endParaRPr>
                    </a:p>
                  </a:txBody>
                  <a:tcPr marL="2383" marR="2383" marT="2383" marB="0"/>
                </a:tc>
                <a:tc>
                  <a:txBody>
                    <a:bodyPr/>
                    <a:lstStyle/>
                    <a:p>
                      <a:pPr algn="l" fontAlgn="t"/>
                      <a:r>
                        <a:rPr lang="fi-FI" sz="2000" u="none" strike="noStrike" dirty="0">
                          <a:effectLst/>
                          <a:latin typeface="Arial" panose="020B0604020202020204" pitchFamily="34" charset="0"/>
                          <a:cs typeface="Arial" panose="020B0604020202020204" pitchFamily="34" charset="0"/>
                        </a:rPr>
                        <a:t>Minna Ahokas</a:t>
                      </a:r>
                      <a:endParaRPr lang="fi-FI" sz="2000" b="0" i="0" u="none" strike="noStrike" dirty="0">
                        <a:solidFill>
                          <a:srgbClr val="000000"/>
                        </a:solidFill>
                        <a:effectLst/>
                        <a:latin typeface="Arial" panose="020B0604020202020204" pitchFamily="34" charset="0"/>
                        <a:cs typeface="Arial" panose="020B0604020202020204" pitchFamily="34" charset="0"/>
                      </a:endParaRPr>
                    </a:p>
                  </a:txBody>
                  <a:tcPr marL="2383" marR="2383" marT="2383" marB="0"/>
                </a:tc>
                <a:extLst>
                  <a:ext uri="{0D108BD9-81ED-4DB2-BD59-A6C34878D82A}">
                    <a16:rowId xmlns:a16="http://schemas.microsoft.com/office/drawing/2014/main" val="3654309495"/>
                  </a:ext>
                </a:extLst>
              </a:tr>
              <a:tr h="255418">
                <a:tc>
                  <a:txBody>
                    <a:bodyPr/>
                    <a:lstStyle/>
                    <a:p>
                      <a:pPr algn="l" fontAlgn="t"/>
                      <a:r>
                        <a:rPr lang="fi-FI" sz="1600" u="none" strike="noStrike" dirty="0">
                          <a:effectLst/>
                          <a:latin typeface="Arial" panose="020B0604020202020204" pitchFamily="34" charset="0"/>
                          <a:cs typeface="Arial" panose="020B0604020202020204" pitchFamily="34" charset="0"/>
                        </a:rPr>
                        <a:t>Aki Pulkkinen </a:t>
                      </a:r>
                      <a:endParaRPr lang="fi-FI" sz="1600" b="0" i="0" u="none" strike="noStrike" dirty="0">
                        <a:solidFill>
                          <a:srgbClr val="000000"/>
                        </a:solidFill>
                        <a:effectLst/>
                        <a:latin typeface="Arial" panose="020B0604020202020204" pitchFamily="34" charset="0"/>
                        <a:cs typeface="Arial" panose="020B0604020202020204" pitchFamily="34" charset="0"/>
                      </a:endParaRPr>
                    </a:p>
                  </a:txBody>
                  <a:tcPr marL="2383" marR="2383" marT="2383" marB="0"/>
                </a:tc>
                <a:tc>
                  <a:txBody>
                    <a:bodyPr/>
                    <a:lstStyle/>
                    <a:p>
                      <a:pPr algn="l" fontAlgn="t"/>
                      <a:r>
                        <a:rPr lang="fi-FI" sz="1600" u="none" strike="noStrike" dirty="0">
                          <a:effectLst/>
                          <a:latin typeface="Arial" panose="020B0604020202020204" pitchFamily="34" charset="0"/>
                          <a:cs typeface="Arial" panose="020B0604020202020204" pitchFamily="34" charset="0"/>
                        </a:rPr>
                        <a:t>Maria Lehtola,</a:t>
                      </a:r>
                      <a:endParaRPr lang="fi-FI" sz="1600" b="0" i="0" u="none" strike="noStrike" dirty="0">
                        <a:solidFill>
                          <a:srgbClr val="000000"/>
                        </a:solidFill>
                        <a:effectLst/>
                        <a:latin typeface="Arial" panose="020B0604020202020204" pitchFamily="34" charset="0"/>
                        <a:cs typeface="Arial" panose="020B0604020202020204" pitchFamily="34" charset="0"/>
                      </a:endParaRPr>
                    </a:p>
                  </a:txBody>
                  <a:tcPr marL="2383" marR="2383" marT="2383" marB="0"/>
                </a:tc>
                <a:tc>
                  <a:txBody>
                    <a:bodyPr/>
                    <a:lstStyle/>
                    <a:p>
                      <a:pPr algn="l" fontAlgn="t"/>
                      <a:r>
                        <a:rPr lang="fi-FI" sz="1600" u="none" strike="noStrike" dirty="0">
                          <a:effectLst/>
                          <a:latin typeface="Arial" panose="020B0604020202020204" pitchFamily="34" charset="0"/>
                          <a:cs typeface="Arial" panose="020B0604020202020204" pitchFamily="34" charset="0"/>
                        </a:rPr>
                        <a:t>Kari Laukkanen </a:t>
                      </a:r>
                      <a:endParaRPr lang="fi-FI" sz="1600" b="0" i="0" u="none" strike="noStrike" dirty="0">
                        <a:solidFill>
                          <a:srgbClr val="000000"/>
                        </a:solidFill>
                        <a:effectLst/>
                        <a:latin typeface="Arial" panose="020B0604020202020204" pitchFamily="34" charset="0"/>
                        <a:cs typeface="Arial" panose="020B0604020202020204" pitchFamily="34" charset="0"/>
                      </a:endParaRPr>
                    </a:p>
                  </a:txBody>
                  <a:tcPr marL="2383" marR="2383" marT="2383" marB="0"/>
                </a:tc>
                <a:tc>
                  <a:txBody>
                    <a:bodyPr/>
                    <a:lstStyle/>
                    <a:p>
                      <a:pPr algn="l" fontAlgn="t"/>
                      <a:r>
                        <a:rPr lang="fi-FI" sz="1600" u="none" strike="noStrike" dirty="0">
                          <a:effectLst/>
                          <a:latin typeface="Arial" panose="020B0604020202020204" pitchFamily="34" charset="0"/>
                          <a:cs typeface="Arial" panose="020B0604020202020204" pitchFamily="34" charset="0"/>
                        </a:rPr>
                        <a:t>Raimo Tunturila</a:t>
                      </a:r>
                      <a:endParaRPr lang="fi-FI" sz="1600" b="0" i="0" u="none" strike="noStrike" dirty="0">
                        <a:solidFill>
                          <a:srgbClr val="000000"/>
                        </a:solidFill>
                        <a:effectLst/>
                        <a:latin typeface="Arial" panose="020B0604020202020204" pitchFamily="34" charset="0"/>
                        <a:cs typeface="Arial" panose="020B0604020202020204" pitchFamily="34" charset="0"/>
                      </a:endParaRPr>
                    </a:p>
                  </a:txBody>
                  <a:tcPr marL="2383" marR="2383" marT="2383" marB="0"/>
                </a:tc>
                <a:extLst>
                  <a:ext uri="{0D108BD9-81ED-4DB2-BD59-A6C34878D82A}">
                    <a16:rowId xmlns:a16="http://schemas.microsoft.com/office/drawing/2014/main" val="1824614597"/>
                  </a:ext>
                </a:extLst>
              </a:tr>
              <a:tr h="255418">
                <a:tc>
                  <a:txBody>
                    <a:bodyPr/>
                    <a:lstStyle/>
                    <a:p>
                      <a:pPr algn="l" fontAlgn="t"/>
                      <a:r>
                        <a:rPr lang="fi-FI" sz="1600" u="none" strike="noStrike" dirty="0">
                          <a:effectLst/>
                          <a:latin typeface="Arial" panose="020B0604020202020204" pitchFamily="34" charset="0"/>
                          <a:cs typeface="Arial" panose="020B0604020202020204" pitchFamily="34" charset="0"/>
                        </a:rPr>
                        <a:t>Asmo Eronen </a:t>
                      </a:r>
                      <a:endParaRPr lang="fi-FI" sz="1600" b="0" i="0" u="none" strike="noStrike" dirty="0">
                        <a:solidFill>
                          <a:srgbClr val="1F3763"/>
                        </a:solidFill>
                        <a:effectLst/>
                        <a:latin typeface="Arial" panose="020B0604020202020204" pitchFamily="34" charset="0"/>
                        <a:cs typeface="Arial" panose="020B0604020202020204" pitchFamily="34" charset="0"/>
                      </a:endParaRPr>
                    </a:p>
                  </a:txBody>
                  <a:tcPr marL="2383" marR="2383" marT="2383" marB="0"/>
                </a:tc>
                <a:tc>
                  <a:txBody>
                    <a:bodyPr/>
                    <a:lstStyle/>
                    <a:p>
                      <a:pPr algn="l" fontAlgn="t"/>
                      <a:r>
                        <a:rPr lang="fi-FI" sz="1600" u="none" strike="noStrike" dirty="0">
                          <a:effectLst/>
                          <a:latin typeface="Arial" panose="020B0604020202020204" pitchFamily="34" charset="0"/>
                          <a:cs typeface="Arial" panose="020B0604020202020204" pitchFamily="34" charset="0"/>
                        </a:rPr>
                        <a:t>Marjut Loikkanen </a:t>
                      </a:r>
                      <a:endParaRPr lang="fi-FI" sz="1600" b="0" i="0" u="none" strike="noStrike" dirty="0">
                        <a:solidFill>
                          <a:srgbClr val="000000"/>
                        </a:solidFill>
                        <a:effectLst/>
                        <a:latin typeface="Arial" panose="020B0604020202020204" pitchFamily="34" charset="0"/>
                        <a:cs typeface="Arial" panose="020B0604020202020204" pitchFamily="34" charset="0"/>
                      </a:endParaRPr>
                    </a:p>
                  </a:txBody>
                  <a:tcPr marL="2383" marR="2383" marT="2383" marB="0"/>
                </a:tc>
                <a:tc>
                  <a:txBody>
                    <a:bodyPr/>
                    <a:lstStyle/>
                    <a:p>
                      <a:pPr algn="l" fontAlgn="t"/>
                      <a:r>
                        <a:rPr lang="fi-FI" sz="1600" u="none" strike="noStrike" dirty="0">
                          <a:effectLst/>
                          <a:latin typeface="Arial" panose="020B0604020202020204" pitchFamily="34" charset="0"/>
                          <a:cs typeface="Arial" panose="020B0604020202020204" pitchFamily="34" charset="0"/>
                        </a:rPr>
                        <a:t>Kari Pakarinen</a:t>
                      </a:r>
                      <a:endParaRPr lang="fi-FI" sz="1600" b="0" i="0" u="none" strike="noStrike" dirty="0">
                        <a:solidFill>
                          <a:srgbClr val="000000"/>
                        </a:solidFill>
                        <a:effectLst/>
                        <a:latin typeface="Arial" panose="020B0604020202020204" pitchFamily="34" charset="0"/>
                        <a:cs typeface="Arial" panose="020B0604020202020204" pitchFamily="34" charset="0"/>
                      </a:endParaRPr>
                    </a:p>
                  </a:txBody>
                  <a:tcPr marL="2383" marR="2383" marT="2383" marB="0"/>
                </a:tc>
                <a:tc>
                  <a:txBody>
                    <a:bodyPr/>
                    <a:lstStyle/>
                    <a:p>
                      <a:pPr algn="l" fontAlgn="t"/>
                      <a:r>
                        <a:rPr lang="fi-FI" sz="1600" u="none" strike="noStrike" dirty="0">
                          <a:effectLst/>
                          <a:latin typeface="Arial" panose="020B0604020202020204" pitchFamily="34" charset="0"/>
                          <a:cs typeface="Arial" panose="020B0604020202020204" pitchFamily="34" charset="0"/>
                        </a:rPr>
                        <a:t>Raisa Porvali</a:t>
                      </a:r>
                      <a:endParaRPr lang="fi-FI" sz="1600" b="0" i="0" u="none" strike="noStrike" dirty="0">
                        <a:solidFill>
                          <a:srgbClr val="000000"/>
                        </a:solidFill>
                        <a:effectLst/>
                        <a:latin typeface="Arial" panose="020B0604020202020204" pitchFamily="34" charset="0"/>
                        <a:cs typeface="Arial" panose="020B0604020202020204" pitchFamily="34" charset="0"/>
                      </a:endParaRPr>
                    </a:p>
                  </a:txBody>
                  <a:tcPr marL="2383" marR="2383" marT="2383" marB="0"/>
                </a:tc>
                <a:extLst>
                  <a:ext uri="{0D108BD9-81ED-4DB2-BD59-A6C34878D82A}">
                    <a16:rowId xmlns:a16="http://schemas.microsoft.com/office/drawing/2014/main" val="1286954450"/>
                  </a:ext>
                </a:extLst>
              </a:tr>
              <a:tr h="255418">
                <a:tc>
                  <a:txBody>
                    <a:bodyPr/>
                    <a:lstStyle/>
                    <a:p>
                      <a:pPr algn="l" fontAlgn="t"/>
                      <a:r>
                        <a:rPr lang="fi-FI" sz="1600" u="none" strike="noStrike" dirty="0">
                          <a:effectLst/>
                          <a:latin typeface="Arial" panose="020B0604020202020204" pitchFamily="34" charset="0"/>
                          <a:cs typeface="Arial" panose="020B0604020202020204" pitchFamily="34" charset="0"/>
                        </a:rPr>
                        <a:t>Birgitta Nousiainen</a:t>
                      </a:r>
                      <a:endParaRPr lang="fi-FI" sz="1600" b="0" i="0" u="none" strike="noStrike" dirty="0">
                        <a:solidFill>
                          <a:srgbClr val="000000"/>
                        </a:solidFill>
                        <a:effectLst/>
                        <a:latin typeface="Arial" panose="020B0604020202020204" pitchFamily="34" charset="0"/>
                        <a:cs typeface="Arial" panose="020B0604020202020204" pitchFamily="34" charset="0"/>
                      </a:endParaRPr>
                    </a:p>
                  </a:txBody>
                  <a:tcPr marL="2383" marR="2383" marT="2383" marB="0"/>
                </a:tc>
                <a:tc>
                  <a:txBody>
                    <a:bodyPr/>
                    <a:lstStyle/>
                    <a:p>
                      <a:pPr algn="l" fontAlgn="t"/>
                      <a:r>
                        <a:rPr lang="fi-FI" sz="1600" u="none" strike="noStrike" dirty="0">
                          <a:effectLst/>
                          <a:latin typeface="Arial" panose="020B0604020202020204" pitchFamily="34" charset="0"/>
                          <a:cs typeface="Arial" panose="020B0604020202020204" pitchFamily="34" charset="0"/>
                        </a:rPr>
                        <a:t>Markku Kovanen </a:t>
                      </a:r>
                      <a:endParaRPr lang="fi-FI" sz="1600" b="0" i="0" u="none" strike="noStrike" dirty="0">
                        <a:solidFill>
                          <a:srgbClr val="000000"/>
                        </a:solidFill>
                        <a:effectLst/>
                        <a:latin typeface="Arial" panose="020B0604020202020204" pitchFamily="34" charset="0"/>
                        <a:cs typeface="Arial" panose="020B0604020202020204" pitchFamily="34" charset="0"/>
                      </a:endParaRPr>
                    </a:p>
                  </a:txBody>
                  <a:tcPr marL="2383" marR="2383" marT="2383" marB="0"/>
                </a:tc>
                <a:tc>
                  <a:txBody>
                    <a:bodyPr/>
                    <a:lstStyle/>
                    <a:p>
                      <a:pPr algn="l" fontAlgn="t"/>
                      <a:r>
                        <a:rPr lang="fi-FI" sz="1600" u="none" strike="noStrike" dirty="0">
                          <a:effectLst/>
                          <a:latin typeface="Arial" panose="020B0604020202020204" pitchFamily="34" charset="0"/>
                          <a:cs typeface="Arial" panose="020B0604020202020204" pitchFamily="34" charset="0"/>
                        </a:rPr>
                        <a:t>Kari Saarinen</a:t>
                      </a:r>
                      <a:endParaRPr lang="fi-FI" sz="1600" b="0" i="0" u="none" strike="noStrike" dirty="0">
                        <a:solidFill>
                          <a:srgbClr val="000000"/>
                        </a:solidFill>
                        <a:effectLst/>
                        <a:latin typeface="Arial" panose="020B0604020202020204" pitchFamily="34" charset="0"/>
                        <a:cs typeface="Arial" panose="020B0604020202020204" pitchFamily="34" charset="0"/>
                      </a:endParaRPr>
                    </a:p>
                  </a:txBody>
                  <a:tcPr marL="2383" marR="2383" marT="2383" marB="0"/>
                </a:tc>
                <a:tc>
                  <a:txBody>
                    <a:bodyPr/>
                    <a:lstStyle/>
                    <a:p>
                      <a:pPr algn="l" fontAlgn="t"/>
                      <a:r>
                        <a:rPr lang="fi-FI" sz="1600" u="none" strike="noStrike" dirty="0">
                          <a:effectLst/>
                          <a:latin typeface="Arial" panose="020B0604020202020204" pitchFamily="34" charset="0"/>
                          <a:cs typeface="Arial" panose="020B0604020202020204" pitchFamily="34" charset="0"/>
                        </a:rPr>
                        <a:t>Rauno Suomalainen</a:t>
                      </a:r>
                      <a:endParaRPr lang="fi-FI" sz="1600" b="0" i="0" u="none" strike="noStrike" dirty="0">
                        <a:solidFill>
                          <a:srgbClr val="000000"/>
                        </a:solidFill>
                        <a:effectLst/>
                        <a:latin typeface="Arial" panose="020B0604020202020204" pitchFamily="34" charset="0"/>
                        <a:cs typeface="Arial" panose="020B0604020202020204" pitchFamily="34" charset="0"/>
                      </a:endParaRPr>
                    </a:p>
                  </a:txBody>
                  <a:tcPr marL="2383" marR="2383" marT="2383" marB="0"/>
                </a:tc>
                <a:extLst>
                  <a:ext uri="{0D108BD9-81ED-4DB2-BD59-A6C34878D82A}">
                    <a16:rowId xmlns:a16="http://schemas.microsoft.com/office/drawing/2014/main" val="2178442585"/>
                  </a:ext>
                </a:extLst>
              </a:tr>
              <a:tr h="427362">
                <a:tc>
                  <a:txBody>
                    <a:bodyPr/>
                    <a:lstStyle/>
                    <a:p>
                      <a:pPr algn="l" fontAlgn="t"/>
                      <a:r>
                        <a:rPr lang="fi-FI" sz="1600" u="none" strike="noStrike" dirty="0">
                          <a:effectLst/>
                          <a:latin typeface="Arial" panose="020B0604020202020204" pitchFamily="34" charset="0"/>
                          <a:cs typeface="Arial" panose="020B0604020202020204" pitchFamily="34" charset="0"/>
                        </a:rPr>
                        <a:t>Eero Taskinen</a:t>
                      </a:r>
                      <a:endParaRPr lang="fi-FI" sz="1600" b="0" i="0" u="none" strike="noStrike" dirty="0">
                        <a:solidFill>
                          <a:srgbClr val="000000"/>
                        </a:solidFill>
                        <a:effectLst/>
                        <a:latin typeface="Arial" panose="020B0604020202020204" pitchFamily="34" charset="0"/>
                        <a:cs typeface="Arial" panose="020B0604020202020204" pitchFamily="34" charset="0"/>
                      </a:endParaRPr>
                    </a:p>
                  </a:txBody>
                  <a:tcPr marL="2383" marR="2383" marT="2383" marB="0"/>
                </a:tc>
                <a:tc>
                  <a:txBody>
                    <a:bodyPr/>
                    <a:lstStyle/>
                    <a:p>
                      <a:pPr algn="l" fontAlgn="t"/>
                      <a:r>
                        <a:rPr lang="fi-FI" sz="1600" u="none" strike="noStrike" dirty="0">
                          <a:effectLst/>
                          <a:latin typeface="Arial" panose="020B0604020202020204" pitchFamily="34" charset="0"/>
                          <a:cs typeface="Arial" panose="020B0604020202020204" pitchFamily="34" charset="0"/>
                        </a:rPr>
                        <a:t>Markku Niiranen</a:t>
                      </a:r>
                      <a:endParaRPr lang="fi-FI" sz="1600" b="0" i="0" u="none" strike="noStrike" dirty="0">
                        <a:solidFill>
                          <a:srgbClr val="000000"/>
                        </a:solidFill>
                        <a:effectLst/>
                        <a:latin typeface="Arial" panose="020B0604020202020204" pitchFamily="34" charset="0"/>
                        <a:cs typeface="Arial" panose="020B0604020202020204" pitchFamily="34" charset="0"/>
                      </a:endParaRPr>
                    </a:p>
                  </a:txBody>
                  <a:tcPr marL="2383" marR="2383" marT="2383" marB="0"/>
                </a:tc>
                <a:tc>
                  <a:txBody>
                    <a:bodyPr/>
                    <a:lstStyle/>
                    <a:p>
                      <a:pPr algn="l" fontAlgn="t"/>
                      <a:r>
                        <a:rPr lang="fi-FI" sz="1600" u="none" strike="noStrike" dirty="0">
                          <a:effectLst/>
                          <a:latin typeface="Arial" panose="020B0604020202020204" pitchFamily="34" charset="0"/>
                          <a:cs typeface="Arial" panose="020B0604020202020204" pitchFamily="34" charset="0"/>
                        </a:rPr>
                        <a:t>Kari Salkkola</a:t>
                      </a:r>
                      <a:endParaRPr lang="fi-FI" sz="1600" b="0" i="0" u="none" strike="noStrike" dirty="0">
                        <a:solidFill>
                          <a:srgbClr val="000000"/>
                        </a:solidFill>
                        <a:effectLst/>
                        <a:latin typeface="Arial" panose="020B0604020202020204" pitchFamily="34" charset="0"/>
                        <a:cs typeface="Arial" panose="020B0604020202020204" pitchFamily="34" charset="0"/>
                      </a:endParaRPr>
                    </a:p>
                  </a:txBody>
                  <a:tcPr marL="2383" marR="2383" marT="2383" marB="0"/>
                </a:tc>
                <a:tc>
                  <a:txBody>
                    <a:bodyPr/>
                    <a:lstStyle/>
                    <a:p>
                      <a:pPr algn="l" fontAlgn="ctr"/>
                      <a:r>
                        <a:rPr lang="fi-FI" sz="1600" u="none" strike="noStrike" dirty="0">
                          <a:effectLst/>
                          <a:latin typeface="Arial" panose="020B0604020202020204" pitchFamily="34" charset="0"/>
                          <a:cs typeface="Arial" panose="020B0604020202020204" pitchFamily="34" charset="0"/>
                        </a:rPr>
                        <a:t>Ritva Suomalainen  </a:t>
                      </a:r>
                      <a:endParaRPr lang="fi-FI" sz="1600" b="0" i="0" u="none" strike="noStrike" dirty="0">
                        <a:solidFill>
                          <a:srgbClr val="000000"/>
                        </a:solidFill>
                        <a:effectLst/>
                        <a:latin typeface="Arial" panose="020B0604020202020204" pitchFamily="34" charset="0"/>
                        <a:cs typeface="Arial" panose="020B0604020202020204" pitchFamily="34" charset="0"/>
                      </a:endParaRPr>
                    </a:p>
                  </a:txBody>
                  <a:tcPr marL="2383" marR="2383" marT="2383" marB="0" anchor="ctr"/>
                </a:tc>
                <a:extLst>
                  <a:ext uri="{0D108BD9-81ED-4DB2-BD59-A6C34878D82A}">
                    <a16:rowId xmlns:a16="http://schemas.microsoft.com/office/drawing/2014/main" val="2676499477"/>
                  </a:ext>
                </a:extLst>
              </a:tr>
              <a:tr h="255418">
                <a:tc>
                  <a:txBody>
                    <a:bodyPr/>
                    <a:lstStyle/>
                    <a:p>
                      <a:pPr algn="l" fontAlgn="t"/>
                      <a:r>
                        <a:rPr lang="fi-FI" sz="1600" u="none" strike="noStrike" dirty="0">
                          <a:effectLst/>
                          <a:latin typeface="Arial" panose="020B0604020202020204" pitchFamily="34" charset="0"/>
                          <a:cs typeface="Arial" panose="020B0604020202020204" pitchFamily="34" charset="0"/>
                        </a:rPr>
                        <a:t>Eila Turtiainen. </a:t>
                      </a:r>
                      <a:endParaRPr lang="fi-FI" sz="1600" b="0" i="0" u="none" strike="noStrike" dirty="0">
                        <a:solidFill>
                          <a:srgbClr val="000000"/>
                        </a:solidFill>
                        <a:effectLst/>
                        <a:latin typeface="Arial" panose="020B0604020202020204" pitchFamily="34" charset="0"/>
                        <a:cs typeface="Arial" panose="020B0604020202020204" pitchFamily="34" charset="0"/>
                      </a:endParaRPr>
                    </a:p>
                  </a:txBody>
                  <a:tcPr marL="2383" marR="2383" marT="2383" marB="0"/>
                </a:tc>
                <a:tc>
                  <a:txBody>
                    <a:bodyPr/>
                    <a:lstStyle/>
                    <a:p>
                      <a:pPr algn="l" fontAlgn="t"/>
                      <a:r>
                        <a:rPr lang="fi-FI" sz="1600" u="none" strike="noStrike" dirty="0">
                          <a:effectLst/>
                          <a:latin typeface="Arial" panose="020B0604020202020204" pitchFamily="34" charset="0"/>
                          <a:cs typeface="Arial" panose="020B0604020202020204" pitchFamily="34" charset="0"/>
                        </a:rPr>
                        <a:t>Markku Nikkonen </a:t>
                      </a:r>
                      <a:endParaRPr lang="fi-FI" sz="1600" b="0" i="0" u="none" strike="noStrike" dirty="0">
                        <a:solidFill>
                          <a:srgbClr val="000000"/>
                        </a:solidFill>
                        <a:effectLst/>
                        <a:latin typeface="Arial" panose="020B0604020202020204" pitchFamily="34" charset="0"/>
                        <a:cs typeface="Arial" panose="020B0604020202020204" pitchFamily="34" charset="0"/>
                      </a:endParaRPr>
                    </a:p>
                  </a:txBody>
                  <a:tcPr marL="2383" marR="2383" marT="2383" marB="0"/>
                </a:tc>
                <a:tc>
                  <a:txBody>
                    <a:bodyPr/>
                    <a:lstStyle/>
                    <a:p>
                      <a:pPr algn="l" fontAlgn="t"/>
                      <a:r>
                        <a:rPr lang="fi-FI" sz="1600" u="none" strike="noStrike" dirty="0">
                          <a:effectLst/>
                          <a:latin typeface="Arial" panose="020B0604020202020204" pitchFamily="34" charset="0"/>
                          <a:cs typeface="Arial" panose="020B0604020202020204" pitchFamily="34" charset="0"/>
                        </a:rPr>
                        <a:t>Matti Toivanen</a:t>
                      </a:r>
                      <a:endParaRPr lang="fi-FI" sz="1600" b="0" i="0" u="none" strike="noStrike" dirty="0">
                        <a:solidFill>
                          <a:srgbClr val="000000"/>
                        </a:solidFill>
                        <a:effectLst/>
                        <a:latin typeface="Arial" panose="020B0604020202020204" pitchFamily="34" charset="0"/>
                        <a:cs typeface="Arial" panose="020B0604020202020204" pitchFamily="34" charset="0"/>
                      </a:endParaRPr>
                    </a:p>
                  </a:txBody>
                  <a:tcPr marL="2383" marR="2383" marT="2383" marB="0"/>
                </a:tc>
                <a:tc>
                  <a:txBody>
                    <a:bodyPr/>
                    <a:lstStyle/>
                    <a:p>
                      <a:pPr algn="l" fontAlgn="t"/>
                      <a:r>
                        <a:rPr lang="fi-FI" sz="1600" u="none" strike="noStrike" dirty="0">
                          <a:effectLst/>
                          <a:latin typeface="Arial" panose="020B0604020202020204" pitchFamily="34" charset="0"/>
                          <a:cs typeface="Arial" panose="020B0604020202020204" pitchFamily="34" charset="0"/>
                        </a:rPr>
                        <a:t>Seppo Immonen</a:t>
                      </a:r>
                      <a:endParaRPr lang="fi-FI" sz="1600" b="0" i="0" u="none" strike="noStrike" dirty="0">
                        <a:solidFill>
                          <a:srgbClr val="000000"/>
                        </a:solidFill>
                        <a:effectLst/>
                        <a:latin typeface="Arial" panose="020B0604020202020204" pitchFamily="34" charset="0"/>
                        <a:cs typeface="Arial" panose="020B0604020202020204" pitchFamily="34" charset="0"/>
                      </a:endParaRPr>
                    </a:p>
                  </a:txBody>
                  <a:tcPr marL="2383" marR="2383" marT="2383" marB="0"/>
                </a:tc>
                <a:extLst>
                  <a:ext uri="{0D108BD9-81ED-4DB2-BD59-A6C34878D82A}">
                    <a16:rowId xmlns:a16="http://schemas.microsoft.com/office/drawing/2014/main" val="3255099851"/>
                  </a:ext>
                </a:extLst>
              </a:tr>
              <a:tr h="427362">
                <a:tc>
                  <a:txBody>
                    <a:bodyPr/>
                    <a:lstStyle/>
                    <a:p>
                      <a:pPr algn="l" fontAlgn="t"/>
                      <a:r>
                        <a:rPr lang="fi-FI" sz="1600" u="none" strike="noStrike" dirty="0">
                          <a:effectLst/>
                          <a:latin typeface="Arial" panose="020B0604020202020204" pitchFamily="34" charset="0"/>
                          <a:cs typeface="Arial" panose="020B0604020202020204" pitchFamily="34" charset="0"/>
                        </a:rPr>
                        <a:t>Erkki Ahtila</a:t>
                      </a:r>
                      <a:endParaRPr lang="fi-FI" sz="1600" b="0" i="0" u="none" strike="noStrike" dirty="0">
                        <a:solidFill>
                          <a:srgbClr val="000000"/>
                        </a:solidFill>
                        <a:effectLst/>
                        <a:latin typeface="Arial" panose="020B0604020202020204" pitchFamily="34" charset="0"/>
                        <a:cs typeface="Arial" panose="020B0604020202020204" pitchFamily="34" charset="0"/>
                      </a:endParaRPr>
                    </a:p>
                  </a:txBody>
                  <a:tcPr marL="2383" marR="2383" marT="2383" marB="0"/>
                </a:tc>
                <a:tc>
                  <a:txBody>
                    <a:bodyPr/>
                    <a:lstStyle/>
                    <a:p>
                      <a:pPr algn="l" fontAlgn="t"/>
                      <a:r>
                        <a:rPr lang="fi-FI" sz="1600" u="none" strike="noStrike" dirty="0">
                          <a:effectLst/>
                          <a:latin typeface="Arial" panose="020B0604020202020204" pitchFamily="34" charset="0"/>
                          <a:cs typeface="Arial" panose="020B0604020202020204" pitchFamily="34" charset="0"/>
                        </a:rPr>
                        <a:t>Markku Rautiainen</a:t>
                      </a:r>
                      <a:endParaRPr lang="fi-FI" sz="1600" b="0" i="0" u="none" strike="noStrike" dirty="0">
                        <a:solidFill>
                          <a:srgbClr val="000000"/>
                        </a:solidFill>
                        <a:effectLst/>
                        <a:latin typeface="Arial" panose="020B0604020202020204" pitchFamily="34" charset="0"/>
                        <a:cs typeface="Arial" panose="020B0604020202020204" pitchFamily="34" charset="0"/>
                      </a:endParaRPr>
                    </a:p>
                  </a:txBody>
                  <a:tcPr marL="2383" marR="2383" marT="2383" marB="0"/>
                </a:tc>
                <a:tc>
                  <a:txBody>
                    <a:bodyPr/>
                    <a:lstStyle/>
                    <a:p>
                      <a:pPr algn="l" fontAlgn="t"/>
                      <a:r>
                        <a:rPr lang="fi-FI" sz="1600" u="none" strike="noStrike" dirty="0">
                          <a:effectLst/>
                          <a:latin typeface="Arial" panose="020B0604020202020204" pitchFamily="34" charset="0"/>
                          <a:cs typeface="Arial" panose="020B0604020202020204" pitchFamily="34" charset="0"/>
                        </a:rPr>
                        <a:t>Mauri Suomalainen</a:t>
                      </a:r>
                      <a:endParaRPr lang="fi-FI" sz="1600" b="0" i="0" u="none" strike="noStrike" dirty="0">
                        <a:solidFill>
                          <a:srgbClr val="000000"/>
                        </a:solidFill>
                        <a:effectLst/>
                        <a:latin typeface="Arial" panose="020B0604020202020204" pitchFamily="34" charset="0"/>
                        <a:cs typeface="Arial" panose="020B0604020202020204" pitchFamily="34" charset="0"/>
                      </a:endParaRPr>
                    </a:p>
                  </a:txBody>
                  <a:tcPr marL="2383" marR="2383" marT="2383" marB="0"/>
                </a:tc>
                <a:tc>
                  <a:txBody>
                    <a:bodyPr/>
                    <a:lstStyle/>
                    <a:p>
                      <a:pPr algn="l" fontAlgn="t"/>
                      <a:r>
                        <a:rPr lang="fi-FI" sz="1600" u="none" strike="noStrike">
                          <a:effectLst/>
                          <a:latin typeface="Arial" panose="020B0604020202020204" pitchFamily="34" charset="0"/>
                          <a:cs typeface="Arial" panose="020B0604020202020204" pitchFamily="34" charset="0"/>
                        </a:rPr>
                        <a:t>Seppo Reponen</a:t>
                      </a:r>
                      <a:endParaRPr lang="fi-FI" sz="1600" b="0" i="0" u="none" strike="noStrike">
                        <a:solidFill>
                          <a:srgbClr val="000000"/>
                        </a:solidFill>
                        <a:effectLst/>
                        <a:latin typeface="Arial" panose="020B0604020202020204" pitchFamily="34" charset="0"/>
                        <a:cs typeface="Arial" panose="020B0604020202020204" pitchFamily="34" charset="0"/>
                      </a:endParaRPr>
                    </a:p>
                  </a:txBody>
                  <a:tcPr marL="2383" marR="2383" marT="2383" marB="0"/>
                </a:tc>
                <a:extLst>
                  <a:ext uri="{0D108BD9-81ED-4DB2-BD59-A6C34878D82A}">
                    <a16:rowId xmlns:a16="http://schemas.microsoft.com/office/drawing/2014/main" val="1077801285"/>
                  </a:ext>
                </a:extLst>
              </a:tr>
              <a:tr h="255418">
                <a:tc>
                  <a:txBody>
                    <a:bodyPr/>
                    <a:lstStyle/>
                    <a:p>
                      <a:pPr algn="l" fontAlgn="t"/>
                      <a:r>
                        <a:rPr lang="fi-FI" sz="1600" u="none" strike="noStrike" dirty="0">
                          <a:effectLst/>
                          <a:latin typeface="Arial" panose="020B0604020202020204" pitchFamily="34" charset="0"/>
                          <a:cs typeface="Arial" panose="020B0604020202020204" pitchFamily="34" charset="0"/>
                        </a:rPr>
                        <a:t>Esa Uotinen</a:t>
                      </a:r>
                      <a:endParaRPr lang="fi-FI" sz="1600" b="0" i="0" u="none" strike="noStrike" dirty="0">
                        <a:solidFill>
                          <a:srgbClr val="000000"/>
                        </a:solidFill>
                        <a:effectLst/>
                        <a:latin typeface="Arial" panose="020B0604020202020204" pitchFamily="34" charset="0"/>
                        <a:cs typeface="Arial" panose="020B0604020202020204" pitchFamily="34" charset="0"/>
                      </a:endParaRPr>
                    </a:p>
                  </a:txBody>
                  <a:tcPr marL="2383" marR="2383" marT="2383" marB="0"/>
                </a:tc>
                <a:tc>
                  <a:txBody>
                    <a:bodyPr/>
                    <a:lstStyle/>
                    <a:p>
                      <a:pPr algn="l" fontAlgn="t"/>
                      <a:r>
                        <a:rPr lang="fi-FI" sz="1600" u="none" strike="noStrike" dirty="0">
                          <a:effectLst/>
                          <a:latin typeface="Arial" panose="020B0604020202020204" pitchFamily="34" charset="0"/>
                          <a:cs typeface="Arial" panose="020B0604020202020204" pitchFamily="34" charset="0"/>
                        </a:rPr>
                        <a:t>Markku Suomalainen</a:t>
                      </a:r>
                      <a:endParaRPr lang="fi-FI" sz="1600" b="0" i="0" u="none" strike="noStrike" dirty="0">
                        <a:solidFill>
                          <a:srgbClr val="000000"/>
                        </a:solidFill>
                        <a:effectLst/>
                        <a:latin typeface="Arial" panose="020B0604020202020204" pitchFamily="34" charset="0"/>
                        <a:cs typeface="Arial" panose="020B0604020202020204" pitchFamily="34" charset="0"/>
                      </a:endParaRPr>
                    </a:p>
                  </a:txBody>
                  <a:tcPr marL="2383" marR="2383" marT="2383" marB="0"/>
                </a:tc>
                <a:tc>
                  <a:txBody>
                    <a:bodyPr/>
                    <a:lstStyle/>
                    <a:p>
                      <a:pPr algn="l" fontAlgn="t"/>
                      <a:r>
                        <a:rPr lang="fi-FI" sz="1600" u="none" strike="noStrike" dirty="0">
                          <a:effectLst/>
                          <a:latin typeface="Arial" panose="020B0604020202020204" pitchFamily="34" charset="0"/>
                          <a:cs typeface="Arial" panose="020B0604020202020204" pitchFamily="34" charset="0"/>
                        </a:rPr>
                        <a:t>Merja Kiesiläinen,</a:t>
                      </a:r>
                      <a:endParaRPr lang="fi-FI" sz="1600" b="0" i="0" u="none" strike="noStrike" dirty="0">
                        <a:solidFill>
                          <a:srgbClr val="000000"/>
                        </a:solidFill>
                        <a:effectLst/>
                        <a:latin typeface="Arial" panose="020B0604020202020204" pitchFamily="34" charset="0"/>
                        <a:cs typeface="Arial" panose="020B0604020202020204" pitchFamily="34" charset="0"/>
                      </a:endParaRPr>
                    </a:p>
                  </a:txBody>
                  <a:tcPr marL="2383" marR="2383" marT="2383" marB="0"/>
                </a:tc>
                <a:tc>
                  <a:txBody>
                    <a:bodyPr/>
                    <a:lstStyle/>
                    <a:p>
                      <a:pPr algn="l" fontAlgn="t"/>
                      <a:r>
                        <a:rPr lang="fi-FI" sz="1600" u="none" strike="noStrike">
                          <a:effectLst/>
                          <a:latin typeface="Arial" panose="020B0604020202020204" pitchFamily="34" charset="0"/>
                          <a:cs typeface="Arial" panose="020B0604020202020204" pitchFamily="34" charset="0"/>
                        </a:rPr>
                        <a:t>Tatu Lehtosaari</a:t>
                      </a:r>
                      <a:endParaRPr lang="fi-FI" sz="1600" b="0" i="0" u="none" strike="noStrike">
                        <a:solidFill>
                          <a:srgbClr val="000000"/>
                        </a:solidFill>
                        <a:effectLst/>
                        <a:latin typeface="Arial" panose="020B0604020202020204" pitchFamily="34" charset="0"/>
                        <a:cs typeface="Arial" panose="020B0604020202020204" pitchFamily="34" charset="0"/>
                      </a:endParaRPr>
                    </a:p>
                  </a:txBody>
                  <a:tcPr marL="2383" marR="2383" marT="2383" marB="0"/>
                </a:tc>
                <a:extLst>
                  <a:ext uri="{0D108BD9-81ED-4DB2-BD59-A6C34878D82A}">
                    <a16:rowId xmlns:a16="http://schemas.microsoft.com/office/drawing/2014/main" val="1967165581"/>
                  </a:ext>
                </a:extLst>
              </a:tr>
              <a:tr h="255418">
                <a:tc>
                  <a:txBody>
                    <a:bodyPr/>
                    <a:lstStyle/>
                    <a:p>
                      <a:pPr algn="l" fontAlgn="t"/>
                      <a:r>
                        <a:rPr lang="fi-FI" sz="1600" u="none" strike="noStrike" dirty="0">
                          <a:effectLst/>
                          <a:latin typeface="Arial" panose="020B0604020202020204" pitchFamily="34" charset="0"/>
                          <a:cs typeface="Arial" panose="020B0604020202020204" pitchFamily="34" charset="0"/>
                        </a:rPr>
                        <a:t>Esko Hakkarainen</a:t>
                      </a:r>
                      <a:endParaRPr lang="fi-FI" sz="1600" b="0" i="0" u="none" strike="noStrike" dirty="0">
                        <a:solidFill>
                          <a:srgbClr val="000000"/>
                        </a:solidFill>
                        <a:effectLst/>
                        <a:latin typeface="Arial" panose="020B0604020202020204" pitchFamily="34" charset="0"/>
                        <a:cs typeface="Arial" panose="020B0604020202020204" pitchFamily="34" charset="0"/>
                      </a:endParaRPr>
                    </a:p>
                  </a:txBody>
                  <a:tcPr marL="2383" marR="2383" marT="2383" marB="0"/>
                </a:tc>
                <a:tc>
                  <a:txBody>
                    <a:bodyPr/>
                    <a:lstStyle/>
                    <a:p>
                      <a:pPr algn="l" fontAlgn="b"/>
                      <a:r>
                        <a:rPr lang="fi-FI" sz="1600" u="none" strike="noStrike" dirty="0">
                          <a:effectLst/>
                          <a:latin typeface="Arial" panose="020B0604020202020204" pitchFamily="34" charset="0"/>
                          <a:cs typeface="Arial" panose="020B0604020202020204" pitchFamily="34" charset="0"/>
                        </a:rPr>
                        <a:t>Markku Valjakka  </a:t>
                      </a:r>
                      <a:endParaRPr lang="fi-FI" sz="1600" b="0" i="0" u="none" strike="noStrike" dirty="0">
                        <a:solidFill>
                          <a:srgbClr val="000000"/>
                        </a:solidFill>
                        <a:effectLst/>
                        <a:latin typeface="Arial" panose="020B0604020202020204" pitchFamily="34" charset="0"/>
                        <a:cs typeface="Arial" panose="020B0604020202020204" pitchFamily="34" charset="0"/>
                      </a:endParaRPr>
                    </a:p>
                  </a:txBody>
                  <a:tcPr marL="2383" marR="2383" marT="2383" marB="0" anchor="b"/>
                </a:tc>
                <a:tc>
                  <a:txBody>
                    <a:bodyPr/>
                    <a:lstStyle/>
                    <a:p>
                      <a:pPr algn="l" fontAlgn="t"/>
                      <a:r>
                        <a:rPr lang="fi-FI" sz="1600" u="none" strike="noStrike" dirty="0">
                          <a:effectLst/>
                          <a:latin typeface="Arial" panose="020B0604020202020204" pitchFamily="34" charset="0"/>
                          <a:cs typeface="Arial" panose="020B0604020202020204" pitchFamily="34" charset="0"/>
                        </a:rPr>
                        <a:t>Mika Mononen </a:t>
                      </a:r>
                      <a:endParaRPr lang="fi-FI" sz="1600" b="0" i="0" u="none" strike="noStrike" dirty="0">
                        <a:solidFill>
                          <a:srgbClr val="000000"/>
                        </a:solidFill>
                        <a:effectLst/>
                        <a:latin typeface="Arial" panose="020B0604020202020204" pitchFamily="34" charset="0"/>
                        <a:cs typeface="Arial" panose="020B0604020202020204" pitchFamily="34" charset="0"/>
                      </a:endParaRPr>
                    </a:p>
                  </a:txBody>
                  <a:tcPr marL="2383" marR="2383" marT="2383" marB="0"/>
                </a:tc>
                <a:tc>
                  <a:txBody>
                    <a:bodyPr/>
                    <a:lstStyle/>
                    <a:p>
                      <a:pPr algn="l" fontAlgn="t"/>
                      <a:r>
                        <a:rPr lang="fi-FI" sz="1600" u="none" strike="noStrike">
                          <a:effectLst/>
                          <a:latin typeface="Arial" panose="020B0604020202020204" pitchFamily="34" charset="0"/>
                          <a:cs typeface="Arial" panose="020B0604020202020204" pitchFamily="34" charset="0"/>
                        </a:rPr>
                        <a:t>Teemu Karttunen </a:t>
                      </a:r>
                      <a:endParaRPr lang="fi-FI" sz="1600" b="0" i="0" u="none" strike="noStrike">
                        <a:solidFill>
                          <a:srgbClr val="000000"/>
                        </a:solidFill>
                        <a:effectLst/>
                        <a:latin typeface="Arial" panose="020B0604020202020204" pitchFamily="34" charset="0"/>
                        <a:cs typeface="Arial" panose="020B0604020202020204" pitchFamily="34" charset="0"/>
                      </a:endParaRPr>
                    </a:p>
                  </a:txBody>
                  <a:tcPr marL="2383" marR="2383" marT="2383" marB="0"/>
                </a:tc>
                <a:extLst>
                  <a:ext uri="{0D108BD9-81ED-4DB2-BD59-A6C34878D82A}">
                    <a16:rowId xmlns:a16="http://schemas.microsoft.com/office/drawing/2014/main" val="4089197286"/>
                  </a:ext>
                </a:extLst>
              </a:tr>
              <a:tr h="255418">
                <a:tc>
                  <a:txBody>
                    <a:bodyPr/>
                    <a:lstStyle/>
                    <a:p>
                      <a:pPr algn="l" fontAlgn="t"/>
                      <a:r>
                        <a:rPr lang="fi-FI" sz="1600" u="none" strike="noStrike" dirty="0">
                          <a:effectLst/>
                          <a:latin typeface="Arial" panose="020B0604020202020204" pitchFamily="34" charset="0"/>
                          <a:cs typeface="Arial" panose="020B0604020202020204" pitchFamily="34" charset="0"/>
                        </a:rPr>
                        <a:t>Hannu Kokki </a:t>
                      </a:r>
                      <a:endParaRPr lang="fi-FI" sz="1600" b="0" i="0" u="none" strike="noStrike" dirty="0">
                        <a:solidFill>
                          <a:srgbClr val="000000"/>
                        </a:solidFill>
                        <a:effectLst/>
                        <a:latin typeface="Arial" panose="020B0604020202020204" pitchFamily="34" charset="0"/>
                        <a:cs typeface="Arial" panose="020B0604020202020204" pitchFamily="34" charset="0"/>
                      </a:endParaRPr>
                    </a:p>
                  </a:txBody>
                  <a:tcPr marL="2383" marR="2383" marT="2383" marB="0"/>
                </a:tc>
                <a:tc>
                  <a:txBody>
                    <a:bodyPr/>
                    <a:lstStyle/>
                    <a:p>
                      <a:pPr algn="l" fontAlgn="t"/>
                      <a:r>
                        <a:rPr lang="fi-FI" sz="1600" u="none" strike="noStrike" dirty="0">
                          <a:effectLst/>
                          <a:latin typeface="Arial" panose="020B0604020202020204" pitchFamily="34" charset="0"/>
                          <a:cs typeface="Arial" panose="020B0604020202020204" pitchFamily="34" charset="0"/>
                        </a:rPr>
                        <a:t>Martti Huttunen </a:t>
                      </a:r>
                      <a:endParaRPr lang="fi-FI" sz="1600" b="0" i="0" u="none" strike="noStrike" dirty="0">
                        <a:solidFill>
                          <a:srgbClr val="000000"/>
                        </a:solidFill>
                        <a:effectLst/>
                        <a:latin typeface="Arial" panose="020B0604020202020204" pitchFamily="34" charset="0"/>
                        <a:cs typeface="Arial" panose="020B0604020202020204" pitchFamily="34" charset="0"/>
                      </a:endParaRPr>
                    </a:p>
                  </a:txBody>
                  <a:tcPr marL="2383" marR="2383" marT="2383" marB="0"/>
                </a:tc>
                <a:tc>
                  <a:txBody>
                    <a:bodyPr/>
                    <a:lstStyle/>
                    <a:p>
                      <a:pPr algn="l" fontAlgn="t"/>
                      <a:r>
                        <a:rPr lang="fi-FI" sz="1600" u="none" strike="noStrike" dirty="0">
                          <a:effectLst/>
                          <a:latin typeface="Arial" panose="020B0604020202020204" pitchFamily="34" charset="0"/>
                          <a:cs typeface="Arial" panose="020B0604020202020204" pitchFamily="34" charset="0"/>
                        </a:rPr>
                        <a:t>Mira Kosonen</a:t>
                      </a:r>
                      <a:endParaRPr lang="fi-FI" sz="1600" b="0" i="0" u="none" strike="noStrike" dirty="0">
                        <a:solidFill>
                          <a:srgbClr val="000000"/>
                        </a:solidFill>
                        <a:effectLst/>
                        <a:latin typeface="Arial" panose="020B0604020202020204" pitchFamily="34" charset="0"/>
                        <a:cs typeface="Arial" panose="020B0604020202020204" pitchFamily="34" charset="0"/>
                      </a:endParaRPr>
                    </a:p>
                  </a:txBody>
                  <a:tcPr marL="2383" marR="2383" marT="2383" marB="0"/>
                </a:tc>
                <a:tc>
                  <a:txBody>
                    <a:bodyPr/>
                    <a:lstStyle/>
                    <a:p>
                      <a:pPr algn="l" fontAlgn="t"/>
                      <a:r>
                        <a:rPr lang="fi-FI" sz="1600" u="none" strike="noStrike" dirty="0">
                          <a:effectLst/>
                          <a:latin typeface="Arial" panose="020B0604020202020204" pitchFamily="34" charset="0"/>
                          <a:cs typeface="Arial" panose="020B0604020202020204" pitchFamily="34" charset="0"/>
                        </a:rPr>
                        <a:t>Terho Kosonen</a:t>
                      </a:r>
                      <a:endParaRPr lang="fi-FI" sz="1600" b="0" i="0" u="none" strike="noStrike" dirty="0">
                        <a:solidFill>
                          <a:srgbClr val="000000"/>
                        </a:solidFill>
                        <a:effectLst/>
                        <a:latin typeface="Arial" panose="020B0604020202020204" pitchFamily="34" charset="0"/>
                        <a:cs typeface="Arial" panose="020B0604020202020204" pitchFamily="34" charset="0"/>
                      </a:endParaRPr>
                    </a:p>
                  </a:txBody>
                  <a:tcPr marL="2383" marR="2383" marT="2383" marB="0"/>
                </a:tc>
                <a:extLst>
                  <a:ext uri="{0D108BD9-81ED-4DB2-BD59-A6C34878D82A}">
                    <a16:rowId xmlns:a16="http://schemas.microsoft.com/office/drawing/2014/main" val="3992013658"/>
                  </a:ext>
                </a:extLst>
              </a:tr>
              <a:tr h="255418">
                <a:tc>
                  <a:txBody>
                    <a:bodyPr/>
                    <a:lstStyle/>
                    <a:p>
                      <a:pPr algn="l" fontAlgn="t"/>
                      <a:r>
                        <a:rPr lang="fi-FI" sz="1600" u="none" strike="noStrike" dirty="0">
                          <a:effectLst/>
                          <a:latin typeface="Arial" panose="020B0604020202020204" pitchFamily="34" charset="0"/>
                          <a:cs typeface="Arial" panose="020B0604020202020204" pitchFamily="34" charset="0"/>
                        </a:rPr>
                        <a:t>Hannu Nykänen </a:t>
                      </a:r>
                      <a:endParaRPr lang="fi-FI" sz="1600" b="0" i="0" u="none" strike="noStrike" dirty="0">
                        <a:solidFill>
                          <a:srgbClr val="000000"/>
                        </a:solidFill>
                        <a:effectLst/>
                        <a:latin typeface="Arial" panose="020B0604020202020204" pitchFamily="34" charset="0"/>
                        <a:cs typeface="Arial" panose="020B0604020202020204" pitchFamily="34" charset="0"/>
                      </a:endParaRPr>
                    </a:p>
                  </a:txBody>
                  <a:tcPr marL="2383" marR="2383" marT="2383" marB="0"/>
                </a:tc>
                <a:tc>
                  <a:txBody>
                    <a:bodyPr/>
                    <a:lstStyle/>
                    <a:p>
                      <a:pPr algn="l" fontAlgn="t"/>
                      <a:r>
                        <a:rPr lang="fi-FI" sz="1600" u="none" strike="noStrike" dirty="0">
                          <a:effectLst/>
                          <a:latin typeface="Arial" panose="020B0604020202020204" pitchFamily="34" charset="0"/>
                          <a:cs typeface="Arial" panose="020B0604020202020204" pitchFamily="34" charset="0"/>
                        </a:rPr>
                        <a:t>Martti Kovanen</a:t>
                      </a:r>
                      <a:endParaRPr lang="fi-FI" sz="1600" b="0" i="0" u="none" strike="noStrike" dirty="0">
                        <a:solidFill>
                          <a:srgbClr val="000000"/>
                        </a:solidFill>
                        <a:effectLst/>
                        <a:latin typeface="Arial" panose="020B0604020202020204" pitchFamily="34" charset="0"/>
                        <a:cs typeface="Arial" panose="020B0604020202020204" pitchFamily="34" charset="0"/>
                      </a:endParaRPr>
                    </a:p>
                  </a:txBody>
                  <a:tcPr marL="2383" marR="2383" marT="2383" marB="0"/>
                </a:tc>
                <a:tc>
                  <a:txBody>
                    <a:bodyPr/>
                    <a:lstStyle/>
                    <a:p>
                      <a:pPr algn="l" fontAlgn="t"/>
                      <a:r>
                        <a:rPr lang="fi-FI" sz="1600" u="none" strike="noStrike" dirty="0">
                          <a:effectLst/>
                          <a:latin typeface="Arial" panose="020B0604020202020204" pitchFamily="34" charset="0"/>
                          <a:cs typeface="Arial" panose="020B0604020202020204" pitchFamily="34" charset="0"/>
                        </a:rPr>
                        <a:t>Niko Rautio</a:t>
                      </a:r>
                      <a:endParaRPr lang="fi-FI" sz="1600" b="0" i="0" u="none" strike="noStrike" dirty="0">
                        <a:solidFill>
                          <a:srgbClr val="000000"/>
                        </a:solidFill>
                        <a:effectLst/>
                        <a:latin typeface="Arial" panose="020B0604020202020204" pitchFamily="34" charset="0"/>
                        <a:cs typeface="Arial" panose="020B0604020202020204" pitchFamily="34" charset="0"/>
                      </a:endParaRPr>
                    </a:p>
                  </a:txBody>
                  <a:tcPr marL="2383" marR="2383" marT="2383" marB="0"/>
                </a:tc>
                <a:tc>
                  <a:txBody>
                    <a:bodyPr/>
                    <a:lstStyle/>
                    <a:p>
                      <a:pPr algn="l" fontAlgn="t"/>
                      <a:r>
                        <a:rPr lang="fi-FI" sz="1600" u="none" strike="noStrike" dirty="0">
                          <a:effectLst/>
                          <a:latin typeface="Arial" panose="020B0604020202020204" pitchFamily="34" charset="0"/>
                          <a:cs typeface="Arial" panose="020B0604020202020204" pitchFamily="34" charset="0"/>
                        </a:rPr>
                        <a:t>Tiia-Mari Härkänen</a:t>
                      </a:r>
                      <a:endParaRPr lang="fi-FI" sz="1600" b="0" i="0" u="none" strike="noStrike" dirty="0">
                        <a:solidFill>
                          <a:srgbClr val="000000"/>
                        </a:solidFill>
                        <a:effectLst/>
                        <a:latin typeface="Arial" panose="020B0604020202020204" pitchFamily="34" charset="0"/>
                        <a:cs typeface="Arial" panose="020B0604020202020204" pitchFamily="34" charset="0"/>
                      </a:endParaRPr>
                    </a:p>
                  </a:txBody>
                  <a:tcPr marL="2383" marR="2383" marT="2383" marB="0"/>
                </a:tc>
                <a:extLst>
                  <a:ext uri="{0D108BD9-81ED-4DB2-BD59-A6C34878D82A}">
                    <a16:rowId xmlns:a16="http://schemas.microsoft.com/office/drawing/2014/main" val="2642970729"/>
                  </a:ext>
                </a:extLst>
              </a:tr>
              <a:tr h="255418">
                <a:tc>
                  <a:txBody>
                    <a:bodyPr/>
                    <a:lstStyle/>
                    <a:p>
                      <a:pPr algn="l" fontAlgn="t"/>
                      <a:r>
                        <a:rPr lang="fi-FI" sz="1600" u="none" strike="noStrike">
                          <a:effectLst/>
                          <a:latin typeface="Arial" panose="020B0604020202020204" pitchFamily="34" charset="0"/>
                          <a:cs typeface="Arial" panose="020B0604020202020204" pitchFamily="34" charset="0"/>
                        </a:rPr>
                        <a:t>Heikki Seila </a:t>
                      </a:r>
                      <a:endParaRPr lang="fi-FI" sz="1600" b="0" i="0" u="none" strike="noStrike">
                        <a:solidFill>
                          <a:srgbClr val="000000"/>
                        </a:solidFill>
                        <a:effectLst/>
                        <a:latin typeface="Arial" panose="020B0604020202020204" pitchFamily="34" charset="0"/>
                        <a:cs typeface="Arial" panose="020B0604020202020204" pitchFamily="34" charset="0"/>
                      </a:endParaRPr>
                    </a:p>
                  </a:txBody>
                  <a:tcPr marL="2383" marR="2383" marT="2383" marB="0"/>
                </a:tc>
                <a:tc>
                  <a:txBody>
                    <a:bodyPr/>
                    <a:lstStyle/>
                    <a:p>
                      <a:pPr algn="l" fontAlgn="t"/>
                      <a:r>
                        <a:rPr lang="fi-FI" sz="1600" u="none" strike="noStrike" dirty="0">
                          <a:effectLst/>
                          <a:latin typeface="Arial" panose="020B0604020202020204" pitchFamily="34" charset="0"/>
                          <a:cs typeface="Arial" panose="020B0604020202020204" pitchFamily="34" charset="0"/>
                        </a:rPr>
                        <a:t>Matti Jalkanen</a:t>
                      </a:r>
                      <a:endParaRPr lang="fi-FI" sz="1600" b="0" i="0" u="none" strike="noStrike" dirty="0">
                        <a:solidFill>
                          <a:srgbClr val="000000"/>
                        </a:solidFill>
                        <a:effectLst/>
                        <a:latin typeface="Arial" panose="020B0604020202020204" pitchFamily="34" charset="0"/>
                        <a:cs typeface="Arial" panose="020B0604020202020204" pitchFamily="34" charset="0"/>
                      </a:endParaRPr>
                    </a:p>
                  </a:txBody>
                  <a:tcPr marL="2383" marR="2383" marT="2383" marB="0"/>
                </a:tc>
                <a:tc>
                  <a:txBody>
                    <a:bodyPr/>
                    <a:lstStyle/>
                    <a:p>
                      <a:pPr algn="l" fontAlgn="t"/>
                      <a:r>
                        <a:rPr lang="fi-FI" sz="1600" u="none" strike="noStrike" dirty="0">
                          <a:effectLst/>
                          <a:latin typeface="Arial" panose="020B0604020202020204" pitchFamily="34" charset="0"/>
                          <a:cs typeface="Arial" panose="020B0604020202020204" pitchFamily="34" charset="0"/>
                        </a:rPr>
                        <a:t>Olli-Pekka Kristiansson</a:t>
                      </a:r>
                      <a:endParaRPr lang="fi-FI" sz="1600" b="0" i="0" u="none" strike="noStrike" dirty="0">
                        <a:solidFill>
                          <a:srgbClr val="000000"/>
                        </a:solidFill>
                        <a:effectLst/>
                        <a:latin typeface="Arial" panose="020B0604020202020204" pitchFamily="34" charset="0"/>
                        <a:cs typeface="Arial" panose="020B0604020202020204" pitchFamily="34" charset="0"/>
                      </a:endParaRPr>
                    </a:p>
                  </a:txBody>
                  <a:tcPr marL="2383" marR="2383" marT="2383" marB="0"/>
                </a:tc>
                <a:tc>
                  <a:txBody>
                    <a:bodyPr/>
                    <a:lstStyle/>
                    <a:p>
                      <a:pPr algn="l" fontAlgn="t"/>
                      <a:r>
                        <a:rPr lang="fi-FI" sz="1600" u="none" strike="noStrike">
                          <a:effectLst/>
                          <a:latin typeface="Arial" panose="020B0604020202020204" pitchFamily="34" charset="0"/>
                          <a:cs typeface="Arial" panose="020B0604020202020204" pitchFamily="34" charset="0"/>
                        </a:rPr>
                        <a:t>Timo Karhu</a:t>
                      </a:r>
                      <a:endParaRPr lang="fi-FI" sz="1600" b="0" i="0" u="none" strike="noStrike">
                        <a:solidFill>
                          <a:srgbClr val="000000"/>
                        </a:solidFill>
                        <a:effectLst/>
                        <a:latin typeface="Arial" panose="020B0604020202020204" pitchFamily="34" charset="0"/>
                        <a:cs typeface="Arial" panose="020B0604020202020204" pitchFamily="34" charset="0"/>
                      </a:endParaRPr>
                    </a:p>
                  </a:txBody>
                  <a:tcPr marL="2383" marR="2383" marT="2383" marB="0"/>
                </a:tc>
                <a:extLst>
                  <a:ext uri="{0D108BD9-81ED-4DB2-BD59-A6C34878D82A}">
                    <a16:rowId xmlns:a16="http://schemas.microsoft.com/office/drawing/2014/main" val="954571626"/>
                  </a:ext>
                </a:extLst>
              </a:tr>
              <a:tr h="255418">
                <a:tc>
                  <a:txBody>
                    <a:bodyPr/>
                    <a:lstStyle/>
                    <a:p>
                      <a:pPr algn="l" fontAlgn="t"/>
                      <a:r>
                        <a:rPr lang="fi-FI" sz="1600" u="none" strike="noStrike" dirty="0">
                          <a:effectLst/>
                          <a:latin typeface="Arial" panose="020B0604020202020204" pitchFamily="34" charset="0"/>
                          <a:cs typeface="Arial" panose="020B0604020202020204" pitchFamily="34" charset="0"/>
                        </a:rPr>
                        <a:t>Ilkka Kemppainen </a:t>
                      </a:r>
                      <a:endParaRPr lang="fi-FI" sz="1600" b="0" i="0" u="none" strike="noStrike" dirty="0">
                        <a:solidFill>
                          <a:srgbClr val="000000"/>
                        </a:solidFill>
                        <a:effectLst/>
                        <a:latin typeface="Arial" panose="020B0604020202020204" pitchFamily="34" charset="0"/>
                        <a:cs typeface="Arial" panose="020B0604020202020204" pitchFamily="34" charset="0"/>
                      </a:endParaRPr>
                    </a:p>
                  </a:txBody>
                  <a:tcPr marL="2383" marR="2383" marT="2383" marB="0"/>
                </a:tc>
                <a:tc>
                  <a:txBody>
                    <a:bodyPr/>
                    <a:lstStyle/>
                    <a:p>
                      <a:pPr algn="l" fontAlgn="t"/>
                      <a:r>
                        <a:rPr lang="fi-FI" sz="1600" u="none" strike="noStrike" dirty="0">
                          <a:effectLst/>
                          <a:latin typeface="Arial" panose="020B0604020202020204" pitchFamily="34" charset="0"/>
                          <a:cs typeface="Arial" panose="020B0604020202020204" pitchFamily="34" charset="0"/>
                        </a:rPr>
                        <a:t>Matti Thil</a:t>
                      </a:r>
                      <a:endParaRPr lang="fi-FI" sz="1600" b="0" i="0" u="none" strike="noStrike" dirty="0">
                        <a:solidFill>
                          <a:srgbClr val="000000"/>
                        </a:solidFill>
                        <a:effectLst/>
                        <a:latin typeface="Arial" panose="020B0604020202020204" pitchFamily="34" charset="0"/>
                        <a:cs typeface="Arial" panose="020B0604020202020204" pitchFamily="34" charset="0"/>
                      </a:endParaRPr>
                    </a:p>
                  </a:txBody>
                  <a:tcPr marL="2383" marR="2383" marT="2383" marB="0"/>
                </a:tc>
                <a:tc>
                  <a:txBody>
                    <a:bodyPr/>
                    <a:lstStyle/>
                    <a:p>
                      <a:pPr algn="l" fontAlgn="t"/>
                      <a:r>
                        <a:rPr lang="fi-FI" sz="1600" u="none" strike="noStrike" dirty="0">
                          <a:effectLst/>
                          <a:latin typeface="Arial" panose="020B0604020202020204" pitchFamily="34" charset="0"/>
                          <a:cs typeface="Arial" panose="020B0604020202020204" pitchFamily="34" charset="0"/>
                        </a:rPr>
                        <a:t>Outi Kuikka</a:t>
                      </a:r>
                      <a:endParaRPr lang="fi-FI" sz="1600" b="0" i="0" u="none" strike="noStrike" dirty="0">
                        <a:solidFill>
                          <a:srgbClr val="000000"/>
                        </a:solidFill>
                        <a:effectLst/>
                        <a:latin typeface="Arial" panose="020B0604020202020204" pitchFamily="34" charset="0"/>
                        <a:cs typeface="Arial" panose="020B0604020202020204" pitchFamily="34" charset="0"/>
                      </a:endParaRPr>
                    </a:p>
                  </a:txBody>
                  <a:tcPr marL="2383" marR="2383" marT="2383" marB="0"/>
                </a:tc>
                <a:tc>
                  <a:txBody>
                    <a:bodyPr/>
                    <a:lstStyle/>
                    <a:p>
                      <a:pPr algn="l" fontAlgn="t"/>
                      <a:r>
                        <a:rPr lang="fi-FI" sz="1600" u="none" strike="noStrike">
                          <a:effectLst/>
                          <a:latin typeface="Arial" panose="020B0604020202020204" pitchFamily="34" charset="0"/>
                          <a:cs typeface="Arial" panose="020B0604020202020204" pitchFamily="34" charset="0"/>
                        </a:rPr>
                        <a:t>Timo Pulkkinen,</a:t>
                      </a:r>
                      <a:endParaRPr lang="fi-FI" sz="1600" b="0" i="0" u="none" strike="noStrike">
                        <a:solidFill>
                          <a:srgbClr val="000000"/>
                        </a:solidFill>
                        <a:effectLst/>
                        <a:latin typeface="Arial" panose="020B0604020202020204" pitchFamily="34" charset="0"/>
                        <a:cs typeface="Arial" panose="020B0604020202020204" pitchFamily="34" charset="0"/>
                      </a:endParaRPr>
                    </a:p>
                  </a:txBody>
                  <a:tcPr marL="2383" marR="2383" marT="2383" marB="0"/>
                </a:tc>
                <a:extLst>
                  <a:ext uri="{0D108BD9-81ED-4DB2-BD59-A6C34878D82A}">
                    <a16:rowId xmlns:a16="http://schemas.microsoft.com/office/drawing/2014/main" val="1729496724"/>
                  </a:ext>
                </a:extLst>
              </a:tr>
              <a:tr h="255418">
                <a:tc>
                  <a:txBody>
                    <a:bodyPr/>
                    <a:lstStyle/>
                    <a:p>
                      <a:pPr algn="l" fontAlgn="t"/>
                      <a:r>
                        <a:rPr lang="fi-FI" sz="1600" u="none" strike="noStrike" dirty="0">
                          <a:effectLst/>
                          <a:latin typeface="Arial" panose="020B0604020202020204" pitchFamily="34" charset="0"/>
                          <a:cs typeface="Arial" panose="020B0604020202020204" pitchFamily="34" charset="0"/>
                        </a:rPr>
                        <a:t>Jaakko Kettunen</a:t>
                      </a:r>
                      <a:endParaRPr lang="fi-FI" sz="1600" b="0" i="0" u="none" strike="noStrike" dirty="0">
                        <a:solidFill>
                          <a:srgbClr val="000000"/>
                        </a:solidFill>
                        <a:effectLst/>
                        <a:latin typeface="Arial" panose="020B0604020202020204" pitchFamily="34" charset="0"/>
                        <a:cs typeface="Arial" panose="020B0604020202020204" pitchFamily="34" charset="0"/>
                      </a:endParaRPr>
                    </a:p>
                  </a:txBody>
                  <a:tcPr marL="2383" marR="2383" marT="2383" marB="0"/>
                </a:tc>
                <a:tc>
                  <a:txBody>
                    <a:bodyPr/>
                    <a:lstStyle/>
                    <a:p>
                      <a:pPr algn="l" fontAlgn="t"/>
                      <a:r>
                        <a:rPr lang="fi-FI" sz="1600" u="none" strike="noStrike" dirty="0">
                          <a:effectLst/>
                          <a:latin typeface="Arial" panose="020B0604020202020204" pitchFamily="34" charset="0"/>
                          <a:cs typeface="Arial" panose="020B0604020202020204" pitchFamily="34" charset="0"/>
                        </a:rPr>
                        <a:t>Jarmo Kutvonen </a:t>
                      </a:r>
                      <a:endParaRPr lang="fi-FI" sz="1600" b="0" i="0" u="none" strike="noStrike" dirty="0">
                        <a:solidFill>
                          <a:srgbClr val="000000"/>
                        </a:solidFill>
                        <a:effectLst/>
                        <a:latin typeface="Arial" panose="020B0604020202020204" pitchFamily="34" charset="0"/>
                        <a:cs typeface="Arial" panose="020B0604020202020204" pitchFamily="34" charset="0"/>
                      </a:endParaRPr>
                    </a:p>
                  </a:txBody>
                  <a:tcPr marL="2383" marR="2383" marT="2383" marB="0"/>
                </a:tc>
                <a:tc>
                  <a:txBody>
                    <a:bodyPr/>
                    <a:lstStyle/>
                    <a:p>
                      <a:pPr algn="l" fontAlgn="t"/>
                      <a:r>
                        <a:rPr lang="fi-FI" sz="1600" u="none" strike="noStrike" dirty="0">
                          <a:effectLst/>
                          <a:latin typeface="Arial" panose="020B0604020202020204" pitchFamily="34" charset="0"/>
                          <a:cs typeface="Arial" panose="020B0604020202020204" pitchFamily="34" charset="0"/>
                        </a:rPr>
                        <a:t>Paavo Auvinen </a:t>
                      </a:r>
                      <a:endParaRPr lang="fi-FI" sz="1600" b="0" i="0" u="none" strike="noStrike" dirty="0">
                        <a:solidFill>
                          <a:srgbClr val="000000"/>
                        </a:solidFill>
                        <a:effectLst/>
                        <a:latin typeface="Arial" panose="020B0604020202020204" pitchFamily="34" charset="0"/>
                        <a:cs typeface="Arial" panose="020B0604020202020204" pitchFamily="34" charset="0"/>
                      </a:endParaRPr>
                    </a:p>
                  </a:txBody>
                  <a:tcPr marL="2383" marR="2383" marT="2383" marB="0"/>
                </a:tc>
                <a:tc>
                  <a:txBody>
                    <a:bodyPr/>
                    <a:lstStyle/>
                    <a:p>
                      <a:pPr algn="l" fontAlgn="t"/>
                      <a:r>
                        <a:rPr lang="fi-FI" sz="1600" u="none" strike="noStrike">
                          <a:effectLst/>
                          <a:latin typeface="Arial" panose="020B0604020202020204" pitchFamily="34" charset="0"/>
                          <a:cs typeface="Arial" panose="020B0604020202020204" pitchFamily="34" charset="0"/>
                        </a:rPr>
                        <a:t>Timo Valtonen</a:t>
                      </a:r>
                      <a:endParaRPr lang="fi-FI" sz="1600" b="0" i="0" u="none" strike="noStrike">
                        <a:solidFill>
                          <a:srgbClr val="000000"/>
                        </a:solidFill>
                        <a:effectLst/>
                        <a:latin typeface="Arial" panose="020B0604020202020204" pitchFamily="34" charset="0"/>
                        <a:cs typeface="Arial" panose="020B0604020202020204" pitchFamily="34" charset="0"/>
                      </a:endParaRPr>
                    </a:p>
                  </a:txBody>
                  <a:tcPr marL="2383" marR="2383" marT="2383" marB="0"/>
                </a:tc>
                <a:extLst>
                  <a:ext uri="{0D108BD9-81ED-4DB2-BD59-A6C34878D82A}">
                    <a16:rowId xmlns:a16="http://schemas.microsoft.com/office/drawing/2014/main" val="1130647923"/>
                  </a:ext>
                </a:extLst>
              </a:tr>
              <a:tr h="272483">
                <a:tc>
                  <a:txBody>
                    <a:bodyPr/>
                    <a:lstStyle/>
                    <a:p>
                      <a:pPr algn="l" fontAlgn="t"/>
                      <a:r>
                        <a:rPr lang="fi-FI" sz="1600" u="none" strike="noStrike" dirty="0">
                          <a:effectLst/>
                          <a:latin typeface="Arial" panose="020B0604020202020204" pitchFamily="34" charset="0"/>
                          <a:cs typeface="Arial" panose="020B0604020202020204" pitchFamily="34" charset="0"/>
                        </a:rPr>
                        <a:t>Jari Pajunen</a:t>
                      </a:r>
                      <a:endParaRPr lang="fi-FI" sz="1600" b="0" i="0" u="none" strike="noStrike" dirty="0">
                        <a:solidFill>
                          <a:srgbClr val="000000"/>
                        </a:solidFill>
                        <a:effectLst/>
                        <a:latin typeface="Arial" panose="020B0604020202020204" pitchFamily="34" charset="0"/>
                        <a:cs typeface="Arial" panose="020B0604020202020204" pitchFamily="34" charset="0"/>
                      </a:endParaRPr>
                    </a:p>
                  </a:txBody>
                  <a:tcPr marL="2383" marR="2383" marT="2383" marB="0"/>
                </a:tc>
                <a:tc>
                  <a:txBody>
                    <a:bodyPr/>
                    <a:lstStyle/>
                    <a:p>
                      <a:pPr algn="l" fontAlgn="t"/>
                      <a:r>
                        <a:rPr lang="fi-FI" sz="1600" u="none" strike="noStrike" dirty="0">
                          <a:effectLst/>
                          <a:latin typeface="Arial" panose="020B0604020202020204" pitchFamily="34" charset="0"/>
                          <a:cs typeface="Arial" panose="020B0604020202020204" pitchFamily="34" charset="0"/>
                        </a:rPr>
                        <a:t>Jarmo Linnanmurto</a:t>
                      </a:r>
                      <a:endParaRPr lang="fi-FI" sz="1600" b="0" i="0" u="none" strike="noStrike" dirty="0">
                        <a:solidFill>
                          <a:srgbClr val="000000"/>
                        </a:solidFill>
                        <a:effectLst/>
                        <a:latin typeface="Arial" panose="020B0604020202020204" pitchFamily="34" charset="0"/>
                        <a:cs typeface="Arial" panose="020B0604020202020204" pitchFamily="34" charset="0"/>
                      </a:endParaRPr>
                    </a:p>
                  </a:txBody>
                  <a:tcPr marL="2383" marR="2383" marT="2383" marB="0"/>
                </a:tc>
                <a:tc>
                  <a:txBody>
                    <a:bodyPr/>
                    <a:lstStyle/>
                    <a:p>
                      <a:pPr algn="l" fontAlgn="t"/>
                      <a:r>
                        <a:rPr lang="fi-FI" sz="1600" u="none" strike="noStrike" dirty="0">
                          <a:effectLst/>
                          <a:latin typeface="Arial" panose="020B0604020202020204" pitchFamily="34" charset="0"/>
                          <a:cs typeface="Arial" panose="020B0604020202020204" pitchFamily="34" charset="0"/>
                        </a:rPr>
                        <a:t>Pasi Pulkkinen</a:t>
                      </a:r>
                      <a:endParaRPr lang="fi-FI" sz="1600" b="0" i="0" u="none" strike="noStrike" dirty="0">
                        <a:solidFill>
                          <a:srgbClr val="000000"/>
                        </a:solidFill>
                        <a:effectLst/>
                        <a:latin typeface="Arial" panose="020B0604020202020204" pitchFamily="34" charset="0"/>
                        <a:cs typeface="Arial" panose="020B0604020202020204" pitchFamily="34" charset="0"/>
                      </a:endParaRPr>
                    </a:p>
                  </a:txBody>
                  <a:tcPr marL="2383" marR="2383" marT="2383" marB="0"/>
                </a:tc>
                <a:tc>
                  <a:txBody>
                    <a:bodyPr/>
                    <a:lstStyle/>
                    <a:p>
                      <a:pPr algn="l" fontAlgn="t"/>
                      <a:r>
                        <a:rPr lang="fi-FI" sz="1600" u="none" strike="noStrike">
                          <a:effectLst/>
                          <a:latin typeface="Arial" panose="020B0604020202020204" pitchFamily="34" charset="0"/>
                          <a:cs typeface="Arial" panose="020B0604020202020204" pitchFamily="34" charset="0"/>
                        </a:rPr>
                        <a:t>Tuija Kosonen </a:t>
                      </a:r>
                      <a:endParaRPr lang="fi-FI" sz="1600" b="0" i="0" u="none" strike="noStrike">
                        <a:solidFill>
                          <a:srgbClr val="000000"/>
                        </a:solidFill>
                        <a:effectLst/>
                        <a:latin typeface="Arial" panose="020B0604020202020204" pitchFamily="34" charset="0"/>
                        <a:cs typeface="Arial" panose="020B0604020202020204" pitchFamily="34" charset="0"/>
                      </a:endParaRPr>
                    </a:p>
                  </a:txBody>
                  <a:tcPr marL="2383" marR="2383" marT="2383" marB="0"/>
                </a:tc>
                <a:extLst>
                  <a:ext uri="{0D108BD9-81ED-4DB2-BD59-A6C34878D82A}">
                    <a16:rowId xmlns:a16="http://schemas.microsoft.com/office/drawing/2014/main" val="2786927939"/>
                  </a:ext>
                </a:extLst>
              </a:tr>
              <a:tr h="272483">
                <a:tc>
                  <a:txBody>
                    <a:bodyPr/>
                    <a:lstStyle/>
                    <a:p>
                      <a:pPr algn="l" fontAlgn="t"/>
                      <a:r>
                        <a:rPr lang="fi-FI" sz="1600" u="none" strike="noStrike" dirty="0">
                          <a:effectLst/>
                          <a:latin typeface="Arial" panose="020B0604020202020204" pitchFamily="34" charset="0"/>
                          <a:cs typeface="Arial" panose="020B0604020202020204" pitchFamily="34" charset="0"/>
                        </a:rPr>
                        <a:t>Jarkko Kauranen</a:t>
                      </a:r>
                      <a:endParaRPr lang="fi-FI" sz="1600" b="0" i="0" u="none" strike="noStrike" dirty="0">
                        <a:solidFill>
                          <a:srgbClr val="000000"/>
                        </a:solidFill>
                        <a:effectLst/>
                        <a:latin typeface="Arial" panose="020B0604020202020204" pitchFamily="34" charset="0"/>
                        <a:cs typeface="Arial" panose="020B0604020202020204" pitchFamily="34" charset="0"/>
                      </a:endParaRPr>
                    </a:p>
                  </a:txBody>
                  <a:tcPr marL="2383" marR="2383" marT="2383" marB="0"/>
                </a:tc>
                <a:tc>
                  <a:txBody>
                    <a:bodyPr/>
                    <a:lstStyle/>
                    <a:p>
                      <a:pPr algn="l" fontAlgn="t"/>
                      <a:r>
                        <a:rPr lang="fi-FI" sz="1600" u="none" strike="noStrike" dirty="0">
                          <a:effectLst/>
                          <a:latin typeface="Arial" panose="020B0604020202020204" pitchFamily="34" charset="0"/>
                          <a:cs typeface="Arial" panose="020B0604020202020204" pitchFamily="34" charset="0"/>
                        </a:rPr>
                        <a:t>Jarno Nokelainen,</a:t>
                      </a:r>
                      <a:endParaRPr lang="fi-FI" sz="1600" b="0" i="0" u="none" strike="noStrike" dirty="0">
                        <a:solidFill>
                          <a:srgbClr val="000000"/>
                        </a:solidFill>
                        <a:effectLst/>
                        <a:latin typeface="Arial" panose="020B0604020202020204" pitchFamily="34" charset="0"/>
                        <a:cs typeface="Arial" panose="020B0604020202020204" pitchFamily="34" charset="0"/>
                      </a:endParaRPr>
                    </a:p>
                  </a:txBody>
                  <a:tcPr marL="2383" marR="2383" marT="2383" marB="0"/>
                </a:tc>
                <a:tc>
                  <a:txBody>
                    <a:bodyPr/>
                    <a:lstStyle/>
                    <a:p>
                      <a:pPr algn="l" fontAlgn="t"/>
                      <a:r>
                        <a:rPr lang="fi-FI" sz="1600" u="none" strike="noStrike" dirty="0">
                          <a:effectLst/>
                          <a:latin typeface="Arial" panose="020B0604020202020204" pitchFamily="34" charset="0"/>
                          <a:cs typeface="Arial" panose="020B0604020202020204" pitchFamily="34" charset="0"/>
                        </a:rPr>
                        <a:t>Pauli Karhu</a:t>
                      </a:r>
                      <a:endParaRPr lang="fi-FI" sz="1600" b="0" i="0" u="none" strike="noStrike" dirty="0">
                        <a:solidFill>
                          <a:srgbClr val="000000"/>
                        </a:solidFill>
                        <a:effectLst/>
                        <a:latin typeface="Arial" panose="020B0604020202020204" pitchFamily="34" charset="0"/>
                        <a:cs typeface="Arial" panose="020B0604020202020204" pitchFamily="34" charset="0"/>
                      </a:endParaRPr>
                    </a:p>
                  </a:txBody>
                  <a:tcPr marL="2383" marR="2383" marT="2383" marB="0"/>
                </a:tc>
                <a:tc>
                  <a:txBody>
                    <a:bodyPr/>
                    <a:lstStyle/>
                    <a:p>
                      <a:pPr algn="l" fontAlgn="t"/>
                      <a:r>
                        <a:rPr lang="fi-FI" sz="1600" u="none" strike="noStrike">
                          <a:effectLst/>
                          <a:latin typeface="Arial" panose="020B0604020202020204" pitchFamily="34" charset="0"/>
                          <a:cs typeface="Arial" panose="020B0604020202020204" pitchFamily="34" charset="0"/>
                        </a:rPr>
                        <a:t>Tuula Sairanen </a:t>
                      </a:r>
                      <a:endParaRPr lang="fi-FI" sz="1600" b="0" i="0" u="none" strike="noStrike">
                        <a:solidFill>
                          <a:srgbClr val="000000"/>
                        </a:solidFill>
                        <a:effectLst/>
                        <a:latin typeface="Arial" panose="020B0604020202020204" pitchFamily="34" charset="0"/>
                        <a:cs typeface="Arial" panose="020B0604020202020204" pitchFamily="34" charset="0"/>
                      </a:endParaRPr>
                    </a:p>
                  </a:txBody>
                  <a:tcPr marL="2383" marR="2383" marT="2383" marB="0"/>
                </a:tc>
                <a:extLst>
                  <a:ext uri="{0D108BD9-81ED-4DB2-BD59-A6C34878D82A}">
                    <a16:rowId xmlns:a16="http://schemas.microsoft.com/office/drawing/2014/main" val="3859149853"/>
                  </a:ext>
                </a:extLst>
              </a:tr>
              <a:tr h="272483">
                <a:tc>
                  <a:txBody>
                    <a:bodyPr/>
                    <a:lstStyle/>
                    <a:p>
                      <a:pPr algn="l" fontAlgn="t"/>
                      <a:r>
                        <a:rPr lang="fi-FI" sz="1600" u="none" strike="noStrike" dirty="0">
                          <a:effectLst/>
                          <a:latin typeface="Arial" panose="020B0604020202020204" pitchFamily="34" charset="0"/>
                          <a:cs typeface="Arial" panose="020B0604020202020204" pitchFamily="34" charset="0"/>
                        </a:rPr>
                        <a:t>Kiki Airisto</a:t>
                      </a:r>
                      <a:endParaRPr lang="fi-FI" sz="1600" b="0" i="0" u="none" strike="noStrike" dirty="0">
                        <a:solidFill>
                          <a:srgbClr val="000000"/>
                        </a:solidFill>
                        <a:effectLst/>
                        <a:latin typeface="Arial" panose="020B0604020202020204" pitchFamily="34" charset="0"/>
                        <a:cs typeface="Arial" panose="020B0604020202020204" pitchFamily="34" charset="0"/>
                      </a:endParaRPr>
                    </a:p>
                  </a:txBody>
                  <a:tcPr marL="2383" marR="2383" marT="2383" marB="0"/>
                </a:tc>
                <a:tc>
                  <a:txBody>
                    <a:bodyPr/>
                    <a:lstStyle/>
                    <a:p>
                      <a:pPr algn="l" fontAlgn="t"/>
                      <a:r>
                        <a:rPr lang="fi-FI" sz="1600" u="none" strike="noStrike" dirty="0">
                          <a:effectLst/>
                          <a:latin typeface="Arial" panose="020B0604020202020204" pitchFamily="34" charset="0"/>
                          <a:cs typeface="Arial" panose="020B0604020202020204" pitchFamily="34" charset="0"/>
                        </a:rPr>
                        <a:t>Johanna Kaipainen-Kurho,</a:t>
                      </a:r>
                      <a:endParaRPr lang="fi-FI" sz="1600" b="0" i="0" u="none" strike="noStrike" dirty="0">
                        <a:solidFill>
                          <a:srgbClr val="000000"/>
                        </a:solidFill>
                        <a:effectLst/>
                        <a:latin typeface="Arial" panose="020B0604020202020204" pitchFamily="34" charset="0"/>
                        <a:cs typeface="Arial" panose="020B0604020202020204" pitchFamily="34" charset="0"/>
                      </a:endParaRPr>
                    </a:p>
                  </a:txBody>
                  <a:tcPr marL="2383" marR="2383" marT="2383" marB="0"/>
                </a:tc>
                <a:tc>
                  <a:txBody>
                    <a:bodyPr/>
                    <a:lstStyle/>
                    <a:p>
                      <a:pPr algn="l" fontAlgn="t"/>
                      <a:r>
                        <a:rPr lang="fi-FI" sz="1600" u="none" strike="noStrike" dirty="0">
                          <a:effectLst/>
                          <a:latin typeface="Arial" panose="020B0604020202020204" pitchFamily="34" charset="0"/>
                          <a:cs typeface="Arial" panose="020B0604020202020204" pitchFamily="34" charset="0"/>
                        </a:rPr>
                        <a:t>Pekka Tynkkynen.</a:t>
                      </a:r>
                      <a:endParaRPr lang="fi-FI" sz="1600" b="0" i="0" u="none" strike="noStrike" dirty="0">
                        <a:solidFill>
                          <a:srgbClr val="000000"/>
                        </a:solidFill>
                        <a:effectLst/>
                        <a:latin typeface="Arial" panose="020B0604020202020204" pitchFamily="34" charset="0"/>
                        <a:cs typeface="Arial" panose="020B0604020202020204" pitchFamily="34" charset="0"/>
                      </a:endParaRPr>
                    </a:p>
                  </a:txBody>
                  <a:tcPr marL="2383" marR="2383" marT="2383" marB="0"/>
                </a:tc>
                <a:tc>
                  <a:txBody>
                    <a:bodyPr/>
                    <a:lstStyle/>
                    <a:p>
                      <a:pPr algn="l" fontAlgn="t"/>
                      <a:r>
                        <a:rPr lang="fi-FI" sz="1600" u="none" strike="noStrike">
                          <a:effectLst/>
                          <a:latin typeface="Arial" panose="020B0604020202020204" pitchFamily="34" charset="0"/>
                          <a:cs typeface="Arial" panose="020B0604020202020204" pitchFamily="34" charset="0"/>
                        </a:rPr>
                        <a:t>Urpo Haverinen</a:t>
                      </a:r>
                      <a:endParaRPr lang="fi-FI" sz="1600" b="0" i="0" u="none" strike="noStrike" dirty="0">
                        <a:solidFill>
                          <a:srgbClr val="000000"/>
                        </a:solidFill>
                        <a:effectLst/>
                        <a:latin typeface="Arial" panose="020B0604020202020204" pitchFamily="34" charset="0"/>
                        <a:cs typeface="Arial" panose="020B0604020202020204" pitchFamily="34" charset="0"/>
                      </a:endParaRPr>
                    </a:p>
                  </a:txBody>
                  <a:tcPr marL="2383" marR="2383" marT="2383" marB="0"/>
                </a:tc>
                <a:extLst>
                  <a:ext uri="{0D108BD9-81ED-4DB2-BD59-A6C34878D82A}">
                    <a16:rowId xmlns:a16="http://schemas.microsoft.com/office/drawing/2014/main" val="2079237460"/>
                  </a:ext>
                </a:extLst>
              </a:tr>
              <a:tr h="272483">
                <a:tc>
                  <a:txBody>
                    <a:bodyPr/>
                    <a:lstStyle/>
                    <a:p>
                      <a:pPr algn="l" fontAlgn="t"/>
                      <a:r>
                        <a:rPr lang="fi-FI" sz="1600" u="none" strike="noStrike" dirty="0">
                          <a:effectLst/>
                          <a:latin typeface="Arial" panose="020B0604020202020204" pitchFamily="34" charset="0"/>
                          <a:cs typeface="Arial" panose="020B0604020202020204" pitchFamily="34" charset="0"/>
                        </a:rPr>
                        <a:t>Laila Kauranen</a:t>
                      </a:r>
                      <a:endParaRPr lang="fi-FI" sz="1600" b="0" i="0" u="none" strike="noStrike" dirty="0">
                        <a:solidFill>
                          <a:srgbClr val="000000"/>
                        </a:solidFill>
                        <a:effectLst/>
                        <a:latin typeface="Arial" panose="020B0604020202020204" pitchFamily="34" charset="0"/>
                        <a:cs typeface="Arial" panose="020B0604020202020204" pitchFamily="34" charset="0"/>
                      </a:endParaRPr>
                    </a:p>
                  </a:txBody>
                  <a:tcPr marL="2383" marR="2383" marT="2383" marB="0"/>
                </a:tc>
                <a:tc>
                  <a:txBody>
                    <a:bodyPr/>
                    <a:lstStyle/>
                    <a:p>
                      <a:pPr algn="l" fontAlgn="t"/>
                      <a:r>
                        <a:rPr lang="fi-FI" sz="1600" u="none" strike="noStrike" dirty="0">
                          <a:effectLst/>
                          <a:latin typeface="Arial" panose="020B0604020202020204" pitchFamily="34" charset="0"/>
                          <a:cs typeface="Arial" panose="020B0604020202020204" pitchFamily="34" charset="0"/>
                        </a:rPr>
                        <a:t>Jorma Kapanen, </a:t>
                      </a:r>
                      <a:endParaRPr lang="fi-FI" sz="1600" b="0" i="0" u="none" strike="noStrike" dirty="0">
                        <a:solidFill>
                          <a:srgbClr val="000000"/>
                        </a:solidFill>
                        <a:effectLst/>
                        <a:latin typeface="Arial" panose="020B0604020202020204" pitchFamily="34" charset="0"/>
                        <a:cs typeface="Arial" panose="020B0604020202020204" pitchFamily="34" charset="0"/>
                      </a:endParaRPr>
                    </a:p>
                  </a:txBody>
                  <a:tcPr marL="2383" marR="2383" marT="2383" marB="0"/>
                </a:tc>
                <a:tc>
                  <a:txBody>
                    <a:bodyPr/>
                    <a:lstStyle/>
                    <a:p>
                      <a:pPr algn="l" fontAlgn="t"/>
                      <a:r>
                        <a:rPr lang="fi-FI" sz="1600" u="none" strike="noStrike" dirty="0">
                          <a:effectLst/>
                          <a:latin typeface="Arial" panose="020B0604020202020204" pitchFamily="34" charset="0"/>
                          <a:cs typeface="Arial" panose="020B0604020202020204" pitchFamily="34" charset="0"/>
                        </a:rPr>
                        <a:t>Pirkko Eronen</a:t>
                      </a:r>
                      <a:endParaRPr lang="fi-FI" sz="1600" b="0" i="0" u="none" strike="noStrike" dirty="0">
                        <a:solidFill>
                          <a:srgbClr val="000000"/>
                        </a:solidFill>
                        <a:effectLst/>
                        <a:latin typeface="Arial" panose="020B0604020202020204" pitchFamily="34" charset="0"/>
                        <a:cs typeface="Arial" panose="020B0604020202020204" pitchFamily="34" charset="0"/>
                      </a:endParaRPr>
                    </a:p>
                  </a:txBody>
                  <a:tcPr marL="2383" marR="2383" marT="2383" marB="0"/>
                </a:tc>
                <a:tc>
                  <a:txBody>
                    <a:bodyPr/>
                    <a:lstStyle/>
                    <a:p>
                      <a:pPr algn="l" fontAlgn="t"/>
                      <a:r>
                        <a:rPr lang="fi-FI" sz="1600" u="none" strike="noStrike" dirty="0">
                          <a:effectLst/>
                          <a:latin typeface="Arial" panose="020B0604020202020204" pitchFamily="34" charset="0"/>
                          <a:cs typeface="Arial" panose="020B0604020202020204" pitchFamily="34" charset="0"/>
                        </a:rPr>
                        <a:t>Vesa Kuparinen </a:t>
                      </a:r>
                      <a:endParaRPr lang="fi-FI" sz="1600" b="0" i="0" u="none" strike="noStrike" dirty="0">
                        <a:solidFill>
                          <a:srgbClr val="000000"/>
                        </a:solidFill>
                        <a:effectLst/>
                        <a:latin typeface="Arial" panose="020B0604020202020204" pitchFamily="34" charset="0"/>
                        <a:cs typeface="Arial" panose="020B0604020202020204" pitchFamily="34" charset="0"/>
                      </a:endParaRPr>
                    </a:p>
                  </a:txBody>
                  <a:tcPr marL="2383" marR="2383" marT="2383" marB="0"/>
                </a:tc>
                <a:extLst>
                  <a:ext uri="{0D108BD9-81ED-4DB2-BD59-A6C34878D82A}">
                    <a16:rowId xmlns:a16="http://schemas.microsoft.com/office/drawing/2014/main" val="351357174"/>
                  </a:ext>
                </a:extLst>
              </a:tr>
              <a:tr h="313985">
                <a:tc>
                  <a:txBody>
                    <a:bodyPr/>
                    <a:lstStyle/>
                    <a:p>
                      <a:pPr algn="l" fontAlgn="t"/>
                      <a:r>
                        <a:rPr lang="fi-FI" sz="1600" u="none" strike="noStrike" dirty="0">
                          <a:effectLst/>
                          <a:latin typeface="Arial" panose="020B0604020202020204" pitchFamily="34" charset="0"/>
                          <a:cs typeface="Arial" panose="020B0604020202020204" pitchFamily="34" charset="0"/>
                        </a:rPr>
                        <a:t>Lauri Tiainen</a:t>
                      </a:r>
                      <a:endParaRPr lang="fi-FI" sz="1600" b="0" i="0" u="none" strike="noStrike" dirty="0">
                        <a:solidFill>
                          <a:srgbClr val="000000"/>
                        </a:solidFill>
                        <a:effectLst/>
                        <a:latin typeface="Arial" panose="020B0604020202020204" pitchFamily="34" charset="0"/>
                        <a:cs typeface="Arial" panose="020B0604020202020204" pitchFamily="34" charset="0"/>
                      </a:endParaRPr>
                    </a:p>
                  </a:txBody>
                  <a:tcPr marL="2383" marR="2383" marT="2383"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600" u="none" strike="noStrike" dirty="0">
                          <a:effectLst/>
                          <a:latin typeface="Arial" panose="020B0604020202020204" pitchFamily="34" charset="0"/>
                          <a:cs typeface="Arial" panose="020B0604020202020204" pitchFamily="34" charset="0"/>
                        </a:rPr>
                        <a:t>Juha-Pekka Luostarinen</a:t>
                      </a:r>
                      <a:endParaRPr lang="fi-FI" sz="1600" b="0" i="0" u="none" strike="noStrike" dirty="0">
                        <a:solidFill>
                          <a:srgbClr val="000000"/>
                        </a:solidFill>
                        <a:effectLst/>
                        <a:latin typeface="Arial" panose="020B0604020202020204" pitchFamily="34" charset="0"/>
                        <a:cs typeface="Arial" panose="020B0604020202020204" pitchFamily="34" charset="0"/>
                      </a:endParaRPr>
                    </a:p>
                  </a:txBody>
                  <a:tcPr/>
                </a:tc>
                <a:tc>
                  <a:txBody>
                    <a:bodyPr/>
                    <a:lstStyle/>
                    <a:p>
                      <a:pPr algn="l" fontAlgn="t"/>
                      <a:r>
                        <a:rPr lang="fi-FI" sz="1600" u="none" strike="noStrike" dirty="0">
                          <a:effectLst/>
                          <a:latin typeface="Arial" panose="020B0604020202020204" pitchFamily="34" charset="0"/>
                          <a:cs typeface="Arial" panose="020B0604020202020204" pitchFamily="34" charset="0"/>
                        </a:rPr>
                        <a:t>Pirkko Piispa</a:t>
                      </a:r>
                      <a:endParaRPr lang="fi-FI" sz="1600" b="0" i="0" u="none" strike="noStrike" dirty="0">
                        <a:solidFill>
                          <a:srgbClr val="000000"/>
                        </a:solidFill>
                        <a:effectLst/>
                        <a:latin typeface="Arial" panose="020B0604020202020204" pitchFamily="34" charset="0"/>
                        <a:cs typeface="Arial" panose="020B0604020202020204" pitchFamily="34" charset="0"/>
                      </a:endParaRPr>
                    </a:p>
                  </a:txBody>
                  <a:tcPr marL="2383" marR="2383" marT="2383" marB="0"/>
                </a:tc>
                <a:tc>
                  <a:txBody>
                    <a:bodyPr/>
                    <a:lstStyle/>
                    <a:p>
                      <a:pPr algn="l" fontAlgn="t"/>
                      <a:endParaRPr lang="fi-FI" sz="1600" b="0" i="0" u="none" strike="noStrike">
                        <a:solidFill>
                          <a:srgbClr val="000000"/>
                        </a:solidFill>
                        <a:effectLst/>
                        <a:latin typeface="Arial" panose="020B0604020202020204" pitchFamily="34" charset="0"/>
                        <a:cs typeface="Arial" panose="020B0604020202020204" pitchFamily="34" charset="0"/>
                      </a:endParaRPr>
                    </a:p>
                  </a:txBody>
                  <a:tcPr marL="2383" marR="2383" marT="2383" marB="0"/>
                </a:tc>
                <a:extLst>
                  <a:ext uri="{0D108BD9-81ED-4DB2-BD59-A6C34878D82A}">
                    <a16:rowId xmlns:a16="http://schemas.microsoft.com/office/drawing/2014/main" val="2189544031"/>
                  </a:ext>
                </a:extLst>
              </a:tr>
              <a:tr h="272483">
                <a:tc>
                  <a:txBody>
                    <a:bodyPr/>
                    <a:lstStyle/>
                    <a:p>
                      <a:pPr algn="l" fontAlgn="t"/>
                      <a:r>
                        <a:rPr lang="fi-FI" sz="1600" u="none" strike="noStrike" dirty="0">
                          <a:effectLst/>
                          <a:latin typeface="Arial" panose="020B0604020202020204" pitchFamily="34" charset="0"/>
                          <a:cs typeface="Arial" panose="020B0604020202020204" pitchFamily="34" charset="0"/>
                        </a:rPr>
                        <a:t>Lea Karhu </a:t>
                      </a:r>
                      <a:endParaRPr lang="fi-FI" sz="1600" b="0" i="0" u="none" strike="noStrike" dirty="0">
                        <a:solidFill>
                          <a:srgbClr val="000000"/>
                        </a:solidFill>
                        <a:effectLst/>
                        <a:latin typeface="Arial" panose="020B0604020202020204" pitchFamily="34" charset="0"/>
                        <a:cs typeface="Arial" panose="020B0604020202020204" pitchFamily="34" charset="0"/>
                      </a:endParaRPr>
                    </a:p>
                  </a:txBody>
                  <a:tcPr marL="2383" marR="2383" marT="2383" marB="0"/>
                </a:tc>
                <a:tc>
                  <a:txBody>
                    <a:bodyPr/>
                    <a:lstStyle/>
                    <a:p>
                      <a:pPr algn="l" fontAlgn="t"/>
                      <a:r>
                        <a:rPr lang="fi-FI" sz="1600" u="none" strike="noStrike" dirty="0">
                          <a:effectLst/>
                          <a:latin typeface="Arial" panose="020B0604020202020204" pitchFamily="34" charset="0"/>
                          <a:cs typeface="Arial" panose="020B0604020202020204" pitchFamily="34" charset="0"/>
                        </a:rPr>
                        <a:t>Jussi Haikka </a:t>
                      </a:r>
                      <a:endParaRPr lang="fi-FI" sz="1600" b="0" i="0" u="none" strike="noStrike" dirty="0">
                        <a:solidFill>
                          <a:srgbClr val="000000"/>
                        </a:solidFill>
                        <a:effectLst/>
                        <a:latin typeface="Arial" panose="020B0604020202020204" pitchFamily="34" charset="0"/>
                        <a:cs typeface="Arial" panose="020B0604020202020204" pitchFamily="34" charset="0"/>
                      </a:endParaRPr>
                    </a:p>
                  </a:txBody>
                  <a:tcPr marL="2383" marR="2383" marT="2383" marB="0"/>
                </a:tc>
                <a:tc>
                  <a:txBody>
                    <a:bodyPr/>
                    <a:lstStyle/>
                    <a:p>
                      <a:pPr algn="l" fontAlgn="t"/>
                      <a:r>
                        <a:rPr lang="fi-FI" sz="1600" u="none" strike="noStrike" dirty="0">
                          <a:effectLst/>
                          <a:latin typeface="Arial" panose="020B0604020202020204" pitchFamily="34" charset="0"/>
                          <a:cs typeface="Arial" panose="020B0604020202020204" pitchFamily="34" charset="0"/>
                        </a:rPr>
                        <a:t>Päivi Alako</a:t>
                      </a:r>
                      <a:endParaRPr lang="fi-FI" sz="1600" b="0" i="0" u="none" strike="noStrike" dirty="0">
                        <a:solidFill>
                          <a:srgbClr val="000000"/>
                        </a:solidFill>
                        <a:effectLst/>
                        <a:latin typeface="Arial" panose="020B0604020202020204" pitchFamily="34" charset="0"/>
                        <a:cs typeface="Arial" panose="020B0604020202020204" pitchFamily="34" charset="0"/>
                      </a:endParaRPr>
                    </a:p>
                  </a:txBody>
                  <a:tcPr marL="2383" marR="2383" marT="2383" marB="0"/>
                </a:tc>
                <a:tc>
                  <a:txBody>
                    <a:bodyPr/>
                    <a:lstStyle/>
                    <a:p>
                      <a:pPr algn="l" fontAlgn="t"/>
                      <a:endParaRPr lang="fi-FI" sz="1600" b="0" i="0" u="none" strike="noStrike" dirty="0">
                        <a:solidFill>
                          <a:srgbClr val="000000"/>
                        </a:solidFill>
                        <a:effectLst/>
                        <a:latin typeface="Arial" panose="020B0604020202020204" pitchFamily="34" charset="0"/>
                        <a:cs typeface="Arial" panose="020B0604020202020204" pitchFamily="34" charset="0"/>
                      </a:endParaRPr>
                    </a:p>
                  </a:txBody>
                  <a:tcPr marL="2383" marR="2383" marT="2383" marB="0"/>
                </a:tc>
                <a:extLst>
                  <a:ext uri="{0D108BD9-81ED-4DB2-BD59-A6C34878D82A}">
                    <a16:rowId xmlns:a16="http://schemas.microsoft.com/office/drawing/2014/main" val="2836305000"/>
                  </a:ext>
                </a:extLst>
              </a:tr>
              <a:tr h="458938">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fi-FI" sz="1600" u="none" strike="noStrike" dirty="0">
                          <a:effectLst/>
                          <a:latin typeface="Arial" panose="020B0604020202020204" pitchFamily="34" charset="0"/>
                          <a:cs typeface="Arial" panose="020B0604020202020204" pitchFamily="34" charset="0"/>
                        </a:rPr>
                        <a:t>Leila Seppänen,</a:t>
                      </a:r>
                      <a:endParaRPr lang="fi-FI" sz="1600" b="0" i="0" u="none" strike="noStrike" dirty="0">
                        <a:solidFill>
                          <a:srgbClr val="000000"/>
                        </a:solidFill>
                        <a:effectLst/>
                        <a:latin typeface="Arial" panose="020B0604020202020204" pitchFamily="34" charset="0"/>
                        <a:cs typeface="Arial" panose="020B0604020202020204" pitchFamily="34" charset="0"/>
                      </a:endParaRPr>
                    </a:p>
                    <a:p>
                      <a:pPr algn="l" fontAlgn="t"/>
                      <a:endParaRPr lang="fi-FI" sz="1600" b="0" i="0" u="none" strike="noStrike" dirty="0">
                        <a:solidFill>
                          <a:srgbClr val="000000"/>
                        </a:solidFill>
                        <a:effectLst/>
                        <a:latin typeface="Arial" panose="020B0604020202020204" pitchFamily="34" charset="0"/>
                        <a:cs typeface="Arial" panose="020B0604020202020204" pitchFamily="34" charset="0"/>
                      </a:endParaRPr>
                    </a:p>
                  </a:txBody>
                  <a:tcPr marL="2383" marR="2383" marT="2383" marB="0"/>
                </a:tc>
                <a:tc>
                  <a:txBody>
                    <a:bodyPr/>
                    <a:lstStyle/>
                    <a:p>
                      <a:pPr algn="l" fontAlgn="t"/>
                      <a:r>
                        <a:rPr lang="fi-FI" sz="1600" u="none" strike="noStrike" dirty="0">
                          <a:effectLst/>
                          <a:latin typeface="Arial" panose="020B0604020202020204" pitchFamily="34" charset="0"/>
                          <a:cs typeface="Arial" panose="020B0604020202020204" pitchFamily="34" charset="0"/>
                        </a:rPr>
                        <a:t>Kare Kosonen </a:t>
                      </a:r>
                      <a:endParaRPr lang="fi-FI" sz="1600" b="0" i="0" u="none" strike="noStrike" dirty="0">
                        <a:solidFill>
                          <a:srgbClr val="000000"/>
                        </a:solidFill>
                        <a:effectLst/>
                        <a:latin typeface="Arial" panose="020B0604020202020204" pitchFamily="34" charset="0"/>
                        <a:cs typeface="Arial" panose="020B0604020202020204" pitchFamily="34" charset="0"/>
                      </a:endParaRPr>
                    </a:p>
                  </a:txBody>
                  <a:tcPr marL="2383" marR="2383" marT="2383" marB="0"/>
                </a:tc>
                <a:tc>
                  <a:txBody>
                    <a:bodyPr/>
                    <a:lstStyle/>
                    <a:p>
                      <a:pPr algn="l" fontAlgn="t"/>
                      <a:r>
                        <a:rPr lang="fi-FI" sz="1600" u="none" strike="noStrike" dirty="0">
                          <a:effectLst/>
                          <a:latin typeface="Arial" panose="020B0604020202020204" pitchFamily="34" charset="0"/>
                          <a:cs typeface="Arial" panose="020B0604020202020204" pitchFamily="34" charset="0"/>
                        </a:rPr>
                        <a:t>Raili Pulkkinen</a:t>
                      </a:r>
                      <a:endParaRPr lang="fi-FI" sz="1600" b="0" i="0" u="none" strike="noStrike" dirty="0">
                        <a:solidFill>
                          <a:srgbClr val="000000"/>
                        </a:solidFill>
                        <a:effectLst/>
                        <a:latin typeface="Arial" panose="020B0604020202020204" pitchFamily="34" charset="0"/>
                        <a:cs typeface="Arial" panose="020B0604020202020204" pitchFamily="34" charset="0"/>
                      </a:endParaRPr>
                    </a:p>
                  </a:txBody>
                  <a:tcPr marL="2383" marR="2383" marT="2383" marB="0"/>
                </a:tc>
                <a:tc>
                  <a:txBody>
                    <a:bodyPr/>
                    <a:lstStyle/>
                    <a:p>
                      <a:pPr algn="l" fontAlgn="t"/>
                      <a:endParaRPr lang="fi-FI" sz="1600" b="0" i="0" u="none" strike="noStrike" dirty="0">
                        <a:solidFill>
                          <a:srgbClr val="000000"/>
                        </a:solidFill>
                        <a:effectLst/>
                        <a:latin typeface="Arial" panose="020B0604020202020204" pitchFamily="34" charset="0"/>
                        <a:cs typeface="Arial" panose="020B0604020202020204" pitchFamily="34" charset="0"/>
                      </a:endParaRPr>
                    </a:p>
                  </a:txBody>
                  <a:tcPr marL="2383" marR="2383" marT="2383" marB="0"/>
                </a:tc>
                <a:extLst>
                  <a:ext uri="{0D108BD9-81ED-4DB2-BD59-A6C34878D82A}">
                    <a16:rowId xmlns:a16="http://schemas.microsoft.com/office/drawing/2014/main" val="3784084986"/>
                  </a:ext>
                </a:extLst>
              </a:tr>
            </a:tbl>
          </a:graphicData>
        </a:graphic>
      </p:graphicFrame>
      <p:sp>
        <p:nvSpPr>
          <p:cNvPr id="3" name="Otsikko 2">
            <a:extLst>
              <a:ext uri="{FF2B5EF4-FFF2-40B4-BE49-F238E27FC236}">
                <a16:creationId xmlns:a16="http://schemas.microsoft.com/office/drawing/2014/main" id="{535C75DA-DFE9-4FD2-9DA1-A356B3A55134}"/>
              </a:ext>
            </a:extLst>
          </p:cNvPr>
          <p:cNvSpPr>
            <a:spLocks noGrp="1"/>
          </p:cNvSpPr>
          <p:nvPr>
            <p:ph type="title"/>
          </p:nvPr>
        </p:nvSpPr>
        <p:spPr>
          <a:xfrm>
            <a:off x="838200" y="111509"/>
            <a:ext cx="10515600" cy="569529"/>
          </a:xfrm>
        </p:spPr>
        <p:txBody>
          <a:bodyPr>
            <a:normAutofit/>
          </a:bodyPr>
          <a:lstStyle/>
          <a:p>
            <a:r>
              <a:rPr lang="fi-FI" sz="2400" dirty="0">
                <a:latin typeface="Arial" panose="020B0604020202020204" pitchFamily="34" charset="0"/>
                <a:cs typeface="Arial" panose="020B0604020202020204" pitchFamily="34" charset="0"/>
              </a:rPr>
              <a:t>HALLITUKSESSA TOIMINEET</a:t>
            </a:r>
          </a:p>
        </p:txBody>
      </p:sp>
      <p:sp>
        <p:nvSpPr>
          <p:cNvPr id="4" name="Sisällön paikkamerkki 3">
            <a:extLst>
              <a:ext uri="{FF2B5EF4-FFF2-40B4-BE49-F238E27FC236}">
                <a16:creationId xmlns:a16="http://schemas.microsoft.com/office/drawing/2014/main" id="{7C5DFAF2-8EEF-40FD-97B5-404BB0624579}"/>
              </a:ext>
            </a:extLst>
          </p:cNvPr>
          <p:cNvSpPr>
            <a:spLocks noGrp="1"/>
          </p:cNvSpPr>
          <p:nvPr>
            <p:ph idx="1"/>
          </p:nvPr>
        </p:nvSpPr>
        <p:spPr/>
        <p:txBody>
          <a:bodyPr/>
          <a:lstStyle/>
          <a:p>
            <a:endParaRPr lang="fi-FI" dirty="0"/>
          </a:p>
        </p:txBody>
      </p:sp>
    </p:spTree>
    <p:extLst>
      <p:ext uri="{BB962C8B-B14F-4D97-AF65-F5344CB8AC3E}">
        <p14:creationId xmlns:p14="http://schemas.microsoft.com/office/powerpoint/2010/main" val="34932257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0EBA59E-1DB0-4478-9DBC-EDA6FD881782}"/>
              </a:ext>
            </a:extLst>
          </p:cNvPr>
          <p:cNvSpPr>
            <a:spLocks noGrp="1"/>
          </p:cNvSpPr>
          <p:nvPr>
            <p:ph type="title"/>
          </p:nvPr>
        </p:nvSpPr>
        <p:spPr>
          <a:xfrm>
            <a:off x="2597920" y="365125"/>
            <a:ext cx="8755879" cy="45719"/>
          </a:xfrm>
        </p:spPr>
        <p:txBody>
          <a:bodyPr>
            <a:normAutofit fontScale="90000"/>
          </a:bodyPr>
          <a:lstStyle/>
          <a:p>
            <a:endParaRPr lang="fi-FI" dirty="0"/>
          </a:p>
        </p:txBody>
      </p:sp>
      <p:sp>
        <p:nvSpPr>
          <p:cNvPr id="3" name="Sisällön paikkamerkki 2">
            <a:extLst>
              <a:ext uri="{FF2B5EF4-FFF2-40B4-BE49-F238E27FC236}">
                <a16:creationId xmlns:a16="http://schemas.microsoft.com/office/drawing/2014/main" id="{5BA8197F-7430-4359-B964-FBB33D29CCB1}"/>
              </a:ext>
            </a:extLst>
          </p:cNvPr>
          <p:cNvSpPr>
            <a:spLocks noGrp="1"/>
          </p:cNvSpPr>
          <p:nvPr>
            <p:ph sz="half" idx="1"/>
          </p:nvPr>
        </p:nvSpPr>
        <p:spPr>
          <a:xfrm>
            <a:off x="838200" y="365125"/>
            <a:ext cx="1665718" cy="5811838"/>
          </a:xfrm>
        </p:spPr>
        <p:txBody>
          <a:bodyPr>
            <a:normAutofit fontScale="92500" lnSpcReduction="20000"/>
          </a:bodyPr>
          <a:lstStyle/>
          <a:p>
            <a:endParaRPr lang="fi-FI" dirty="0"/>
          </a:p>
        </p:txBody>
      </p:sp>
      <p:sp>
        <p:nvSpPr>
          <p:cNvPr id="4" name="Sisällön paikkamerkki 3">
            <a:extLst>
              <a:ext uri="{FF2B5EF4-FFF2-40B4-BE49-F238E27FC236}">
                <a16:creationId xmlns:a16="http://schemas.microsoft.com/office/drawing/2014/main" id="{B0059263-3B9C-4C06-BDD8-2FA5FAE43A9B}"/>
              </a:ext>
            </a:extLst>
          </p:cNvPr>
          <p:cNvSpPr>
            <a:spLocks noGrp="1"/>
          </p:cNvSpPr>
          <p:nvPr>
            <p:ph sz="half" idx="2"/>
          </p:nvPr>
        </p:nvSpPr>
        <p:spPr>
          <a:xfrm>
            <a:off x="2597920" y="696286"/>
            <a:ext cx="8755880" cy="5480677"/>
          </a:xfrm>
        </p:spPr>
        <p:txBody>
          <a:bodyPr>
            <a:normAutofit fontScale="92500" lnSpcReduction="20000"/>
          </a:bodyPr>
          <a:lstStyle/>
          <a:p>
            <a:pPr marL="599440" indent="0">
              <a:buNone/>
              <a:tabLst>
                <a:tab pos="3060065" algn="ctr"/>
                <a:tab pos="6120130" algn="r"/>
                <a:tab pos="828040" algn="l"/>
              </a:tabLst>
            </a:pPr>
            <a:r>
              <a:rPr lang="fi-FI" sz="1800" b="1" dirty="0">
                <a:effectLst/>
                <a:latin typeface="Arial" panose="020B0604020202020204" pitchFamily="34" charset="0"/>
                <a:ea typeface="Times New Roman" panose="02020603050405020304" pitchFamily="18" charset="0"/>
              </a:rPr>
              <a:t>Metalliliitto </a:t>
            </a:r>
            <a:r>
              <a:rPr lang="fi-FI" sz="1800" dirty="0">
                <a:effectLst/>
                <a:latin typeface="Arial" panose="020B0604020202020204" pitchFamily="34" charset="0"/>
                <a:ea typeface="Times New Roman" panose="02020603050405020304" pitchFamily="18" charset="0"/>
              </a:rPr>
              <a:t>järjesti työpaikkakierroksen ”Ylivoimaviikko”, jonka tarkoitus oli tavata jäseniä ja jutella työnantajien kanssa.</a:t>
            </a:r>
            <a:endParaRPr lang="fi-FI" sz="1800" dirty="0">
              <a:effectLst/>
              <a:latin typeface="Times New Roman" panose="02020603050405020304" pitchFamily="18" charset="0"/>
              <a:ea typeface="Times New Roman" panose="02020603050405020304" pitchFamily="18" charset="0"/>
            </a:endParaRPr>
          </a:p>
          <a:p>
            <a:pPr marL="599440" indent="0">
              <a:buNone/>
              <a:tabLst>
                <a:tab pos="3060065" algn="ctr"/>
                <a:tab pos="6120130" algn="r"/>
                <a:tab pos="828040" algn="l"/>
              </a:tabLst>
            </a:pPr>
            <a:r>
              <a:rPr lang="fi-FI" sz="1800" b="1" dirty="0">
                <a:effectLst/>
                <a:latin typeface="Arial" panose="020B0604020202020204" pitchFamily="34" charset="0"/>
                <a:ea typeface="Times New Roman" panose="02020603050405020304" pitchFamily="18" charset="0"/>
              </a:rPr>
              <a:t>Kari Kokkola</a:t>
            </a:r>
            <a:r>
              <a:rPr lang="fi-FI" sz="1800" dirty="0">
                <a:effectLst/>
                <a:latin typeface="Arial" panose="020B0604020202020204" pitchFamily="34" charset="0"/>
                <a:ea typeface="Times New Roman" panose="02020603050405020304" pitchFamily="18" charset="0"/>
              </a:rPr>
              <a:t> luovutti SAK-merkin Ritva Suomalaiselle ansioista ja tehdystä työstä SAK: laisen ammattiyhdistystyön hyväksi.</a:t>
            </a:r>
          </a:p>
          <a:p>
            <a:pPr marL="599440" indent="0">
              <a:buNone/>
              <a:tabLst>
                <a:tab pos="3060065" algn="ctr"/>
                <a:tab pos="6120130" algn="r"/>
                <a:tab pos="828040" algn="l"/>
              </a:tabLst>
            </a:pPr>
            <a:r>
              <a:rPr lang="fi-FI" sz="1800" dirty="0">
                <a:effectLst/>
                <a:latin typeface="Arial" panose="020B0604020202020204" pitchFamily="34" charset="0"/>
                <a:ea typeface="Calibri" panose="020F0502020204030204" pitchFamily="34" charset="0"/>
                <a:cs typeface="Times New Roman" panose="02020603050405020304" pitchFamily="18" charset="0"/>
              </a:rPr>
              <a:t>2016 </a:t>
            </a:r>
            <a:r>
              <a:rPr lang="fi-FI" sz="1800" b="1" dirty="0">
                <a:effectLst/>
                <a:latin typeface="Arial" panose="020B0604020202020204" pitchFamily="34" charset="0"/>
                <a:ea typeface="Calibri" panose="020F0502020204030204" pitchFamily="34" charset="0"/>
                <a:cs typeface="Times New Roman" panose="02020603050405020304" pitchFamily="18" charset="0"/>
              </a:rPr>
              <a:t>Linnalassa</a:t>
            </a:r>
            <a:r>
              <a:rPr lang="fi-FI" sz="1800" dirty="0">
                <a:effectLst/>
                <a:latin typeface="Arial" panose="020B0604020202020204" pitchFamily="34" charset="0"/>
                <a:ea typeface="Calibri" panose="020F0502020204030204" pitchFamily="34" charset="0"/>
                <a:cs typeface="Times New Roman" panose="02020603050405020304" pitchFamily="18" charset="0"/>
              </a:rPr>
              <a:t> oli 3.2. kansalaisilta maahanmuutosta.</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599440" indent="0">
              <a:buNone/>
            </a:pPr>
            <a:r>
              <a:rPr lang="fi-FI" sz="1800" b="1" dirty="0">
                <a:effectLst/>
                <a:latin typeface="Arial" panose="020B0604020202020204" pitchFamily="34" charset="0"/>
                <a:ea typeface="Calibri" panose="020F0502020204030204" pitchFamily="34" charset="0"/>
                <a:cs typeface="Times New Roman" panose="02020603050405020304" pitchFamily="18" charset="0"/>
              </a:rPr>
              <a:t>Tela-koulutus</a:t>
            </a:r>
            <a:r>
              <a:rPr lang="fi-FI" sz="1800" dirty="0">
                <a:effectLst/>
                <a:latin typeface="Arial" panose="020B0604020202020204" pitchFamily="34" charset="0"/>
                <a:ea typeface="Calibri" panose="020F0502020204030204" pitchFamily="34" charset="0"/>
                <a:cs typeface="Times New Roman" panose="02020603050405020304" pitchFamily="18" charset="0"/>
              </a:rPr>
              <a:t> 11.2. Seurahuoneella antoi kattavan tietopaketin eläkeasioista. kouluttajana oli Markku Jääskeläinen Telasta ja koulutukseen osallistui noin 30 henkilöä.</a:t>
            </a:r>
          </a:p>
          <a:p>
            <a:pPr marL="599440" indent="0">
              <a:buNone/>
            </a:pPr>
            <a:r>
              <a:rPr lang="fi-FI" sz="1800" b="1" dirty="0">
                <a:effectLst/>
                <a:latin typeface="Arial" panose="020B0604020202020204" pitchFamily="34" charset="0"/>
                <a:ea typeface="Calibri" panose="020F0502020204030204" pitchFamily="34" charset="0"/>
                <a:cs typeface="Times New Roman" panose="02020603050405020304" pitchFamily="18" charset="0"/>
              </a:rPr>
              <a:t>Antti Rinne</a:t>
            </a:r>
            <a:r>
              <a:rPr lang="fi-FI" sz="1800" dirty="0">
                <a:effectLst/>
                <a:latin typeface="Arial" panose="020B0604020202020204" pitchFamily="34" charset="0"/>
                <a:ea typeface="Calibri" panose="020F0502020204030204" pitchFamily="34" charset="0"/>
                <a:cs typeface="Times New Roman" panose="02020603050405020304" pitchFamily="18" charset="0"/>
              </a:rPr>
              <a:t> vieraili Savonlinnassa 13.2. City marketilla pidetyssä Demari on ystäväsi tilaisuudessa. Paikallisjärjestön väkeä osallistui tapahtumaan sankoin joukoin.</a:t>
            </a:r>
          </a:p>
          <a:p>
            <a:pPr marL="599440" indent="0">
              <a:buNone/>
            </a:pPr>
            <a:r>
              <a:rPr lang="fi-FI" sz="1800" b="1" dirty="0">
                <a:effectLst/>
                <a:latin typeface="Arial" panose="020B0604020202020204" pitchFamily="34" charset="0"/>
                <a:ea typeface="Calibri" panose="020F0502020204030204" pitchFamily="34" charset="0"/>
                <a:cs typeface="Times New Roman" panose="02020603050405020304" pitchFamily="18" charset="0"/>
              </a:rPr>
              <a:t>Mielenosoitus OKL:n säilyttämiseksi</a:t>
            </a:r>
            <a:r>
              <a:rPr lang="fi-FI" sz="1800" dirty="0">
                <a:effectLst/>
                <a:latin typeface="Arial" panose="020B0604020202020204" pitchFamily="34" charset="0"/>
                <a:ea typeface="Calibri" panose="020F0502020204030204" pitchFamily="34" charset="0"/>
                <a:cs typeface="Times New Roman" panose="02020603050405020304" pitchFamily="18" charset="0"/>
              </a:rPr>
              <a:t> oli 9.5. Kauppatorilla. APJ osallistui tilaisuuteen omalla teltalla ja porukkamme oli mukana järjestelyissä monin tavoin suunnitteluvaiheesta alkaen. Mielenosoitus oli yksi suurimmista tapahtumista Savonlinnan torilla ikinä, yleisötavoite 5000 henkeä saavutettiin. Asian tärkeys tiedostettiin, sillä OKL:n lähteminen tulisi vaikuttamaan vuokriin, asuntojen hintoihin, palveluihin ja veroäyriin. APJ osallistui noin 1000€ summalla tapahtumien järjestelyihin. Lisäksi jäsenosastoilla oli omia ilmoituksia lehdessä, joilla kutsuttiin jäseniä tapahtumaan. Kaupungin johtaja Janne Laine piti kiihkeän ja tunteisiin vetoavan puheen OKL:n säilyttämisen puolesta. Taistelu päättyi kuitenkin karvaaseen tappioon, sillä Joensuun yliopisto arvovallallaan päätti opettajakoulutuksen siirtämisestä Joensuuhun, - maan hallituksen myötävaikutuksella.</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i-FI" dirty="0"/>
          </a:p>
        </p:txBody>
      </p:sp>
    </p:spTree>
    <p:extLst>
      <p:ext uri="{BB962C8B-B14F-4D97-AF65-F5344CB8AC3E}">
        <p14:creationId xmlns:p14="http://schemas.microsoft.com/office/powerpoint/2010/main" val="25920827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0EBA59E-1DB0-4478-9DBC-EDA6FD881782}"/>
              </a:ext>
            </a:extLst>
          </p:cNvPr>
          <p:cNvSpPr>
            <a:spLocks noGrp="1"/>
          </p:cNvSpPr>
          <p:nvPr>
            <p:ph type="title"/>
          </p:nvPr>
        </p:nvSpPr>
        <p:spPr>
          <a:xfrm>
            <a:off x="2597920" y="365125"/>
            <a:ext cx="8755879" cy="45719"/>
          </a:xfrm>
        </p:spPr>
        <p:txBody>
          <a:bodyPr>
            <a:normAutofit fontScale="90000"/>
          </a:bodyPr>
          <a:lstStyle/>
          <a:p>
            <a:endParaRPr lang="fi-FI" dirty="0"/>
          </a:p>
        </p:txBody>
      </p:sp>
      <p:sp>
        <p:nvSpPr>
          <p:cNvPr id="3" name="Sisällön paikkamerkki 2">
            <a:extLst>
              <a:ext uri="{FF2B5EF4-FFF2-40B4-BE49-F238E27FC236}">
                <a16:creationId xmlns:a16="http://schemas.microsoft.com/office/drawing/2014/main" id="{5BA8197F-7430-4359-B964-FBB33D29CCB1}"/>
              </a:ext>
            </a:extLst>
          </p:cNvPr>
          <p:cNvSpPr>
            <a:spLocks noGrp="1"/>
          </p:cNvSpPr>
          <p:nvPr>
            <p:ph sz="half" idx="1"/>
          </p:nvPr>
        </p:nvSpPr>
        <p:spPr>
          <a:xfrm>
            <a:off x="838200" y="365125"/>
            <a:ext cx="1665718" cy="5811838"/>
          </a:xfrm>
        </p:spPr>
        <p:txBody>
          <a:bodyPr/>
          <a:lstStyle/>
          <a:p>
            <a:endParaRPr lang="fi-FI" dirty="0"/>
          </a:p>
        </p:txBody>
      </p:sp>
      <p:sp>
        <p:nvSpPr>
          <p:cNvPr id="4" name="Sisällön paikkamerkki 3">
            <a:extLst>
              <a:ext uri="{FF2B5EF4-FFF2-40B4-BE49-F238E27FC236}">
                <a16:creationId xmlns:a16="http://schemas.microsoft.com/office/drawing/2014/main" id="{B0059263-3B9C-4C06-BDD8-2FA5FAE43A9B}"/>
              </a:ext>
            </a:extLst>
          </p:cNvPr>
          <p:cNvSpPr>
            <a:spLocks noGrp="1"/>
          </p:cNvSpPr>
          <p:nvPr>
            <p:ph sz="half" idx="2"/>
          </p:nvPr>
        </p:nvSpPr>
        <p:spPr>
          <a:xfrm>
            <a:off x="2597920" y="696286"/>
            <a:ext cx="8755880" cy="5480677"/>
          </a:xfrm>
        </p:spPr>
        <p:txBody>
          <a:bodyPr/>
          <a:lstStyle/>
          <a:p>
            <a:pPr marL="457200" indent="0">
              <a:buNone/>
            </a:pPr>
            <a:r>
              <a:rPr lang="fi-FI" sz="1800" b="1" dirty="0">
                <a:effectLst/>
                <a:latin typeface="Arial" panose="020B0604020202020204" pitchFamily="34" charset="0"/>
                <a:ea typeface="Calibri" panose="020F0502020204030204" pitchFamily="34" charset="0"/>
                <a:cs typeface="Times New Roman" panose="02020603050405020304" pitchFamily="18" charset="0"/>
              </a:rPr>
              <a:t>Työväen Musiikkitapahtuma</a:t>
            </a:r>
            <a:r>
              <a:rPr lang="fi-FI" sz="1800" dirty="0">
                <a:effectLst/>
                <a:latin typeface="Arial" panose="020B0604020202020204" pitchFamily="34" charset="0"/>
                <a:ea typeface="Calibri" panose="020F0502020204030204" pitchFamily="34" charset="0"/>
                <a:cs typeface="Times New Roman" panose="02020603050405020304" pitchFamily="18" charset="0"/>
              </a:rPr>
              <a:t> Valkeakoskella 28.–31.7.kokosi hyväntuulisen festarikansan jo 45 kerran. Paikallisjärjestöstä osallistui musiikkitapahtumaan edustava joukko eli kahdeksan henkilöä. Matka Työväen musiikkitapahtumaan oli pitkä mutta mukava. Hauskimmat hetket koettiin mennessä ja tullessa. </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0">
              <a:buNone/>
            </a:pPr>
            <a:r>
              <a:rPr lang="fi-FI" sz="1800" b="1" dirty="0">
                <a:effectLst/>
                <a:latin typeface="Arial" panose="020B0604020202020204" pitchFamily="34" charset="0"/>
                <a:ea typeface="Calibri" panose="020F0502020204030204" pitchFamily="34" charset="0"/>
                <a:cs typeface="Times New Roman" panose="02020603050405020304" pitchFamily="18" charset="0"/>
              </a:rPr>
              <a:t>Monivaiheiset yhteiskuntasopimusneuvottelut</a:t>
            </a:r>
            <a:r>
              <a:rPr lang="fi-FI" sz="1800" dirty="0">
                <a:effectLst/>
                <a:latin typeface="Arial" panose="020B0604020202020204" pitchFamily="34" charset="0"/>
                <a:ea typeface="Calibri" panose="020F0502020204030204" pitchFamily="34" charset="0"/>
                <a:cs typeface="Times New Roman" panose="02020603050405020304" pitchFamily="18" charset="0"/>
              </a:rPr>
              <a:t> päättyivät lopulta kilpailukyky sopimukseen eli KIKYYN. Sopimuksella torjuttiin Sipilän hallituksen kaavailemia pakkolakeja. KIKYN vaikutukset rokottaa eniten julkisen alan työntekijöitä työajan pidentymisenä ja lomien vähentymisenä.</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0">
              <a:buNone/>
            </a:pPr>
            <a:r>
              <a:rPr lang="fi-FI" sz="1800" b="1" dirty="0">
                <a:effectLst/>
                <a:latin typeface="Arial" panose="020B0604020202020204" pitchFamily="34" charset="0"/>
                <a:ea typeface="Calibri" panose="020F0502020204030204" pitchFamily="34" charset="0"/>
                <a:cs typeface="Times New Roman" panose="02020603050405020304" pitchFamily="18" charset="0"/>
              </a:rPr>
              <a:t>Metallin Ylivoimaviikon</a:t>
            </a:r>
            <a:r>
              <a:rPr lang="fi-FI" sz="1800" dirty="0">
                <a:effectLst/>
                <a:latin typeface="Arial" panose="020B0604020202020204" pitchFamily="34" charset="0"/>
                <a:ea typeface="Calibri" panose="020F0502020204030204" pitchFamily="34" charset="0"/>
                <a:cs typeface="Times New Roman" panose="02020603050405020304" pitchFamily="18" charset="0"/>
              </a:rPr>
              <a:t> kierroksella tuli uusia jäseniä. Ylivoimaviikon mainos radiossa kuulosti hyvältä. Jäsenhankintaa on tehtävä kaikkien osastojen sekä myös paikallisjärjestön toimesta.</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0">
              <a:buNone/>
            </a:pPr>
            <a:r>
              <a:rPr lang="fi-FI" sz="1800" b="1" dirty="0">
                <a:effectLst/>
                <a:latin typeface="Arial" panose="020B0604020202020204" pitchFamily="34" charset="0"/>
                <a:ea typeface="Calibri" panose="020F0502020204030204" pitchFamily="34" charset="0"/>
                <a:cs typeface="Times New Roman" panose="02020603050405020304" pitchFamily="18" charset="0"/>
              </a:rPr>
              <a:t>Granlundin pesulan</a:t>
            </a:r>
            <a:r>
              <a:rPr lang="fi-FI" sz="1800" dirty="0">
                <a:effectLst/>
                <a:latin typeface="Arial" panose="020B0604020202020204" pitchFamily="34" charset="0"/>
                <a:ea typeface="Calibri" panose="020F0502020204030204" pitchFamily="34" charset="0"/>
                <a:cs typeface="Times New Roman" panose="02020603050405020304" pitchFamily="18" charset="0"/>
              </a:rPr>
              <a:t> YT:n tuloksena kuudestatoista henkilöstä viisi jäi töihin. Tästä syystä ammattiosasto loppui ja jäsenet liittyivät TEAM:n Vaatetustyöntekijöihin.</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0">
              <a:buNone/>
            </a:pPr>
            <a:r>
              <a:rPr lang="fi-FI" sz="1800" b="1" dirty="0">
                <a:effectLst/>
                <a:latin typeface="Arial" panose="020B0604020202020204" pitchFamily="34" charset="0"/>
                <a:ea typeface="Calibri" panose="020F0502020204030204" pitchFamily="34" charset="0"/>
                <a:cs typeface="Times New Roman" panose="02020603050405020304" pitchFamily="18" charset="0"/>
              </a:rPr>
              <a:t>Tanhuvaaran YT-neuvotteluista</a:t>
            </a:r>
            <a:r>
              <a:rPr lang="fi-FI" sz="1800" dirty="0">
                <a:effectLst/>
                <a:latin typeface="Arial" panose="020B0604020202020204" pitchFamily="34" charset="0"/>
                <a:ea typeface="Calibri" panose="020F0502020204030204" pitchFamily="34" charset="0"/>
                <a:cs typeface="Times New Roman" panose="02020603050405020304" pitchFamily="18" charset="0"/>
              </a:rPr>
              <a:t> kaikki työntekijät lomautettiin kahdeksi viikoksi ja kaksi työntekijää irtisanottiin.</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i-FI" dirty="0"/>
          </a:p>
        </p:txBody>
      </p:sp>
    </p:spTree>
    <p:extLst>
      <p:ext uri="{BB962C8B-B14F-4D97-AF65-F5344CB8AC3E}">
        <p14:creationId xmlns:p14="http://schemas.microsoft.com/office/powerpoint/2010/main" val="41129989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0EBA59E-1DB0-4478-9DBC-EDA6FD881782}"/>
              </a:ext>
            </a:extLst>
          </p:cNvPr>
          <p:cNvSpPr>
            <a:spLocks noGrp="1"/>
          </p:cNvSpPr>
          <p:nvPr>
            <p:ph type="title"/>
          </p:nvPr>
        </p:nvSpPr>
        <p:spPr>
          <a:xfrm>
            <a:off x="2597920" y="365125"/>
            <a:ext cx="8755879" cy="45719"/>
          </a:xfrm>
        </p:spPr>
        <p:txBody>
          <a:bodyPr>
            <a:normAutofit fontScale="90000"/>
          </a:bodyPr>
          <a:lstStyle/>
          <a:p>
            <a:endParaRPr lang="fi-FI" dirty="0"/>
          </a:p>
        </p:txBody>
      </p:sp>
      <p:sp>
        <p:nvSpPr>
          <p:cNvPr id="3" name="Sisällön paikkamerkki 2">
            <a:extLst>
              <a:ext uri="{FF2B5EF4-FFF2-40B4-BE49-F238E27FC236}">
                <a16:creationId xmlns:a16="http://schemas.microsoft.com/office/drawing/2014/main" id="{5BA8197F-7430-4359-B964-FBB33D29CCB1}"/>
              </a:ext>
            </a:extLst>
          </p:cNvPr>
          <p:cNvSpPr>
            <a:spLocks noGrp="1"/>
          </p:cNvSpPr>
          <p:nvPr>
            <p:ph sz="half" idx="1"/>
          </p:nvPr>
        </p:nvSpPr>
        <p:spPr>
          <a:xfrm>
            <a:off x="838200" y="365125"/>
            <a:ext cx="1665718" cy="5811838"/>
          </a:xfrm>
        </p:spPr>
        <p:txBody>
          <a:bodyPr>
            <a:normAutofit lnSpcReduction="10000"/>
          </a:bodyPr>
          <a:lstStyle/>
          <a:p>
            <a:endParaRPr lang="fi-FI" dirty="0"/>
          </a:p>
        </p:txBody>
      </p:sp>
      <p:sp>
        <p:nvSpPr>
          <p:cNvPr id="4" name="Sisällön paikkamerkki 3">
            <a:extLst>
              <a:ext uri="{FF2B5EF4-FFF2-40B4-BE49-F238E27FC236}">
                <a16:creationId xmlns:a16="http://schemas.microsoft.com/office/drawing/2014/main" id="{B0059263-3B9C-4C06-BDD8-2FA5FAE43A9B}"/>
              </a:ext>
            </a:extLst>
          </p:cNvPr>
          <p:cNvSpPr>
            <a:spLocks noGrp="1"/>
          </p:cNvSpPr>
          <p:nvPr>
            <p:ph sz="half" idx="2"/>
          </p:nvPr>
        </p:nvSpPr>
        <p:spPr>
          <a:xfrm>
            <a:off x="2597920" y="696286"/>
            <a:ext cx="8755880" cy="5480677"/>
          </a:xfrm>
        </p:spPr>
        <p:txBody>
          <a:bodyPr>
            <a:normAutofit lnSpcReduction="10000"/>
          </a:bodyPr>
          <a:lstStyle/>
          <a:p>
            <a:pPr marL="457200" indent="0">
              <a:buNone/>
            </a:pPr>
            <a:r>
              <a:rPr lang="fi-FI" sz="1800" b="1" dirty="0">
                <a:effectLst/>
                <a:latin typeface="Arial" panose="020B0604020202020204" pitchFamily="34" charset="0"/>
                <a:ea typeface="Calibri" panose="020F0502020204030204" pitchFamily="34" charset="0"/>
                <a:cs typeface="Times New Roman" panose="02020603050405020304" pitchFamily="18" charset="0"/>
              </a:rPr>
              <a:t>SDP:n 100vuotis-piirijuhlaan 3.9 </a:t>
            </a:r>
            <a:r>
              <a:rPr lang="fi-FI" sz="1800" dirty="0">
                <a:effectLst/>
                <a:latin typeface="Arial" panose="020B0604020202020204" pitchFamily="34" charset="0"/>
                <a:ea typeface="Calibri" panose="020F0502020204030204" pitchFamily="34" charset="0"/>
                <a:cs typeface="Times New Roman" panose="02020603050405020304" pitchFamily="18" charset="0"/>
              </a:rPr>
              <a:t>osallistui</a:t>
            </a:r>
            <a:r>
              <a:rPr lang="fi-FI" sz="1800" b="1" dirty="0">
                <a:effectLst/>
                <a:latin typeface="Arial" panose="020B0604020202020204" pitchFamily="34" charset="0"/>
                <a:ea typeface="Calibri" panose="020F0502020204030204" pitchFamily="34" charset="0"/>
                <a:cs typeface="Times New Roman" panose="02020603050405020304" pitchFamily="18" charset="0"/>
              </a:rPr>
              <a:t> </a:t>
            </a:r>
            <a:r>
              <a:rPr lang="fi-FI" sz="1800" dirty="0">
                <a:effectLst/>
                <a:latin typeface="Arial" panose="020B0604020202020204" pitchFamily="34" charset="0"/>
                <a:ea typeface="Calibri" panose="020F0502020204030204" pitchFamily="34" charset="0"/>
                <a:cs typeface="Times New Roman" panose="02020603050405020304" pitchFamily="18" charset="0"/>
              </a:rPr>
              <a:t>paikallisjärjestöstä suuri joukko ihmisiä, näyttävä marssi kulki Kisalinnasta torille. Juhlapuhujina olivat Eero Heinäluoma ja Puuliiton puheenjohtaja Jari Nilosaari. Sää oli mitä mainioin ja aurinko lämmitti osallistujia. Riitta Myllerin EU-aiheiset risteilyt olivat suosittuja ja hyviä. Toritilaisuudessa oli paljon porukkaa ja siitä seurasi hernekeiton loppuminen nopeassa tahdissa. Eero Heinäluoman puheissa oli asiallisia ja poliittisia letkauksia, jotka sopivat vallitsevaan tilanteeseen.</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0">
              <a:buNone/>
            </a:pPr>
            <a:r>
              <a:rPr lang="fi-FI" sz="1800" b="1" dirty="0">
                <a:effectLst/>
                <a:latin typeface="Arial" panose="020B0604020202020204" pitchFamily="34" charset="0"/>
                <a:ea typeface="Calibri" panose="020F0502020204030204" pitchFamily="34" charset="0"/>
                <a:cs typeface="Times New Roman" panose="02020603050405020304" pitchFamily="18" charset="0"/>
              </a:rPr>
              <a:t>SAK:n YT-neuvottelujen</a:t>
            </a:r>
            <a:r>
              <a:rPr lang="fi-FI" sz="1800" dirty="0">
                <a:effectLst/>
                <a:latin typeface="Arial" panose="020B0604020202020204" pitchFamily="34" charset="0"/>
                <a:ea typeface="Calibri" panose="020F0502020204030204" pitchFamily="34" charset="0"/>
                <a:cs typeface="Times New Roman" panose="02020603050405020304" pitchFamily="18" charset="0"/>
              </a:rPr>
              <a:t> tuloksena Lappeenrannan ja Mikkeli aluetoimistot päätettiin lakkauttaa ja Kouvolaan päätettiin perustaa uusi toimisto. Alueet yhdistyvät Etelä-Suomen alueeksi Kari Kokkolan tukikohta siirtyy Kouvolaan. Etelä-Savon resurssit säilynevät ennallaan. </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0">
              <a:buNone/>
            </a:pPr>
            <a:r>
              <a:rPr lang="fi-FI" sz="1800" dirty="0">
                <a:effectLst/>
                <a:latin typeface="Arial" panose="020B0604020202020204" pitchFamily="34" charset="0"/>
                <a:ea typeface="Calibri" panose="020F0502020204030204" pitchFamily="34" charset="0"/>
                <a:cs typeface="Times New Roman" panose="02020603050405020304" pitchFamily="18" charset="0"/>
              </a:rPr>
              <a:t>SAK ei järjestä enää jatkossa kesäduunarikierrosta eikä alueellisia SAK-päiviä. SAK:lla ei ole myöskään omaa kuntavaaliohjelmaa</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0">
              <a:buNone/>
            </a:pPr>
            <a:r>
              <a:rPr lang="fi-FI" sz="1800" b="1" dirty="0">
                <a:effectLst/>
                <a:latin typeface="Arial" panose="020B0604020202020204" pitchFamily="34" charset="0"/>
                <a:ea typeface="Calibri" panose="020F0502020204030204" pitchFamily="34" charset="0"/>
                <a:cs typeface="Times New Roman" panose="02020603050405020304" pitchFamily="18" charset="0"/>
              </a:rPr>
              <a:t>JYRYN KUNTOKURSSIN</a:t>
            </a:r>
            <a:r>
              <a:rPr lang="fi-FI" sz="1800" dirty="0">
                <a:effectLst/>
                <a:latin typeface="Arial" panose="020B0604020202020204" pitchFamily="34" charset="0"/>
                <a:ea typeface="Calibri" panose="020F0502020204030204" pitchFamily="34" charset="0"/>
                <a:cs typeface="Times New Roman" panose="02020603050405020304" pitchFamily="18" charset="0"/>
              </a:rPr>
              <a:t> jatko-osa pidettiin syksyllä ja siihen osallistui yhdeksän henkilöä. Kurssi kesti kahdeksan viikkoa. Kurssilaiset kävivät Fysiokulman sisäliikuntatuokioiden ja ulkoliikunnan lisäksi retkeilypäivän merkeissä Punkaharjun Metsäntutkimuslaitoksen maastossa.</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0">
              <a:buNone/>
            </a:pPr>
            <a:r>
              <a:rPr lang="fi-FI" sz="1800" b="1" dirty="0">
                <a:effectLst/>
                <a:latin typeface="Arial" panose="020B0604020202020204" pitchFamily="34" charset="0"/>
                <a:ea typeface="Calibri" panose="020F0502020204030204" pitchFamily="34" charset="0"/>
                <a:cs typeface="Times New Roman" panose="02020603050405020304" pitchFamily="18" charset="0"/>
              </a:rPr>
              <a:t>2017 Savonlinna oli</a:t>
            </a:r>
            <a:r>
              <a:rPr lang="fi-FI" sz="1800" dirty="0">
                <a:effectLst/>
                <a:latin typeface="Arial" panose="020B0604020202020204" pitchFamily="34" charset="0"/>
                <a:ea typeface="Calibri" panose="020F0502020204030204" pitchFamily="34" charset="0"/>
                <a:cs typeface="Times New Roman" panose="02020603050405020304" pitchFamily="18" charset="0"/>
              </a:rPr>
              <a:t> myymässä Karpalokotia Attendolle mutta onneksi aikomus torpattiin kaupunginvaltuuston kokouksessa. Mikäli kauppa olisi toteutunut niin palveluiden tulevaisuudesta ei olisi ollut takeita. </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i-FI" dirty="0"/>
          </a:p>
        </p:txBody>
      </p:sp>
    </p:spTree>
    <p:extLst>
      <p:ext uri="{BB962C8B-B14F-4D97-AF65-F5344CB8AC3E}">
        <p14:creationId xmlns:p14="http://schemas.microsoft.com/office/powerpoint/2010/main" val="8316973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0EBA59E-1DB0-4478-9DBC-EDA6FD881782}"/>
              </a:ext>
            </a:extLst>
          </p:cNvPr>
          <p:cNvSpPr>
            <a:spLocks noGrp="1"/>
          </p:cNvSpPr>
          <p:nvPr>
            <p:ph type="title"/>
          </p:nvPr>
        </p:nvSpPr>
        <p:spPr>
          <a:xfrm>
            <a:off x="2597920" y="365125"/>
            <a:ext cx="8755879" cy="45719"/>
          </a:xfrm>
        </p:spPr>
        <p:txBody>
          <a:bodyPr>
            <a:normAutofit fontScale="90000"/>
          </a:bodyPr>
          <a:lstStyle/>
          <a:p>
            <a:endParaRPr lang="fi-FI" dirty="0"/>
          </a:p>
        </p:txBody>
      </p:sp>
      <p:sp>
        <p:nvSpPr>
          <p:cNvPr id="3" name="Sisällön paikkamerkki 2">
            <a:extLst>
              <a:ext uri="{FF2B5EF4-FFF2-40B4-BE49-F238E27FC236}">
                <a16:creationId xmlns:a16="http://schemas.microsoft.com/office/drawing/2014/main" id="{5BA8197F-7430-4359-B964-FBB33D29CCB1}"/>
              </a:ext>
            </a:extLst>
          </p:cNvPr>
          <p:cNvSpPr>
            <a:spLocks noGrp="1"/>
          </p:cNvSpPr>
          <p:nvPr>
            <p:ph sz="half" idx="1"/>
          </p:nvPr>
        </p:nvSpPr>
        <p:spPr>
          <a:xfrm>
            <a:off x="838200" y="365125"/>
            <a:ext cx="1665718" cy="5811838"/>
          </a:xfrm>
        </p:spPr>
        <p:txBody>
          <a:bodyPr/>
          <a:lstStyle/>
          <a:p>
            <a:endParaRPr lang="fi-FI" dirty="0"/>
          </a:p>
        </p:txBody>
      </p:sp>
      <p:sp>
        <p:nvSpPr>
          <p:cNvPr id="4" name="Sisällön paikkamerkki 3">
            <a:extLst>
              <a:ext uri="{FF2B5EF4-FFF2-40B4-BE49-F238E27FC236}">
                <a16:creationId xmlns:a16="http://schemas.microsoft.com/office/drawing/2014/main" id="{B0059263-3B9C-4C06-BDD8-2FA5FAE43A9B}"/>
              </a:ext>
            </a:extLst>
          </p:cNvPr>
          <p:cNvSpPr>
            <a:spLocks noGrp="1"/>
          </p:cNvSpPr>
          <p:nvPr>
            <p:ph sz="half" idx="2"/>
          </p:nvPr>
        </p:nvSpPr>
        <p:spPr>
          <a:xfrm>
            <a:off x="2597920" y="696286"/>
            <a:ext cx="8755880" cy="5480677"/>
          </a:xfrm>
        </p:spPr>
        <p:txBody>
          <a:bodyPr/>
          <a:lstStyle/>
          <a:p>
            <a:pPr marL="457200" indent="0">
              <a:buNone/>
            </a:pPr>
            <a:r>
              <a:rPr lang="fi-FI" sz="1800" b="1" dirty="0">
                <a:effectLst/>
                <a:latin typeface="Arial" panose="020B0604020202020204" pitchFamily="34" charset="0"/>
                <a:ea typeface="Calibri" panose="020F0502020204030204" pitchFamily="34" charset="0"/>
                <a:cs typeface="Times New Roman" panose="02020603050405020304" pitchFamily="18" charset="0"/>
              </a:rPr>
              <a:t>Sopimusasiat</a:t>
            </a:r>
            <a:r>
              <a:rPr lang="fi-FI" sz="1800" dirty="0">
                <a:effectLst/>
                <a:latin typeface="Arial" panose="020B0604020202020204" pitchFamily="34" charset="0"/>
                <a:ea typeface="Calibri" panose="020F0502020204030204" pitchFamily="34" charset="0"/>
                <a:cs typeface="Times New Roman" panose="02020603050405020304" pitchFamily="18" charset="0"/>
              </a:rPr>
              <a:t> EK:n päätös irtautua keskitetyistä ratkaisuista aiheuttivat toimia AY-kentässä. Ainakin liittokohtaisiin sopimuksiin varauduttiin.  </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0">
              <a:buNone/>
            </a:pPr>
            <a:r>
              <a:rPr lang="fi-FI" sz="1800" b="1" dirty="0">
                <a:effectLst/>
                <a:latin typeface="Arial" panose="020B0604020202020204" pitchFamily="34" charset="0"/>
                <a:ea typeface="Calibri" panose="020F0502020204030204" pitchFamily="34" charset="0"/>
                <a:cs typeface="Times New Roman" panose="02020603050405020304" pitchFamily="18" charset="0"/>
              </a:rPr>
              <a:t>Savonlinnan seudulla</a:t>
            </a:r>
            <a:r>
              <a:rPr lang="fi-FI" sz="1800" dirty="0">
                <a:effectLst/>
                <a:latin typeface="Arial" panose="020B0604020202020204" pitchFamily="34" charset="0"/>
                <a:ea typeface="Calibri" panose="020F0502020204030204" pitchFamily="34" charset="0"/>
                <a:cs typeface="Times New Roman" panose="02020603050405020304" pitchFamily="18" charset="0"/>
              </a:rPr>
              <a:t> on ollut konkursseja yllättävän vähän mutta vuonna 2017 tuli samanaikaisesti kaksi matkailualaan vaikuttavaa konkurssia kaupungin muutenkin vaikeaan tilanteeseen. Myös Ässätekniikka ajautui konkurssiin. </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0">
              <a:buNone/>
            </a:pPr>
            <a:r>
              <a:rPr lang="fi-FI" sz="1800" b="1" dirty="0">
                <a:effectLst/>
                <a:latin typeface="Arial" panose="020B0604020202020204" pitchFamily="34" charset="0"/>
                <a:ea typeface="Calibri" panose="020F0502020204030204" pitchFamily="34" charset="0"/>
                <a:cs typeface="Times New Roman" panose="02020603050405020304" pitchFamily="18" charset="0"/>
              </a:rPr>
              <a:t>Herttuan loppumiseen</a:t>
            </a:r>
            <a:r>
              <a:rPr lang="fi-FI" sz="1800" dirty="0">
                <a:effectLst/>
                <a:latin typeface="Arial" panose="020B0604020202020204" pitchFamily="34" charset="0"/>
                <a:ea typeface="Calibri" panose="020F0502020204030204" pitchFamily="34" charset="0"/>
                <a:cs typeface="Times New Roman" panose="02020603050405020304" pitchFamily="18" charset="0"/>
              </a:rPr>
              <a:t> vaikutti varsinkin Aslak-koulutuksen loppuminen. Kiila, joka tuli Aslakin tilalle ei ehtinyt vaikuttamaan. 3.10 tehtiin konkurssihakemus ja sammalla irtisanottiin koko henkilöstö kahden viikon irtisanomisajalla. Irtisanominen oli shokki henkilöstölle mutta samalla myös kyläläisille. Henkilöstöä oli noin 40 henkilöä. Palkkaturva hoitaa henkilöstön palkat. </a:t>
            </a:r>
            <a:r>
              <a:rPr lang="fi-FI" sz="1800" b="1" dirty="0">
                <a:effectLst/>
                <a:latin typeface="Arial" panose="020B0604020202020204" pitchFamily="34" charset="0"/>
                <a:ea typeface="Calibri" panose="020F0502020204030204" pitchFamily="34" charset="0"/>
                <a:cs typeface="Times New Roman" panose="02020603050405020304" pitchFamily="18" charset="0"/>
              </a:rPr>
              <a:t>Punkaharjun kesämaan</a:t>
            </a:r>
            <a:r>
              <a:rPr lang="fi-FI" sz="1800" dirty="0">
                <a:effectLst/>
                <a:latin typeface="Arial" panose="020B0604020202020204" pitchFamily="34" charset="0"/>
                <a:ea typeface="Calibri" panose="020F0502020204030204" pitchFamily="34" charset="0"/>
                <a:cs typeface="Times New Roman" panose="02020603050405020304" pitchFamily="18" charset="0"/>
              </a:rPr>
              <a:t> konkurssi vaikuttaa kahdesta neljään vakituiseen henkilöön. Lisäksi Kesämaa on työllistänyt suuren joukon kesätyöntekijöitä. </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0">
              <a:buNone/>
            </a:pPr>
            <a:r>
              <a:rPr lang="fi-FI" sz="1800" b="1" dirty="0">
                <a:effectLst/>
                <a:latin typeface="Arial" panose="020B0604020202020204" pitchFamily="34" charset="0"/>
                <a:ea typeface="Calibri" panose="020F0502020204030204" pitchFamily="34" charset="0"/>
                <a:cs typeface="Times New Roman" panose="02020603050405020304" pitchFamily="18" charset="0"/>
              </a:rPr>
              <a:t>Darekonill</a:t>
            </a:r>
            <a:r>
              <a:rPr lang="fi-FI" sz="1800" dirty="0">
                <a:effectLst/>
                <a:latin typeface="Arial" panose="020B0604020202020204" pitchFamily="34" charset="0"/>
                <a:ea typeface="Calibri" panose="020F0502020204030204" pitchFamily="34" charset="0"/>
                <a:cs typeface="Times New Roman" panose="02020603050405020304" pitchFamily="18" charset="0"/>
              </a:rPr>
              <a:t>e Savonrannalla on tullut viisi uutta työpaikkaa. </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i-FI" dirty="0"/>
          </a:p>
        </p:txBody>
      </p:sp>
    </p:spTree>
    <p:extLst>
      <p:ext uri="{BB962C8B-B14F-4D97-AF65-F5344CB8AC3E}">
        <p14:creationId xmlns:p14="http://schemas.microsoft.com/office/powerpoint/2010/main" val="11422304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0EBA59E-1DB0-4478-9DBC-EDA6FD881782}"/>
              </a:ext>
            </a:extLst>
          </p:cNvPr>
          <p:cNvSpPr>
            <a:spLocks noGrp="1"/>
          </p:cNvSpPr>
          <p:nvPr>
            <p:ph type="title"/>
          </p:nvPr>
        </p:nvSpPr>
        <p:spPr>
          <a:xfrm>
            <a:off x="2597920" y="365125"/>
            <a:ext cx="8755879" cy="45719"/>
          </a:xfrm>
        </p:spPr>
        <p:txBody>
          <a:bodyPr>
            <a:normAutofit fontScale="90000"/>
          </a:bodyPr>
          <a:lstStyle/>
          <a:p>
            <a:endParaRPr lang="fi-FI" dirty="0"/>
          </a:p>
        </p:txBody>
      </p:sp>
      <p:sp>
        <p:nvSpPr>
          <p:cNvPr id="3" name="Sisällön paikkamerkki 2">
            <a:extLst>
              <a:ext uri="{FF2B5EF4-FFF2-40B4-BE49-F238E27FC236}">
                <a16:creationId xmlns:a16="http://schemas.microsoft.com/office/drawing/2014/main" id="{5BA8197F-7430-4359-B964-FBB33D29CCB1}"/>
              </a:ext>
            </a:extLst>
          </p:cNvPr>
          <p:cNvSpPr>
            <a:spLocks noGrp="1"/>
          </p:cNvSpPr>
          <p:nvPr>
            <p:ph sz="half" idx="1"/>
          </p:nvPr>
        </p:nvSpPr>
        <p:spPr>
          <a:xfrm>
            <a:off x="838200" y="365125"/>
            <a:ext cx="1665718" cy="5811838"/>
          </a:xfrm>
        </p:spPr>
        <p:txBody>
          <a:bodyPr>
            <a:normAutofit fontScale="92500" lnSpcReduction="20000"/>
          </a:bodyPr>
          <a:lstStyle/>
          <a:p>
            <a:endParaRPr lang="fi-FI" dirty="0"/>
          </a:p>
        </p:txBody>
      </p:sp>
      <p:sp>
        <p:nvSpPr>
          <p:cNvPr id="4" name="Sisällön paikkamerkki 3">
            <a:extLst>
              <a:ext uri="{FF2B5EF4-FFF2-40B4-BE49-F238E27FC236}">
                <a16:creationId xmlns:a16="http://schemas.microsoft.com/office/drawing/2014/main" id="{B0059263-3B9C-4C06-BDD8-2FA5FAE43A9B}"/>
              </a:ext>
            </a:extLst>
          </p:cNvPr>
          <p:cNvSpPr>
            <a:spLocks noGrp="1"/>
          </p:cNvSpPr>
          <p:nvPr>
            <p:ph sz="half" idx="2"/>
          </p:nvPr>
        </p:nvSpPr>
        <p:spPr>
          <a:xfrm>
            <a:off x="2597920" y="696286"/>
            <a:ext cx="8755880" cy="5480677"/>
          </a:xfrm>
        </p:spPr>
        <p:txBody>
          <a:bodyPr>
            <a:normAutofit fontScale="92500" lnSpcReduction="20000"/>
          </a:bodyPr>
          <a:lstStyle/>
          <a:p>
            <a:pPr marL="457200" indent="0">
              <a:buNone/>
            </a:pPr>
            <a:r>
              <a:rPr lang="fi-FI" sz="1800" b="1" dirty="0">
                <a:effectLst/>
                <a:latin typeface="Arial" panose="020B0604020202020204" pitchFamily="34" charset="0"/>
                <a:ea typeface="Calibri" panose="020F0502020204030204" pitchFamily="34" charset="0"/>
                <a:cs typeface="Times New Roman" panose="02020603050405020304" pitchFamily="18" charset="0"/>
              </a:rPr>
              <a:t>2018</a:t>
            </a:r>
            <a:r>
              <a:rPr lang="fi-FI" sz="1800" dirty="0">
                <a:effectLst/>
                <a:latin typeface="Arial" panose="020B0604020202020204" pitchFamily="34" charset="0"/>
                <a:ea typeface="Calibri" panose="020F0502020204030204" pitchFamily="34" charset="0"/>
                <a:cs typeface="Times New Roman" panose="02020603050405020304" pitchFamily="18" charset="0"/>
              </a:rPr>
              <a:t> </a:t>
            </a:r>
            <a:r>
              <a:rPr lang="fi-FI" sz="1800" b="1" dirty="0">
                <a:effectLst/>
                <a:latin typeface="Arial" panose="020B0604020202020204" pitchFamily="34" charset="0"/>
                <a:ea typeface="Calibri" panose="020F0502020204030204" pitchFamily="34" charset="0"/>
                <a:cs typeface="Times New Roman" panose="02020603050405020304" pitchFamily="18" charset="0"/>
              </a:rPr>
              <a:t>Liitoissa </a:t>
            </a:r>
            <a:r>
              <a:rPr lang="fi-FI" sz="1800" dirty="0">
                <a:effectLst/>
                <a:latin typeface="Arial" panose="020B0604020202020204" pitchFamily="34" charset="0"/>
                <a:ea typeface="Calibri" panose="020F0502020204030204" pitchFamily="34" charset="0"/>
                <a:cs typeface="Times New Roman" panose="02020603050405020304" pitchFamily="18" charset="0"/>
              </a:rPr>
              <a:t>heräsi vastustus hallituksen kaavailemaa alle 20 henkilöä työllistävien yritysten irtisanomisen helpottamista. Useat liitot järjestivät poliittisia lakkoja ja ylityö kieltoja lain estämiseksi. Hallitus joutui lopulta taipumaan joukkovoiman edessä.</a:t>
            </a:r>
          </a:p>
          <a:p>
            <a:pPr marL="457200" indent="0">
              <a:buNone/>
            </a:pPr>
            <a:endParaRPr lang="fi-FI" sz="1800" dirty="0">
              <a:latin typeface="Arial" panose="020B0604020202020204" pitchFamily="34" charset="0"/>
              <a:ea typeface="Calibri" panose="020F0502020204030204" pitchFamily="34" charset="0"/>
              <a:cs typeface="Times New Roman" panose="02020603050405020304" pitchFamily="18" charset="0"/>
            </a:endParaRPr>
          </a:p>
          <a:p>
            <a:pPr marL="457200" indent="0">
              <a:buNone/>
            </a:pP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0">
              <a:buNone/>
            </a:pP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0">
              <a:buNone/>
            </a:pPr>
            <a:endParaRPr lang="fi-FI" sz="1800" dirty="0">
              <a:latin typeface="Calibri" panose="020F0502020204030204" pitchFamily="34" charset="0"/>
              <a:ea typeface="Calibri" panose="020F0502020204030204" pitchFamily="34" charset="0"/>
              <a:cs typeface="Times New Roman" panose="02020603050405020304" pitchFamily="18" charset="0"/>
            </a:endParaRPr>
          </a:p>
          <a:p>
            <a:pPr marL="457200" indent="0">
              <a:buNone/>
            </a:pP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0">
              <a:buNone/>
            </a:pPr>
            <a:r>
              <a:rPr lang="fi-FI" sz="1800" b="1" dirty="0">
                <a:effectLst/>
                <a:latin typeface="Arial" panose="020B0604020202020204" pitchFamily="34" charset="0"/>
                <a:ea typeface="Calibri" panose="020F0502020204030204" pitchFamily="34" charset="0"/>
                <a:cs typeface="Times New Roman" panose="02020603050405020304" pitchFamily="18" charset="0"/>
              </a:rPr>
              <a:t>Tulevaisuus tänään</a:t>
            </a:r>
            <a:r>
              <a:rPr lang="fi-FI" sz="1800" dirty="0">
                <a:effectLst/>
                <a:latin typeface="Arial" panose="020B0604020202020204" pitchFamily="34" charset="0"/>
                <a:ea typeface="Calibri" panose="020F0502020204030204" pitchFamily="34" charset="0"/>
                <a:cs typeface="Times New Roman" panose="02020603050405020304" pitchFamily="18" charset="0"/>
              </a:rPr>
              <a:t> tilaisuus Helsingissä oli 6.10. Savonlinnasta järjestettiin linja-autokyyti tilaisuuteen.</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0">
              <a:buNone/>
            </a:pPr>
            <a:r>
              <a:rPr lang="fi-FI" sz="1800" b="1" dirty="0">
                <a:effectLst/>
                <a:latin typeface="Arial" panose="020B0604020202020204" pitchFamily="34" charset="0"/>
                <a:ea typeface="Calibri" panose="020F0502020204030204" pitchFamily="34" charset="0"/>
                <a:cs typeface="Times New Roman" panose="02020603050405020304" pitchFamily="18" charset="0"/>
              </a:rPr>
              <a:t>2019 Kokouksessa</a:t>
            </a:r>
            <a:r>
              <a:rPr lang="fi-FI" sz="1800" dirty="0">
                <a:effectLst/>
                <a:latin typeface="Arial" panose="020B0604020202020204" pitchFamily="34" charset="0"/>
                <a:ea typeface="Calibri" panose="020F0502020204030204" pitchFamily="34" charset="0"/>
                <a:cs typeface="Times New Roman" panose="02020603050405020304" pitchFamily="18" charset="0"/>
              </a:rPr>
              <a:t> kaupunginvaltuuston puheenjohtaja ja eduskuntavaali ehdokas Anna-Kristiina Mikkonen esitteli itsensä ja kampanjansa pääkohdat. Hän aloitti esittämällä juuri ilmestyneen vaalivideonsa.</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0">
              <a:buNone/>
              <a:tabLst>
                <a:tab pos="3060065" algn="ctr"/>
                <a:tab pos="6120130" algn="r"/>
                <a:tab pos="828040" algn="l"/>
              </a:tabLst>
            </a:pPr>
            <a:r>
              <a:rPr lang="fi-FI" sz="1800" dirty="0">
                <a:effectLst/>
                <a:latin typeface="Arial" panose="020B0604020202020204" pitchFamily="34" charset="0"/>
                <a:ea typeface="Times New Roman" panose="02020603050405020304" pitchFamily="18" charset="0"/>
              </a:rPr>
              <a:t>Kari Kokkola esitteli Vapaudenvaltakunta videon ja kehotti aktivoimaan eduskuntavaalikampanjan paikkakunnalla.</a:t>
            </a:r>
            <a:endParaRPr lang="fi-FI" sz="1800" dirty="0">
              <a:effectLst/>
              <a:latin typeface="Times New Roman" panose="02020603050405020304" pitchFamily="18" charset="0"/>
              <a:ea typeface="Times New Roman" panose="02020603050405020304" pitchFamily="18" charset="0"/>
            </a:endParaRPr>
          </a:p>
          <a:p>
            <a:pPr marL="457200" indent="0">
              <a:buNone/>
            </a:pPr>
            <a:r>
              <a:rPr lang="fi-FI" sz="1800" b="1" dirty="0">
                <a:effectLst/>
                <a:latin typeface="Arial" panose="020B0604020202020204" pitchFamily="34" charset="0"/>
                <a:ea typeface="Calibri" panose="020F0502020204030204" pitchFamily="34" charset="0"/>
                <a:cs typeface="Times New Roman" panose="02020603050405020304" pitchFamily="18" charset="0"/>
              </a:rPr>
              <a:t>Yksi tärkeä </a:t>
            </a:r>
            <a:r>
              <a:rPr lang="fi-FI" sz="1800" dirty="0">
                <a:effectLst/>
                <a:latin typeface="Arial" panose="020B0604020202020204" pitchFamily="34" charset="0"/>
                <a:ea typeface="Calibri" panose="020F0502020204030204" pitchFamily="34" charset="0"/>
                <a:cs typeface="Times New Roman" panose="02020603050405020304" pitchFamily="18" charset="0"/>
              </a:rPr>
              <a:t>työkalu vaalityössä oli ”Vapaiden valtakunta ” teema, joka oli lähtöisin SAK: nuorista. Kyseessä oli ”äppi” jonka avulla voi ilmaista mielipiteitään. Savonlinnaan perustettiin tiimi, jonka vetäjänä toimi Markku Valjakka.</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0">
              <a:buNone/>
            </a:pPr>
            <a:r>
              <a:rPr lang="fi-FI" sz="1800" b="1" dirty="0">
                <a:effectLst/>
                <a:latin typeface="Arial" panose="020B0604020202020204" pitchFamily="34" charset="0"/>
                <a:ea typeface="Calibri" panose="020F0502020204030204" pitchFamily="34" charset="0"/>
                <a:cs typeface="Times New Roman" panose="02020603050405020304" pitchFamily="18" charset="0"/>
              </a:rPr>
              <a:t>Pirkko Eronen</a:t>
            </a:r>
            <a:r>
              <a:rPr lang="fi-FI" sz="1800" dirty="0">
                <a:effectLst/>
                <a:latin typeface="Arial" panose="020B0604020202020204" pitchFamily="34" charset="0"/>
                <a:ea typeface="Calibri" panose="020F0502020204030204" pitchFamily="34" charset="0"/>
                <a:cs typeface="Times New Roman" panose="02020603050405020304" pitchFamily="18" charset="0"/>
              </a:rPr>
              <a:t> teki Facebook-profiilin paikallisjärjestölle ja Watchup ryhmän APJ:n hallituksesta.</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i-FI" dirty="0"/>
          </a:p>
        </p:txBody>
      </p:sp>
      <p:pic>
        <p:nvPicPr>
          <p:cNvPr id="5" name="Kuva 4">
            <a:extLst>
              <a:ext uri="{FF2B5EF4-FFF2-40B4-BE49-F238E27FC236}">
                <a16:creationId xmlns:a16="http://schemas.microsoft.com/office/drawing/2014/main" id="{BF3E3E5F-0AB8-410A-88B5-995D932472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3664" y="1266206"/>
            <a:ext cx="2988942" cy="1677617"/>
          </a:xfrm>
          <a:prstGeom prst="rect">
            <a:avLst/>
          </a:prstGeom>
        </p:spPr>
      </p:pic>
    </p:spTree>
    <p:extLst>
      <p:ext uri="{BB962C8B-B14F-4D97-AF65-F5344CB8AC3E}">
        <p14:creationId xmlns:p14="http://schemas.microsoft.com/office/powerpoint/2010/main" val="24193881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0EBA59E-1DB0-4478-9DBC-EDA6FD881782}"/>
              </a:ext>
            </a:extLst>
          </p:cNvPr>
          <p:cNvSpPr>
            <a:spLocks noGrp="1"/>
          </p:cNvSpPr>
          <p:nvPr>
            <p:ph type="title"/>
          </p:nvPr>
        </p:nvSpPr>
        <p:spPr>
          <a:xfrm>
            <a:off x="2597920" y="365125"/>
            <a:ext cx="8755879" cy="45719"/>
          </a:xfrm>
        </p:spPr>
        <p:txBody>
          <a:bodyPr>
            <a:normAutofit fontScale="90000"/>
          </a:bodyPr>
          <a:lstStyle/>
          <a:p>
            <a:endParaRPr lang="fi-FI" dirty="0"/>
          </a:p>
        </p:txBody>
      </p:sp>
      <p:sp>
        <p:nvSpPr>
          <p:cNvPr id="3" name="Sisällön paikkamerkki 2">
            <a:extLst>
              <a:ext uri="{FF2B5EF4-FFF2-40B4-BE49-F238E27FC236}">
                <a16:creationId xmlns:a16="http://schemas.microsoft.com/office/drawing/2014/main" id="{5BA8197F-7430-4359-B964-FBB33D29CCB1}"/>
              </a:ext>
            </a:extLst>
          </p:cNvPr>
          <p:cNvSpPr>
            <a:spLocks noGrp="1"/>
          </p:cNvSpPr>
          <p:nvPr>
            <p:ph sz="half" idx="1"/>
          </p:nvPr>
        </p:nvSpPr>
        <p:spPr>
          <a:xfrm>
            <a:off x="838200" y="365125"/>
            <a:ext cx="1665718" cy="5811838"/>
          </a:xfrm>
        </p:spPr>
        <p:txBody>
          <a:bodyPr/>
          <a:lstStyle/>
          <a:p>
            <a:endParaRPr lang="fi-FI" dirty="0"/>
          </a:p>
        </p:txBody>
      </p:sp>
      <p:sp>
        <p:nvSpPr>
          <p:cNvPr id="4" name="Sisällön paikkamerkki 3">
            <a:extLst>
              <a:ext uri="{FF2B5EF4-FFF2-40B4-BE49-F238E27FC236}">
                <a16:creationId xmlns:a16="http://schemas.microsoft.com/office/drawing/2014/main" id="{B0059263-3B9C-4C06-BDD8-2FA5FAE43A9B}"/>
              </a:ext>
            </a:extLst>
          </p:cNvPr>
          <p:cNvSpPr>
            <a:spLocks noGrp="1"/>
          </p:cNvSpPr>
          <p:nvPr>
            <p:ph sz="half" idx="2"/>
          </p:nvPr>
        </p:nvSpPr>
        <p:spPr>
          <a:xfrm>
            <a:off x="2597920" y="696286"/>
            <a:ext cx="8755880" cy="5480677"/>
          </a:xfrm>
        </p:spPr>
        <p:txBody>
          <a:bodyPr/>
          <a:lstStyle/>
          <a:p>
            <a:pPr marL="457200" indent="0">
              <a:buNone/>
            </a:pPr>
            <a:r>
              <a:rPr lang="fi-FI" sz="1800" b="1" dirty="0">
                <a:effectLst/>
                <a:latin typeface="Arial" panose="020B0604020202020204" pitchFamily="34" charset="0"/>
                <a:ea typeface="Calibri" panose="020F0502020204030204" pitchFamily="34" charset="0"/>
                <a:cs typeface="Times New Roman" panose="02020603050405020304" pitchFamily="18" charset="0"/>
              </a:rPr>
              <a:t>Ilkka Kemppainen</a:t>
            </a:r>
            <a:r>
              <a:rPr lang="fi-FI" sz="1800" dirty="0">
                <a:effectLst/>
                <a:latin typeface="Arial" panose="020B0604020202020204" pitchFamily="34" charset="0"/>
                <a:ea typeface="Calibri" panose="020F0502020204030204" pitchFamily="34" charset="0"/>
                <a:cs typeface="Times New Roman" panose="02020603050405020304" pitchFamily="18" charset="0"/>
              </a:rPr>
              <a:t> oli antamassa Humaniassa AY-tietoutta. Markku Valjakka ja Taavi Kosonen sähkömiehistä oli AY tiedotuksessa Ammattikoulun sähköosastolle.</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0">
              <a:buNone/>
            </a:pPr>
            <a:r>
              <a:rPr lang="fi-FI" sz="1800" b="1" dirty="0">
                <a:effectLst/>
                <a:latin typeface="Arial" panose="020B0604020202020204" pitchFamily="34" charset="0"/>
                <a:ea typeface="Calibri" panose="020F0502020204030204" pitchFamily="34" charset="0"/>
                <a:cs typeface="Times New Roman" panose="02020603050405020304" pitchFamily="18" charset="0"/>
              </a:rPr>
              <a:t>Savonlinna </a:t>
            </a:r>
            <a:r>
              <a:rPr lang="fi-FI" sz="1800" dirty="0">
                <a:effectLst/>
                <a:latin typeface="Arial" panose="020B0604020202020204" pitchFamily="34" charset="0"/>
                <a:ea typeface="Calibri" panose="020F0502020204030204" pitchFamily="34" charset="0"/>
                <a:cs typeface="Times New Roman" panose="02020603050405020304" pitchFamily="18" charset="0"/>
              </a:rPr>
              <a:t>sai lupauksen Rinteen hallitukselta 150 uudesta opiskelupaikasta. Parikkalan raja-asemaa aletaan mahdollisesti rakentamaan. Rinteen hallituksen erottua tuli tilalle Sanna Marinin hallitus, jonka hallitusohjelma on sama kuin edeltäjällään.</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i-FI" dirty="0"/>
          </a:p>
        </p:txBody>
      </p:sp>
    </p:spTree>
    <p:extLst>
      <p:ext uri="{BB962C8B-B14F-4D97-AF65-F5344CB8AC3E}">
        <p14:creationId xmlns:p14="http://schemas.microsoft.com/office/powerpoint/2010/main" val="23348537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2200AE4F-B957-4DB4-AEC5-4666AA65BA09}"/>
              </a:ext>
            </a:extLst>
          </p:cNvPr>
          <p:cNvSpPr>
            <a:spLocks noGrp="1"/>
          </p:cNvSpPr>
          <p:nvPr>
            <p:ph type="title"/>
          </p:nvPr>
        </p:nvSpPr>
        <p:spPr>
          <a:xfrm>
            <a:off x="838200" y="365126"/>
            <a:ext cx="10515600" cy="45719"/>
          </a:xfrm>
        </p:spPr>
        <p:txBody>
          <a:bodyPr>
            <a:normAutofit fontScale="90000"/>
          </a:bodyPr>
          <a:lstStyle/>
          <a:p>
            <a:r>
              <a:rPr lang="fi-FI" dirty="0"/>
              <a:t> </a:t>
            </a:r>
          </a:p>
        </p:txBody>
      </p:sp>
      <p:graphicFrame>
        <p:nvGraphicFramePr>
          <p:cNvPr id="9" name="Sisällön paikkamerkki 8">
            <a:extLst>
              <a:ext uri="{FF2B5EF4-FFF2-40B4-BE49-F238E27FC236}">
                <a16:creationId xmlns:a16="http://schemas.microsoft.com/office/drawing/2014/main" id="{0F6C4F80-A8D0-407B-8D29-4EF82A71800A}"/>
              </a:ext>
            </a:extLst>
          </p:cNvPr>
          <p:cNvGraphicFramePr>
            <a:graphicFrameLocks noGrp="1"/>
          </p:cNvGraphicFramePr>
          <p:nvPr>
            <p:ph sz="half" idx="1"/>
            <p:extLst>
              <p:ext uri="{D42A27DB-BD31-4B8C-83A1-F6EECF244321}">
                <p14:modId xmlns:p14="http://schemas.microsoft.com/office/powerpoint/2010/main" val="1547400592"/>
              </p:ext>
            </p:extLst>
          </p:nvPr>
        </p:nvGraphicFramePr>
        <p:xfrm>
          <a:off x="733321" y="97718"/>
          <a:ext cx="4351122" cy="6400800"/>
        </p:xfrm>
        <a:graphic>
          <a:graphicData uri="http://schemas.openxmlformats.org/drawingml/2006/table">
            <a:tbl>
              <a:tblPr>
                <a:tableStyleId>{5C22544A-7EE6-4342-B048-85BDC9FD1C3A}</a:tableStyleId>
              </a:tblPr>
              <a:tblGrid>
                <a:gridCol w="4351122">
                  <a:extLst>
                    <a:ext uri="{9D8B030D-6E8A-4147-A177-3AD203B41FA5}">
                      <a16:colId xmlns:a16="http://schemas.microsoft.com/office/drawing/2014/main" val="2188114731"/>
                    </a:ext>
                  </a:extLst>
                </a:gridCol>
              </a:tblGrid>
              <a:tr h="177235">
                <a:tc>
                  <a:txBody>
                    <a:bodyPr/>
                    <a:lstStyle/>
                    <a:p>
                      <a:pPr algn="ctr"/>
                      <a:r>
                        <a:rPr kumimoji="0" lang="fi-FI" altLang="fi-FI"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Jäsenjärjestöjä on 33 kappaletta</a:t>
                      </a:r>
                      <a:endParaRPr lang="fi-FI" sz="1200" b="1" dirty="0">
                        <a:effectLst/>
                        <a:latin typeface="Arial" panose="020B0604020202020204" pitchFamily="34" charset="0"/>
                        <a:cs typeface="Arial" panose="020B0604020202020204" pitchFamily="34" charset="0"/>
                      </a:endParaRPr>
                    </a:p>
                  </a:txBody>
                  <a:tcPr marL="44309" marR="44309" marT="0" marB="0"/>
                </a:tc>
                <a:extLst>
                  <a:ext uri="{0D108BD9-81ED-4DB2-BD59-A6C34878D82A}">
                    <a16:rowId xmlns:a16="http://schemas.microsoft.com/office/drawing/2014/main" val="561646837"/>
                  </a:ext>
                </a:extLst>
              </a:tr>
              <a:tr h="182299">
                <a:tc>
                  <a:txBody>
                    <a:bodyPr/>
                    <a:lstStyle/>
                    <a:p>
                      <a:r>
                        <a:rPr lang="fi-FI" sz="1200">
                          <a:effectLst/>
                          <a:latin typeface="Arial" panose="020B0604020202020204" pitchFamily="34" charset="0"/>
                          <a:cs typeface="Arial" panose="020B0604020202020204" pitchFamily="34" charset="0"/>
                        </a:rPr>
                        <a:t> </a:t>
                      </a:r>
                      <a:endParaRPr lang="fi-FI" sz="1200">
                        <a:effectLst/>
                        <a:latin typeface="Arial" panose="020B0604020202020204" pitchFamily="34" charset="0"/>
                        <a:ea typeface="Times New Roman" panose="02020603050405020304" pitchFamily="18" charset="0"/>
                        <a:cs typeface="Arial" panose="020B0604020202020204" pitchFamily="34" charset="0"/>
                      </a:endParaRPr>
                    </a:p>
                  </a:txBody>
                  <a:tcPr marL="44309" marR="44309" marT="0" marB="0"/>
                </a:tc>
                <a:extLst>
                  <a:ext uri="{0D108BD9-81ED-4DB2-BD59-A6C34878D82A}">
                    <a16:rowId xmlns:a16="http://schemas.microsoft.com/office/drawing/2014/main" val="1963920296"/>
                  </a:ext>
                </a:extLst>
              </a:tr>
              <a:tr h="182299">
                <a:tc>
                  <a:txBody>
                    <a:bodyPr/>
                    <a:lstStyle/>
                    <a:p>
                      <a:r>
                        <a:rPr lang="fi-FI" sz="1200" dirty="0">
                          <a:effectLst/>
                          <a:latin typeface="Arial" panose="020B0604020202020204" pitchFamily="34" charset="0"/>
                          <a:cs typeface="Arial" panose="020B0604020202020204" pitchFamily="34" charset="0"/>
                        </a:rPr>
                        <a:t>Enonkosken kunnalliset työntekijät KTV ry os. 733</a:t>
                      </a:r>
                      <a:endParaRPr lang="fi-FI" sz="1200" dirty="0">
                        <a:effectLst/>
                        <a:latin typeface="Arial" panose="020B0604020202020204" pitchFamily="34" charset="0"/>
                        <a:ea typeface="Times New Roman" panose="02020603050405020304" pitchFamily="18" charset="0"/>
                        <a:cs typeface="Arial" panose="020B0604020202020204" pitchFamily="34" charset="0"/>
                      </a:endParaRPr>
                    </a:p>
                  </a:txBody>
                  <a:tcPr marL="44309" marR="44309" marT="0" marB="0"/>
                </a:tc>
                <a:extLst>
                  <a:ext uri="{0D108BD9-81ED-4DB2-BD59-A6C34878D82A}">
                    <a16:rowId xmlns:a16="http://schemas.microsoft.com/office/drawing/2014/main" val="147490239"/>
                  </a:ext>
                </a:extLst>
              </a:tr>
              <a:tr h="182299">
                <a:tc>
                  <a:txBody>
                    <a:bodyPr/>
                    <a:lstStyle/>
                    <a:p>
                      <a:r>
                        <a:rPr lang="fi-FI" sz="1200">
                          <a:effectLst/>
                          <a:latin typeface="Arial" panose="020B0604020202020204" pitchFamily="34" charset="0"/>
                          <a:cs typeface="Arial" panose="020B0604020202020204" pitchFamily="34" charset="0"/>
                        </a:rPr>
                        <a:t>Ilmailualan Unioni Savonlinnan ammattijärjestö 014</a:t>
                      </a:r>
                      <a:endParaRPr lang="fi-FI" sz="1200">
                        <a:effectLst/>
                        <a:latin typeface="Arial" panose="020B0604020202020204" pitchFamily="34" charset="0"/>
                        <a:ea typeface="Times New Roman" panose="02020603050405020304" pitchFamily="18" charset="0"/>
                        <a:cs typeface="Arial" panose="020B0604020202020204" pitchFamily="34" charset="0"/>
                      </a:endParaRPr>
                    </a:p>
                  </a:txBody>
                  <a:tcPr marL="44309" marR="44309" marT="0" marB="0"/>
                </a:tc>
                <a:extLst>
                  <a:ext uri="{0D108BD9-81ED-4DB2-BD59-A6C34878D82A}">
                    <a16:rowId xmlns:a16="http://schemas.microsoft.com/office/drawing/2014/main" val="558556251"/>
                  </a:ext>
                </a:extLst>
              </a:tr>
              <a:tr h="182299">
                <a:tc>
                  <a:txBody>
                    <a:bodyPr/>
                    <a:lstStyle/>
                    <a:p>
                      <a:r>
                        <a:rPr lang="fi-FI" sz="1200">
                          <a:effectLst/>
                          <a:latin typeface="Arial" panose="020B0604020202020204" pitchFamily="34" charset="0"/>
                          <a:cs typeface="Arial" panose="020B0604020202020204" pitchFamily="34" charset="0"/>
                        </a:rPr>
                        <a:t>Järvi-Savon Sähköalojen työntekijät r.y.</a:t>
                      </a:r>
                      <a:endParaRPr lang="fi-FI" sz="1200">
                        <a:effectLst/>
                        <a:latin typeface="Arial" panose="020B0604020202020204" pitchFamily="34" charset="0"/>
                        <a:ea typeface="Times New Roman" panose="02020603050405020304" pitchFamily="18" charset="0"/>
                        <a:cs typeface="Arial" panose="020B0604020202020204" pitchFamily="34" charset="0"/>
                      </a:endParaRPr>
                    </a:p>
                  </a:txBody>
                  <a:tcPr marL="44309" marR="44309" marT="0" marB="0"/>
                </a:tc>
                <a:extLst>
                  <a:ext uri="{0D108BD9-81ED-4DB2-BD59-A6C34878D82A}">
                    <a16:rowId xmlns:a16="http://schemas.microsoft.com/office/drawing/2014/main" val="2946931370"/>
                  </a:ext>
                </a:extLst>
              </a:tr>
              <a:tr h="182299">
                <a:tc>
                  <a:txBody>
                    <a:bodyPr/>
                    <a:lstStyle/>
                    <a:p>
                      <a:r>
                        <a:rPr lang="fi-FI" sz="1200" dirty="0">
                          <a:effectLst/>
                          <a:latin typeface="Arial" panose="020B0604020202020204" pitchFamily="34" charset="0"/>
                          <a:cs typeface="Arial" panose="020B0604020202020204" pitchFamily="34" charset="0"/>
                        </a:rPr>
                        <a:t>Lehdenjakajat os. 217</a:t>
                      </a:r>
                      <a:endParaRPr lang="fi-FI" sz="1200" dirty="0">
                        <a:effectLst/>
                        <a:latin typeface="Arial" panose="020B0604020202020204" pitchFamily="34" charset="0"/>
                        <a:ea typeface="Times New Roman" panose="02020603050405020304" pitchFamily="18" charset="0"/>
                        <a:cs typeface="Arial" panose="020B0604020202020204" pitchFamily="34" charset="0"/>
                      </a:endParaRPr>
                    </a:p>
                  </a:txBody>
                  <a:tcPr marL="44309" marR="44309" marT="0" marB="0"/>
                </a:tc>
                <a:extLst>
                  <a:ext uri="{0D108BD9-81ED-4DB2-BD59-A6C34878D82A}">
                    <a16:rowId xmlns:a16="http://schemas.microsoft.com/office/drawing/2014/main" val="2584270757"/>
                  </a:ext>
                </a:extLst>
              </a:tr>
              <a:tr h="182299">
                <a:tc>
                  <a:txBody>
                    <a:bodyPr/>
                    <a:lstStyle/>
                    <a:p>
                      <a:r>
                        <a:rPr lang="fi-FI" sz="1200">
                          <a:effectLst/>
                          <a:latin typeface="Arial" panose="020B0604020202020204" pitchFamily="34" charset="0"/>
                          <a:cs typeface="Arial" panose="020B0604020202020204" pitchFamily="34" charset="0"/>
                        </a:rPr>
                        <a:t>Louhen metalli os. 314</a:t>
                      </a:r>
                      <a:endParaRPr lang="fi-FI" sz="1200">
                        <a:effectLst/>
                        <a:latin typeface="Arial" panose="020B0604020202020204" pitchFamily="34" charset="0"/>
                        <a:ea typeface="Times New Roman" panose="02020603050405020304" pitchFamily="18" charset="0"/>
                        <a:cs typeface="Arial" panose="020B0604020202020204" pitchFamily="34" charset="0"/>
                      </a:endParaRPr>
                    </a:p>
                  </a:txBody>
                  <a:tcPr marL="44309" marR="44309" marT="0" marB="0"/>
                </a:tc>
                <a:extLst>
                  <a:ext uri="{0D108BD9-81ED-4DB2-BD59-A6C34878D82A}">
                    <a16:rowId xmlns:a16="http://schemas.microsoft.com/office/drawing/2014/main" val="4063160832"/>
                  </a:ext>
                </a:extLst>
              </a:tr>
              <a:tr h="182299">
                <a:tc>
                  <a:txBody>
                    <a:bodyPr/>
                    <a:lstStyle/>
                    <a:p>
                      <a:r>
                        <a:rPr lang="fi-FI" sz="1200">
                          <a:effectLst/>
                          <a:latin typeface="Arial" panose="020B0604020202020204" pitchFamily="34" charset="0"/>
                          <a:cs typeface="Arial" panose="020B0604020202020204" pitchFamily="34" charset="0"/>
                        </a:rPr>
                        <a:t>PAM - Savonlinnan seudun kiinteistötyöntekijät os. 519</a:t>
                      </a:r>
                      <a:endParaRPr lang="fi-FI" sz="1200">
                        <a:effectLst/>
                        <a:latin typeface="Arial" panose="020B0604020202020204" pitchFamily="34" charset="0"/>
                        <a:ea typeface="Times New Roman" panose="02020603050405020304" pitchFamily="18" charset="0"/>
                        <a:cs typeface="Arial" panose="020B0604020202020204" pitchFamily="34" charset="0"/>
                      </a:endParaRPr>
                    </a:p>
                  </a:txBody>
                  <a:tcPr marL="44309" marR="44309" marT="0" marB="0"/>
                </a:tc>
                <a:extLst>
                  <a:ext uri="{0D108BD9-81ED-4DB2-BD59-A6C34878D82A}">
                    <a16:rowId xmlns:a16="http://schemas.microsoft.com/office/drawing/2014/main" val="1659298722"/>
                  </a:ext>
                </a:extLst>
              </a:tr>
              <a:tr h="182299">
                <a:tc>
                  <a:txBody>
                    <a:bodyPr/>
                    <a:lstStyle/>
                    <a:p>
                      <a:r>
                        <a:rPr lang="fi-FI" sz="1200">
                          <a:effectLst/>
                          <a:latin typeface="Arial" panose="020B0604020202020204" pitchFamily="34" charset="0"/>
                          <a:cs typeface="Arial" panose="020B0604020202020204" pitchFamily="34" charset="0"/>
                        </a:rPr>
                        <a:t>PAM - hotelli- ja ravintola-alan os. 719</a:t>
                      </a:r>
                      <a:endParaRPr lang="fi-FI" sz="1200">
                        <a:effectLst/>
                        <a:latin typeface="Arial" panose="020B0604020202020204" pitchFamily="34" charset="0"/>
                        <a:ea typeface="Times New Roman" panose="02020603050405020304" pitchFamily="18" charset="0"/>
                        <a:cs typeface="Arial" panose="020B0604020202020204" pitchFamily="34" charset="0"/>
                      </a:endParaRPr>
                    </a:p>
                  </a:txBody>
                  <a:tcPr marL="44309" marR="44309" marT="0" marB="0"/>
                </a:tc>
                <a:extLst>
                  <a:ext uri="{0D108BD9-81ED-4DB2-BD59-A6C34878D82A}">
                    <a16:rowId xmlns:a16="http://schemas.microsoft.com/office/drawing/2014/main" val="4190951533"/>
                  </a:ext>
                </a:extLst>
              </a:tr>
              <a:tr h="182299">
                <a:tc>
                  <a:txBody>
                    <a:bodyPr/>
                    <a:lstStyle/>
                    <a:p>
                      <a:r>
                        <a:rPr lang="fi-FI" sz="1200">
                          <a:effectLst/>
                          <a:latin typeface="Arial" panose="020B0604020202020204" pitchFamily="34" charset="0"/>
                          <a:cs typeface="Arial" panose="020B0604020202020204" pitchFamily="34" charset="0"/>
                        </a:rPr>
                        <a:t>PAM - liikealan Savonlinnan osasto ry</a:t>
                      </a:r>
                      <a:endParaRPr lang="fi-FI" sz="1200">
                        <a:effectLst/>
                        <a:latin typeface="Arial" panose="020B0604020202020204" pitchFamily="34" charset="0"/>
                        <a:ea typeface="Times New Roman" panose="02020603050405020304" pitchFamily="18" charset="0"/>
                        <a:cs typeface="Arial" panose="020B0604020202020204" pitchFamily="34" charset="0"/>
                      </a:endParaRPr>
                    </a:p>
                  </a:txBody>
                  <a:tcPr marL="44309" marR="44309" marT="0" marB="0"/>
                </a:tc>
                <a:extLst>
                  <a:ext uri="{0D108BD9-81ED-4DB2-BD59-A6C34878D82A}">
                    <a16:rowId xmlns:a16="http://schemas.microsoft.com/office/drawing/2014/main" val="1322812883"/>
                  </a:ext>
                </a:extLst>
              </a:tr>
              <a:tr h="182299">
                <a:tc>
                  <a:txBody>
                    <a:bodyPr/>
                    <a:lstStyle/>
                    <a:p>
                      <a:r>
                        <a:rPr lang="fi-FI" sz="1200" dirty="0">
                          <a:effectLst/>
                          <a:latin typeface="Arial" panose="020B0604020202020204" pitchFamily="34" charset="0"/>
                          <a:cs typeface="Arial" panose="020B0604020202020204" pitchFamily="34" charset="0"/>
                        </a:rPr>
                        <a:t>Postiliiton Savonlinnan automiehet</a:t>
                      </a:r>
                      <a:endParaRPr lang="fi-FI" sz="1200" dirty="0">
                        <a:effectLst/>
                        <a:latin typeface="Arial" panose="020B0604020202020204" pitchFamily="34" charset="0"/>
                        <a:ea typeface="Times New Roman" panose="02020603050405020304" pitchFamily="18" charset="0"/>
                        <a:cs typeface="Arial" panose="020B0604020202020204" pitchFamily="34" charset="0"/>
                      </a:endParaRPr>
                    </a:p>
                  </a:txBody>
                  <a:tcPr marL="44309" marR="44309" marT="0" marB="0"/>
                </a:tc>
                <a:extLst>
                  <a:ext uri="{0D108BD9-81ED-4DB2-BD59-A6C34878D82A}">
                    <a16:rowId xmlns:a16="http://schemas.microsoft.com/office/drawing/2014/main" val="2672412257"/>
                  </a:ext>
                </a:extLst>
              </a:tr>
              <a:tr h="182299">
                <a:tc>
                  <a:txBody>
                    <a:bodyPr/>
                    <a:lstStyle/>
                    <a:p>
                      <a:r>
                        <a:rPr lang="fi-FI" sz="1200">
                          <a:effectLst/>
                          <a:latin typeface="Arial" panose="020B0604020202020204" pitchFamily="34" charset="0"/>
                          <a:cs typeface="Arial" panose="020B0604020202020204" pitchFamily="34" charset="0"/>
                        </a:rPr>
                        <a:t>Postiliiton Savonlinnan osasto r.y.</a:t>
                      </a:r>
                      <a:endParaRPr lang="fi-FI" sz="1200">
                        <a:effectLst/>
                        <a:latin typeface="Arial" panose="020B0604020202020204" pitchFamily="34" charset="0"/>
                        <a:ea typeface="Times New Roman" panose="02020603050405020304" pitchFamily="18" charset="0"/>
                        <a:cs typeface="Arial" panose="020B0604020202020204" pitchFamily="34" charset="0"/>
                      </a:endParaRPr>
                    </a:p>
                  </a:txBody>
                  <a:tcPr marL="44309" marR="44309" marT="0" marB="0"/>
                </a:tc>
                <a:extLst>
                  <a:ext uri="{0D108BD9-81ED-4DB2-BD59-A6C34878D82A}">
                    <a16:rowId xmlns:a16="http://schemas.microsoft.com/office/drawing/2014/main" val="2030141178"/>
                  </a:ext>
                </a:extLst>
              </a:tr>
              <a:tr h="182299">
                <a:tc>
                  <a:txBody>
                    <a:bodyPr/>
                    <a:lstStyle/>
                    <a:p>
                      <a:r>
                        <a:rPr lang="fi-FI" sz="1200" dirty="0">
                          <a:effectLst/>
                          <a:latin typeface="Arial" panose="020B0604020202020204" pitchFamily="34" charset="0"/>
                          <a:cs typeface="Arial" panose="020B0604020202020204" pitchFamily="34" charset="0"/>
                        </a:rPr>
                        <a:t>Rakennusliiton os. 160 Kerimäki</a:t>
                      </a:r>
                      <a:endParaRPr lang="fi-FI" sz="1200" dirty="0">
                        <a:effectLst/>
                        <a:latin typeface="Arial" panose="020B0604020202020204" pitchFamily="34" charset="0"/>
                        <a:ea typeface="Times New Roman" panose="02020603050405020304" pitchFamily="18" charset="0"/>
                        <a:cs typeface="Arial" panose="020B0604020202020204" pitchFamily="34" charset="0"/>
                      </a:endParaRPr>
                    </a:p>
                  </a:txBody>
                  <a:tcPr marL="44309" marR="44309" marT="0" marB="0"/>
                </a:tc>
                <a:extLst>
                  <a:ext uri="{0D108BD9-81ED-4DB2-BD59-A6C34878D82A}">
                    <a16:rowId xmlns:a16="http://schemas.microsoft.com/office/drawing/2014/main" val="3913060082"/>
                  </a:ext>
                </a:extLst>
              </a:tr>
              <a:tr h="182299">
                <a:tc>
                  <a:txBody>
                    <a:bodyPr/>
                    <a:lstStyle/>
                    <a:p>
                      <a:r>
                        <a:rPr lang="fi-FI" sz="1200" dirty="0">
                          <a:effectLst/>
                          <a:latin typeface="Arial" panose="020B0604020202020204" pitchFamily="34" charset="0"/>
                          <a:cs typeface="Arial" panose="020B0604020202020204" pitchFamily="34" charset="0"/>
                        </a:rPr>
                        <a:t>Rakennusliitto os. 343 Savonlinnan putkimiehet ja eristäjät</a:t>
                      </a:r>
                      <a:endParaRPr lang="fi-FI" sz="1200" dirty="0">
                        <a:effectLst/>
                        <a:latin typeface="Arial" panose="020B0604020202020204" pitchFamily="34" charset="0"/>
                        <a:ea typeface="Times New Roman" panose="02020603050405020304" pitchFamily="18" charset="0"/>
                        <a:cs typeface="Arial" panose="020B0604020202020204" pitchFamily="34" charset="0"/>
                      </a:endParaRPr>
                    </a:p>
                  </a:txBody>
                  <a:tcPr marL="44309" marR="44309" marT="0" marB="0"/>
                </a:tc>
                <a:extLst>
                  <a:ext uri="{0D108BD9-81ED-4DB2-BD59-A6C34878D82A}">
                    <a16:rowId xmlns:a16="http://schemas.microsoft.com/office/drawing/2014/main" val="3042330609"/>
                  </a:ext>
                </a:extLst>
              </a:tr>
              <a:tr h="182299">
                <a:tc>
                  <a:txBody>
                    <a:bodyPr/>
                    <a:lstStyle/>
                    <a:p>
                      <a:r>
                        <a:rPr lang="fi-FI" sz="1200" dirty="0">
                          <a:effectLst/>
                          <a:latin typeface="Arial" panose="020B0604020202020204" pitchFamily="34" charset="0"/>
                          <a:cs typeface="Arial" panose="020B0604020202020204" pitchFamily="34" charset="0"/>
                        </a:rPr>
                        <a:t>Rautatieläisten liiton os. 105</a:t>
                      </a:r>
                      <a:endParaRPr lang="fi-FI" sz="1200" dirty="0">
                        <a:effectLst/>
                        <a:latin typeface="Arial" panose="020B0604020202020204" pitchFamily="34" charset="0"/>
                        <a:ea typeface="Times New Roman" panose="02020603050405020304" pitchFamily="18" charset="0"/>
                        <a:cs typeface="Arial" panose="020B0604020202020204" pitchFamily="34" charset="0"/>
                      </a:endParaRPr>
                    </a:p>
                  </a:txBody>
                  <a:tcPr marL="44309" marR="44309" marT="0" marB="0"/>
                </a:tc>
                <a:extLst>
                  <a:ext uri="{0D108BD9-81ED-4DB2-BD59-A6C34878D82A}">
                    <a16:rowId xmlns:a16="http://schemas.microsoft.com/office/drawing/2014/main" val="1589582282"/>
                  </a:ext>
                </a:extLst>
              </a:tr>
              <a:tr h="182299">
                <a:tc>
                  <a:txBody>
                    <a:bodyPr/>
                    <a:lstStyle/>
                    <a:p>
                      <a:r>
                        <a:rPr lang="fi-FI" sz="1200">
                          <a:effectLst/>
                          <a:latin typeface="Arial" panose="020B0604020202020204" pitchFamily="34" charset="0"/>
                          <a:cs typeface="Arial" panose="020B0604020202020204" pitchFamily="34" charset="0"/>
                        </a:rPr>
                        <a:t>Rautatieläisten liiton os. 53</a:t>
                      </a:r>
                      <a:endParaRPr lang="fi-FI" sz="1200">
                        <a:effectLst/>
                        <a:latin typeface="Arial" panose="020B0604020202020204" pitchFamily="34" charset="0"/>
                        <a:ea typeface="Times New Roman" panose="02020603050405020304" pitchFamily="18" charset="0"/>
                        <a:cs typeface="Arial" panose="020B0604020202020204" pitchFamily="34" charset="0"/>
                      </a:endParaRPr>
                    </a:p>
                  </a:txBody>
                  <a:tcPr marL="44309" marR="44309" marT="0" marB="0"/>
                </a:tc>
                <a:extLst>
                  <a:ext uri="{0D108BD9-81ED-4DB2-BD59-A6C34878D82A}">
                    <a16:rowId xmlns:a16="http://schemas.microsoft.com/office/drawing/2014/main" val="2612744706"/>
                  </a:ext>
                </a:extLst>
              </a:tr>
              <a:tr h="182299">
                <a:tc>
                  <a:txBody>
                    <a:bodyPr/>
                    <a:lstStyle/>
                    <a:p>
                      <a:r>
                        <a:rPr lang="fi-FI" sz="1200">
                          <a:effectLst/>
                          <a:latin typeface="Arial" panose="020B0604020202020204" pitchFamily="34" charset="0"/>
                          <a:cs typeface="Arial" panose="020B0604020202020204" pitchFamily="34" charset="0"/>
                        </a:rPr>
                        <a:t>Rautatieläisten liiton os. 97</a:t>
                      </a:r>
                      <a:endParaRPr lang="fi-FI" sz="1200">
                        <a:effectLst/>
                        <a:latin typeface="Arial" panose="020B0604020202020204" pitchFamily="34" charset="0"/>
                        <a:ea typeface="Times New Roman" panose="02020603050405020304" pitchFamily="18" charset="0"/>
                        <a:cs typeface="Arial" panose="020B0604020202020204" pitchFamily="34" charset="0"/>
                      </a:endParaRPr>
                    </a:p>
                  </a:txBody>
                  <a:tcPr marL="44309" marR="44309" marT="0" marB="0"/>
                </a:tc>
                <a:extLst>
                  <a:ext uri="{0D108BD9-81ED-4DB2-BD59-A6C34878D82A}">
                    <a16:rowId xmlns:a16="http://schemas.microsoft.com/office/drawing/2014/main" val="1419260703"/>
                  </a:ext>
                </a:extLst>
              </a:tr>
              <a:tr h="182299">
                <a:tc>
                  <a:txBody>
                    <a:bodyPr/>
                    <a:lstStyle/>
                    <a:p>
                      <a:r>
                        <a:rPr lang="fi-FI" sz="1200">
                          <a:effectLst/>
                          <a:latin typeface="Arial" panose="020B0604020202020204" pitchFamily="34" charset="0"/>
                          <a:cs typeface="Arial" panose="020B0604020202020204" pitchFamily="34" charset="0"/>
                        </a:rPr>
                        <a:t>Savonlinnan Autokorjaamotyöväen os. 234</a:t>
                      </a:r>
                      <a:endParaRPr lang="fi-FI" sz="1200">
                        <a:effectLst/>
                        <a:latin typeface="Arial" panose="020B0604020202020204" pitchFamily="34" charset="0"/>
                        <a:ea typeface="Times New Roman" panose="02020603050405020304" pitchFamily="18" charset="0"/>
                        <a:cs typeface="Arial" panose="020B0604020202020204" pitchFamily="34" charset="0"/>
                      </a:endParaRPr>
                    </a:p>
                  </a:txBody>
                  <a:tcPr marL="44309" marR="44309" marT="0" marB="0"/>
                </a:tc>
                <a:extLst>
                  <a:ext uri="{0D108BD9-81ED-4DB2-BD59-A6C34878D82A}">
                    <a16:rowId xmlns:a16="http://schemas.microsoft.com/office/drawing/2014/main" val="1635687362"/>
                  </a:ext>
                </a:extLst>
              </a:tr>
              <a:tr h="182299">
                <a:tc>
                  <a:txBody>
                    <a:bodyPr/>
                    <a:lstStyle/>
                    <a:p>
                      <a:r>
                        <a:rPr lang="fi-FI" sz="1200">
                          <a:effectLst/>
                          <a:latin typeface="Arial" panose="020B0604020202020204" pitchFamily="34" charset="0"/>
                          <a:cs typeface="Arial" panose="020B0604020202020204" pitchFamily="34" charset="0"/>
                        </a:rPr>
                        <a:t>Savonlinnan ja lähiympäristön sähkömiehet ry. os  077</a:t>
                      </a:r>
                      <a:endParaRPr lang="fi-FI" sz="1200">
                        <a:effectLst/>
                        <a:latin typeface="Arial" panose="020B0604020202020204" pitchFamily="34" charset="0"/>
                        <a:ea typeface="Times New Roman" panose="02020603050405020304" pitchFamily="18" charset="0"/>
                        <a:cs typeface="Arial" panose="020B0604020202020204" pitchFamily="34" charset="0"/>
                      </a:endParaRPr>
                    </a:p>
                  </a:txBody>
                  <a:tcPr marL="44309" marR="44309" marT="0" marB="0"/>
                </a:tc>
                <a:extLst>
                  <a:ext uri="{0D108BD9-81ED-4DB2-BD59-A6C34878D82A}">
                    <a16:rowId xmlns:a16="http://schemas.microsoft.com/office/drawing/2014/main" val="1460861706"/>
                  </a:ext>
                </a:extLst>
              </a:tr>
              <a:tr h="182299">
                <a:tc>
                  <a:txBody>
                    <a:bodyPr/>
                    <a:lstStyle/>
                    <a:p>
                      <a:r>
                        <a:rPr lang="fi-FI" sz="1200">
                          <a:effectLst/>
                          <a:latin typeface="Arial" panose="020B0604020202020204" pitchFamily="34" charset="0"/>
                          <a:cs typeface="Arial" panose="020B0604020202020204" pitchFamily="34" charset="0"/>
                        </a:rPr>
                        <a:t>Savonlinnan ja ympäristön automiehet r.y.</a:t>
                      </a:r>
                      <a:endParaRPr lang="fi-FI" sz="1200">
                        <a:effectLst/>
                        <a:latin typeface="Arial" panose="020B0604020202020204" pitchFamily="34" charset="0"/>
                        <a:ea typeface="Times New Roman" panose="02020603050405020304" pitchFamily="18" charset="0"/>
                        <a:cs typeface="Arial" panose="020B0604020202020204" pitchFamily="34" charset="0"/>
                      </a:endParaRPr>
                    </a:p>
                  </a:txBody>
                  <a:tcPr marL="44309" marR="44309" marT="0" marB="0"/>
                </a:tc>
                <a:extLst>
                  <a:ext uri="{0D108BD9-81ED-4DB2-BD59-A6C34878D82A}">
                    <a16:rowId xmlns:a16="http://schemas.microsoft.com/office/drawing/2014/main" val="1395042472"/>
                  </a:ext>
                </a:extLst>
              </a:tr>
              <a:tr h="182299">
                <a:tc>
                  <a:txBody>
                    <a:bodyPr/>
                    <a:lstStyle/>
                    <a:p>
                      <a:r>
                        <a:rPr lang="fi-FI" sz="1200">
                          <a:effectLst/>
                          <a:latin typeface="Arial" panose="020B0604020202020204" pitchFamily="34" charset="0"/>
                          <a:cs typeface="Arial" panose="020B0604020202020204" pitchFamily="34" charset="0"/>
                        </a:rPr>
                        <a:t>Savonlinnan keskussairaalan henkilökunnan yhdistys KTV 223</a:t>
                      </a:r>
                      <a:endParaRPr lang="fi-FI" sz="1200">
                        <a:effectLst/>
                        <a:latin typeface="Arial" panose="020B0604020202020204" pitchFamily="34" charset="0"/>
                        <a:ea typeface="Times New Roman" panose="02020603050405020304" pitchFamily="18" charset="0"/>
                        <a:cs typeface="Arial" panose="020B0604020202020204" pitchFamily="34" charset="0"/>
                      </a:endParaRPr>
                    </a:p>
                  </a:txBody>
                  <a:tcPr marL="44309" marR="44309" marT="0" marB="0"/>
                </a:tc>
                <a:extLst>
                  <a:ext uri="{0D108BD9-81ED-4DB2-BD59-A6C34878D82A}">
                    <a16:rowId xmlns:a16="http://schemas.microsoft.com/office/drawing/2014/main" val="1527927733"/>
                  </a:ext>
                </a:extLst>
              </a:tr>
              <a:tr h="182299">
                <a:tc>
                  <a:txBody>
                    <a:bodyPr/>
                    <a:lstStyle/>
                    <a:p>
                      <a:r>
                        <a:rPr lang="fi-FI" sz="1200">
                          <a:effectLst/>
                          <a:latin typeface="Arial" panose="020B0604020202020204" pitchFamily="34" charset="0"/>
                          <a:cs typeface="Arial" panose="020B0604020202020204" pitchFamily="34" charset="0"/>
                        </a:rPr>
                        <a:t>Savonlinnan Kirjatyöntekijäin yhdistys os. 027</a:t>
                      </a:r>
                      <a:endParaRPr lang="fi-FI" sz="1200">
                        <a:effectLst/>
                        <a:latin typeface="Arial" panose="020B0604020202020204" pitchFamily="34" charset="0"/>
                        <a:ea typeface="Times New Roman" panose="02020603050405020304" pitchFamily="18" charset="0"/>
                        <a:cs typeface="Arial" panose="020B0604020202020204" pitchFamily="34" charset="0"/>
                      </a:endParaRPr>
                    </a:p>
                  </a:txBody>
                  <a:tcPr marL="44309" marR="44309" marT="0" marB="0"/>
                </a:tc>
                <a:extLst>
                  <a:ext uri="{0D108BD9-81ED-4DB2-BD59-A6C34878D82A}">
                    <a16:rowId xmlns:a16="http://schemas.microsoft.com/office/drawing/2014/main" val="1979222217"/>
                  </a:ext>
                </a:extLst>
              </a:tr>
              <a:tr h="182299">
                <a:tc>
                  <a:txBody>
                    <a:bodyPr/>
                    <a:lstStyle/>
                    <a:p>
                      <a:r>
                        <a:rPr lang="fi-FI" sz="1200">
                          <a:effectLst/>
                          <a:latin typeface="Arial" panose="020B0604020202020204" pitchFamily="34" charset="0"/>
                          <a:cs typeface="Arial" panose="020B0604020202020204" pitchFamily="34" charset="0"/>
                        </a:rPr>
                        <a:t>Savonlinnan kunnantyöntekijät os. 43</a:t>
                      </a:r>
                      <a:endParaRPr lang="fi-FI" sz="1200">
                        <a:effectLst/>
                        <a:latin typeface="Arial" panose="020B0604020202020204" pitchFamily="34" charset="0"/>
                        <a:ea typeface="Times New Roman" panose="02020603050405020304" pitchFamily="18" charset="0"/>
                        <a:cs typeface="Arial" panose="020B0604020202020204" pitchFamily="34" charset="0"/>
                      </a:endParaRPr>
                    </a:p>
                  </a:txBody>
                  <a:tcPr marL="44309" marR="44309" marT="0" marB="0"/>
                </a:tc>
                <a:extLst>
                  <a:ext uri="{0D108BD9-81ED-4DB2-BD59-A6C34878D82A}">
                    <a16:rowId xmlns:a16="http://schemas.microsoft.com/office/drawing/2014/main" val="3848288505"/>
                  </a:ext>
                </a:extLst>
              </a:tr>
              <a:tr h="182299">
                <a:tc>
                  <a:txBody>
                    <a:bodyPr/>
                    <a:lstStyle/>
                    <a:p>
                      <a:r>
                        <a:rPr lang="fi-FI" sz="1200">
                          <a:effectLst/>
                          <a:latin typeface="Arial" panose="020B0604020202020204" pitchFamily="34" charset="0"/>
                          <a:cs typeface="Arial" panose="020B0604020202020204" pitchFamily="34" charset="0"/>
                        </a:rPr>
                        <a:t>Savonlinnan kunta-alan ammattiyhdistys KTV ry  os. 567</a:t>
                      </a:r>
                      <a:endParaRPr lang="fi-FI" sz="1200">
                        <a:effectLst/>
                        <a:latin typeface="Arial" panose="020B0604020202020204" pitchFamily="34" charset="0"/>
                        <a:ea typeface="Times New Roman" panose="02020603050405020304" pitchFamily="18" charset="0"/>
                        <a:cs typeface="Arial" panose="020B0604020202020204" pitchFamily="34" charset="0"/>
                      </a:endParaRPr>
                    </a:p>
                  </a:txBody>
                  <a:tcPr marL="44309" marR="44309" marT="0" marB="0"/>
                </a:tc>
                <a:extLst>
                  <a:ext uri="{0D108BD9-81ED-4DB2-BD59-A6C34878D82A}">
                    <a16:rowId xmlns:a16="http://schemas.microsoft.com/office/drawing/2014/main" val="978758919"/>
                  </a:ext>
                </a:extLst>
              </a:tr>
              <a:tr h="182299">
                <a:tc>
                  <a:txBody>
                    <a:bodyPr/>
                    <a:lstStyle/>
                    <a:p>
                      <a:r>
                        <a:rPr lang="fi-FI" sz="1200">
                          <a:effectLst/>
                          <a:latin typeface="Arial" panose="020B0604020202020204" pitchFamily="34" charset="0"/>
                          <a:cs typeface="Arial" panose="020B0604020202020204" pitchFamily="34" charset="0"/>
                        </a:rPr>
                        <a:t>Savonlinnan maalarit</a:t>
                      </a:r>
                      <a:endParaRPr lang="fi-FI" sz="1200">
                        <a:effectLst/>
                        <a:latin typeface="Arial" panose="020B0604020202020204" pitchFamily="34" charset="0"/>
                        <a:ea typeface="Times New Roman" panose="02020603050405020304" pitchFamily="18" charset="0"/>
                        <a:cs typeface="Arial" panose="020B0604020202020204" pitchFamily="34" charset="0"/>
                      </a:endParaRPr>
                    </a:p>
                  </a:txBody>
                  <a:tcPr marL="44309" marR="44309" marT="0" marB="0"/>
                </a:tc>
                <a:extLst>
                  <a:ext uri="{0D108BD9-81ED-4DB2-BD59-A6C34878D82A}">
                    <a16:rowId xmlns:a16="http://schemas.microsoft.com/office/drawing/2014/main" val="3008215309"/>
                  </a:ext>
                </a:extLst>
              </a:tr>
              <a:tr h="182299">
                <a:tc>
                  <a:txBody>
                    <a:bodyPr/>
                    <a:lstStyle/>
                    <a:p>
                      <a:r>
                        <a:rPr lang="fi-FI" sz="1200">
                          <a:effectLst/>
                          <a:latin typeface="Arial" panose="020B0604020202020204" pitchFamily="34" charset="0"/>
                          <a:cs typeface="Arial" panose="020B0604020202020204" pitchFamily="34" charset="0"/>
                        </a:rPr>
                        <a:t>Savonlinnan Metallityöväen ammattiosasto r.y. n:o 17</a:t>
                      </a:r>
                      <a:endParaRPr lang="fi-FI" sz="1200">
                        <a:effectLst/>
                        <a:latin typeface="Arial" panose="020B0604020202020204" pitchFamily="34" charset="0"/>
                        <a:ea typeface="Times New Roman" panose="02020603050405020304" pitchFamily="18" charset="0"/>
                        <a:cs typeface="Arial" panose="020B0604020202020204" pitchFamily="34" charset="0"/>
                      </a:endParaRPr>
                    </a:p>
                  </a:txBody>
                  <a:tcPr marL="44309" marR="44309" marT="0" marB="0"/>
                </a:tc>
                <a:extLst>
                  <a:ext uri="{0D108BD9-81ED-4DB2-BD59-A6C34878D82A}">
                    <a16:rowId xmlns:a16="http://schemas.microsoft.com/office/drawing/2014/main" val="4034872705"/>
                  </a:ext>
                </a:extLst>
              </a:tr>
              <a:tr h="182299">
                <a:tc>
                  <a:txBody>
                    <a:bodyPr/>
                    <a:lstStyle/>
                    <a:p>
                      <a:r>
                        <a:rPr lang="fi-FI" sz="1200">
                          <a:effectLst/>
                          <a:latin typeface="Arial" panose="020B0604020202020204" pitchFamily="34" charset="0"/>
                          <a:cs typeface="Arial" panose="020B0604020202020204" pitchFamily="34" charset="0"/>
                        </a:rPr>
                        <a:t>Savonlinnan muurarit os. 619</a:t>
                      </a:r>
                      <a:endParaRPr lang="fi-FI" sz="1200">
                        <a:effectLst/>
                        <a:latin typeface="Arial" panose="020B0604020202020204" pitchFamily="34" charset="0"/>
                        <a:ea typeface="Times New Roman" panose="02020603050405020304" pitchFamily="18" charset="0"/>
                        <a:cs typeface="Arial" panose="020B0604020202020204" pitchFamily="34" charset="0"/>
                      </a:endParaRPr>
                    </a:p>
                  </a:txBody>
                  <a:tcPr marL="44309" marR="44309" marT="0" marB="0"/>
                </a:tc>
                <a:extLst>
                  <a:ext uri="{0D108BD9-81ED-4DB2-BD59-A6C34878D82A}">
                    <a16:rowId xmlns:a16="http://schemas.microsoft.com/office/drawing/2014/main" val="429982986"/>
                  </a:ext>
                </a:extLst>
              </a:tr>
              <a:tr h="182299">
                <a:tc>
                  <a:txBody>
                    <a:bodyPr/>
                    <a:lstStyle/>
                    <a:p>
                      <a:r>
                        <a:rPr lang="fi-FI" sz="1200">
                          <a:effectLst/>
                          <a:latin typeface="Arial" panose="020B0604020202020204" pitchFamily="34" charset="0"/>
                          <a:cs typeface="Arial" panose="020B0604020202020204" pitchFamily="34" charset="0"/>
                        </a:rPr>
                        <a:t>Savonlinnan puutyöntekijäin os. 4</a:t>
                      </a:r>
                      <a:endParaRPr lang="fi-FI" sz="1200">
                        <a:effectLst/>
                        <a:latin typeface="Arial" panose="020B0604020202020204" pitchFamily="34" charset="0"/>
                        <a:ea typeface="Times New Roman" panose="02020603050405020304" pitchFamily="18" charset="0"/>
                        <a:cs typeface="Arial" panose="020B0604020202020204" pitchFamily="34" charset="0"/>
                      </a:endParaRPr>
                    </a:p>
                  </a:txBody>
                  <a:tcPr marL="44309" marR="44309" marT="0" marB="0"/>
                </a:tc>
                <a:extLst>
                  <a:ext uri="{0D108BD9-81ED-4DB2-BD59-A6C34878D82A}">
                    <a16:rowId xmlns:a16="http://schemas.microsoft.com/office/drawing/2014/main" val="3207440865"/>
                  </a:ext>
                </a:extLst>
              </a:tr>
              <a:tr h="182299">
                <a:tc>
                  <a:txBody>
                    <a:bodyPr/>
                    <a:lstStyle/>
                    <a:p>
                      <a:r>
                        <a:rPr lang="fi-FI" sz="1200">
                          <a:effectLst/>
                          <a:latin typeface="Arial" panose="020B0604020202020204" pitchFamily="34" charset="0"/>
                          <a:cs typeface="Arial" panose="020B0604020202020204" pitchFamily="34" charset="0"/>
                        </a:rPr>
                        <a:t>Savonlinnan seudun tiemiehet r.y.</a:t>
                      </a:r>
                      <a:endParaRPr lang="fi-FI" sz="1200">
                        <a:effectLst/>
                        <a:latin typeface="Arial" panose="020B0604020202020204" pitchFamily="34" charset="0"/>
                        <a:ea typeface="Times New Roman" panose="02020603050405020304" pitchFamily="18" charset="0"/>
                        <a:cs typeface="Arial" panose="020B0604020202020204" pitchFamily="34" charset="0"/>
                      </a:endParaRPr>
                    </a:p>
                  </a:txBody>
                  <a:tcPr marL="44309" marR="44309" marT="0" marB="0"/>
                </a:tc>
                <a:extLst>
                  <a:ext uri="{0D108BD9-81ED-4DB2-BD59-A6C34878D82A}">
                    <a16:rowId xmlns:a16="http://schemas.microsoft.com/office/drawing/2014/main" val="2792801899"/>
                  </a:ext>
                </a:extLst>
              </a:tr>
              <a:tr h="182299">
                <a:tc>
                  <a:txBody>
                    <a:bodyPr/>
                    <a:lstStyle/>
                    <a:p>
                      <a:r>
                        <a:rPr lang="fi-FI" sz="1200">
                          <a:effectLst/>
                          <a:latin typeface="Arial" panose="020B0604020202020204" pitchFamily="34" charset="0"/>
                          <a:cs typeface="Arial" panose="020B0604020202020204" pitchFamily="34" charset="0"/>
                        </a:rPr>
                        <a:t>Savonlinnan vaatetustyöntekijäin os. 197</a:t>
                      </a:r>
                      <a:endParaRPr lang="fi-FI" sz="1200">
                        <a:effectLst/>
                        <a:latin typeface="Arial" panose="020B0604020202020204" pitchFamily="34" charset="0"/>
                        <a:ea typeface="Times New Roman" panose="02020603050405020304" pitchFamily="18" charset="0"/>
                        <a:cs typeface="Arial" panose="020B0604020202020204" pitchFamily="34" charset="0"/>
                      </a:endParaRPr>
                    </a:p>
                  </a:txBody>
                  <a:tcPr marL="44309" marR="44309" marT="0" marB="0"/>
                </a:tc>
                <a:extLst>
                  <a:ext uri="{0D108BD9-81ED-4DB2-BD59-A6C34878D82A}">
                    <a16:rowId xmlns:a16="http://schemas.microsoft.com/office/drawing/2014/main" val="2528848945"/>
                  </a:ext>
                </a:extLst>
              </a:tr>
              <a:tr h="182299">
                <a:tc>
                  <a:txBody>
                    <a:bodyPr/>
                    <a:lstStyle/>
                    <a:p>
                      <a:r>
                        <a:rPr lang="fi-FI" sz="1200">
                          <a:effectLst/>
                          <a:latin typeface="Arial" panose="020B0604020202020204" pitchFamily="34" charset="0"/>
                          <a:cs typeface="Arial" panose="020B0604020202020204" pitchFamily="34" charset="0"/>
                        </a:rPr>
                        <a:t>Teletyöntekijäin os. 212</a:t>
                      </a:r>
                      <a:endParaRPr lang="fi-FI" sz="1200">
                        <a:effectLst/>
                        <a:latin typeface="Arial" panose="020B0604020202020204" pitchFamily="34" charset="0"/>
                        <a:ea typeface="Times New Roman" panose="02020603050405020304" pitchFamily="18" charset="0"/>
                        <a:cs typeface="Arial" panose="020B0604020202020204" pitchFamily="34" charset="0"/>
                      </a:endParaRPr>
                    </a:p>
                  </a:txBody>
                  <a:tcPr marL="44309" marR="44309" marT="0" marB="0"/>
                </a:tc>
                <a:extLst>
                  <a:ext uri="{0D108BD9-81ED-4DB2-BD59-A6C34878D82A}">
                    <a16:rowId xmlns:a16="http://schemas.microsoft.com/office/drawing/2014/main" val="3016157555"/>
                  </a:ext>
                </a:extLst>
              </a:tr>
              <a:tr h="182299">
                <a:tc>
                  <a:txBody>
                    <a:bodyPr/>
                    <a:lstStyle/>
                    <a:p>
                      <a:r>
                        <a:rPr lang="fi-FI" sz="1200">
                          <a:effectLst/>
                          <a:latin typeface="Arial" panose="020B0604020202020204" pitchFamily="34" charset="0"/>
                          <a:cs typeface="Arial" panose="020B0604020202020204" pitchFamily="34" charset="0"/>
                        </a:rPr>
                        <a:t>VAL:n Savonlinnan os. 150</a:t>
                      </a:r>
                      <a:endParaRPr lang="fi-FI" sz="1200">
                        <a:effectLst/>
                        <a:latin typeface="Arial" panose="020B0604020202020204" pitchFamily="34" charset="0"/>
                        <a:ea typeface="Times New Roman" panose="02020603050405020304" pitchFamily="18" charset="0"/>
                        <a:cs typeface="Arial" panose="020B0604020202020204" pitchFamily="34" charset="0"/>
                      </a:endParaRPr>
                    </a:p>
                  </a:txBody>
                  <a:tcPr marL="44309" marR="44309" marT="0" marB="0"/>
                </a:tc>
                <a:extLst>
                  <a:ext uri="{0D108BD9-81ED-4DB2-BD59-A6C34878D82A}">
                    <a16:rowId xmlns:a16="http://schemas.microsoft.com/office/drawing/2014/main" val="2740850284"/>
                  </a:ext>
                </a:extLst>
              </a:tr>
              <a:tr h="182299">
                <a:tc>
                  <a:txBody>
                    <a:bodyPr/>
                    <a:lstStyle/>
                    <a:p>
                      <a:r>
                        <a:rPr lang="fi-FI" sz="1200">
                          <a:effectLst/>
                          <a:latin typeface="Arial" panose="020B0604020202020204" pitchFamily="34" charset="0"/>
                          <a:cs typeface="Arial" panose="020B0604020202020204" pitchFamily="34" charset="0"/>
                        </a:rPr>
                        <a:t>Valtion toimihenkilöt os. 261</a:t>
                      </a:r>
                      <a:endParaRPr lang="fi-FI" sz="1200">
                        <a:effectLst/>
                        <a:latin typeface="Arial" panose="020B0604020202020204" pitchFamily="34" charset="0"/>
                        <a:ea typeface="Times New Roman" panose="02020603050405020304" pitchFamily="18" charset="0"/>
                        <a:cs typeface="Arial" panose="020B0604020202020204" pitchFamily="34" charset="0"/>
                      </a:endParaRPr>
                    </a:p>
                  </a:txBody>
                  <a:tcPr marL="44309" marR="44309" marT="0" marB="0"/>
                </a:tc>
                <a:extLst>
                  <a:ext uri="{0D108BD9-81ED-4DB2-BD59-A6C34878D82A}">
                    <a16:rowId xmlns:a16="http://schemas.microsoft.com/office/drawing/2014/main" val="4269442854"/>
                  </a:ext>
                </a:extLst>
              </a:tr>
              <a:tr h="182299">
                <a:tc>
                  <a:txBody>
                    <a:bodyPr/>
                    <a:lstStyle/>
                    <a:p>
                      <a:r>
                        <a:rPr lang="fi-FI" sz="1200" dirty="0">
                          <a:effectLst/>
                          <a:latin typeface="Arial" panose="020B0604020202020204" pitchFamily="34" charset="0"/>
                          <a:cs typeface="Arial" panose="020B0604020202020204" pitchFamily="34" charset="0"/>
                        </a:rPr>
                        <a:t>Veturimiesten liiton osasto</a:t>
                      </a:r>
                      <a:endParaRPr lang="fi-FI" sz="1200" dirty="0">
                        <a:effectLst/>
                        <a:latin typeface="Arial" panose="020B0604020202020204" pitchFamily="34" charset="0"/>
                        <a:ea typeface="Times New Roman" panose="02020603050405020304" pitchFamily="18" charset="0"/>
                        <a:cs typeface="Arial" panose="020B0604020202020204" pitchFamily="34" charset="0"/>
                      </a:endParaRPr>
                    </a:p>
                  </a:txBody>
                  <a:tcPr marL="44309" marR="44309" marT="0" marB="0"/>
                </a:tc>
                <a:extLst>
                  <a:ext uri="{0D108BD9-81ED-4DB2-BD59-A6C34878D82A}">
                    <a16:rowId xmlns:a16="http://schemas.microsoft.com/office/drawing/2014/main" val="1288427366"/>
                  </a:ext>
                </a:extLst>
              </a:tr>
              <a:tr h="182299">
                <a:tc>
                  <a:txBody>
                    <a:bodyPr/>
                    <a:lstStyle/>
                    <a:p>
                      <a:r>
                        <a:rPr lang="fi-FI" sz="1200" dirty="0">
                          <a:effectLst/>
                          <a:latin typeface="Arial" panose="020B0604020202020204" pitchFamily="34" charset="0"/>
                          <a:cs typeface="Arial" panose="020B0604020202020204" pitchFamily="34" charset="0"/>
                        </a:rPr>
                        <a:t>Merimies - Unionin Saimaan osasto</a:t>
                      </a:r>
                      <a:endParaRPr lang="fi-FI" sz="1000" dirty="0">
                        <a:effectLst/>
                        <a:latin typeface="Arial" panose="020B0604020202020204" pitchFamily="34" charset="0"/>
                        <a:ea typeface="Times New Roman" panose="02020603050405020304" pitchFamily="18" charset="0"/>
                        <a:cs typeface="Arial" panose="020B0604020202020204" pitchFamily="34" charset="0"/>
                      </a:endParaRPr>
                    </a:p>
                  </a:txBody>
                  <a:tcPr marL="44309" marR="44309" marT="0" marB="0"/>
                </a:tc>
                <a:extLst>
                  <a:ext uri="{0D108BD9-81ED-4DB2-BD59-A6C34878D82A}">
                    <a16:rowId xmlns:a16="http://schemas.microsoft.com/office/drawing/2014/main" val="2726135039"/>
                  </a:ext>
                </a:extLst>
              </a:tr>
            </a:tbl>
          </a:graphicData>
        </a:graphic>
      </p:graphicFrame>
      <p:sp>
        <p:nvSpPr>
          <p:cNvPr id="8" name="Sisällön paikkamerkki 7">
            <a:extLst>
              <a:ext uri="{FF2B5EF4-FFF2-40B4-BE49-F238E27FC236}">
                <a16:creationId xmlns:a16="http://schemas.microsoft.com/office/drawing/2014/main" id="{E101DC9D-92AB-4EEA-A4EF-7DA62CA3CBEF}"/>
              </a:ext>
            </a:extLst>
          </p:cNvPr>
          <p:cNvSpPr>
            <a:spLocks noGrp="1"/>
          </p:cNvSpPr>
          <p:nvPr>
            <p:ph sz="half" idx="2"/>
          </p:nvPr>
        </p:nvSpPr>
        <p:spPr>
          <a:xfrm>
            <a:off x="5821960" y="97718"/>
            <a:ext cx="6098796" cy="6395155"/>
          </a:xfrm>
        </p:spPr>
        <p:txBody>
          <a:bodyPr>
            <a:normAutofit/>
          </a:bodyPr>
          <a:lstStyle/>
          <a:p>
            <a:pPr indent="0" algn="ctr">
              <a:buNone/>
            </a:pPr>
            <a:r>
              <a:rPr lang="fi-FI" sz="1400" dirty="0">
                <a:effectLst/>
                <a:latin typeface="Arial" panose="020B0604020202020204" pitchFamily="34" charset="0"/>
                <a:ea typeface="Times New Roman" panose="02020603050405020304" pitchFamily="18" charset="0"/>
              </a:rPr>
              <a:t>Jäsenjärjestöjä 13 kappaletta</a:t>
            </a:r>
          </a:p>
          <a:p>
            <a:pPr indent="0">
              <a:buNone/>
            </a:pPr>
            <a:endParaRPr lang="fi-FI" sz="1400" dirty="0">
              <a:latin typeface="Arial" panose="020B0604020202020204" pitchFamily="34" charset="0"/>
              <a:ea typeface="Times New Roman" panose="02020603050405020304" pitchFamily="18" charset="0"/>
            </a:endParaRPr>
          </a:p>
          <a:p>
            <a:pPr indent="0">
              <a:buNone/>
            </a:pPr>
            <a:r>
              <a:rPr lang="fi-FI" sz="1400" dirty="0">
                <a:effectLst/>
                <a:latin typeface="Arial" panose="020B0604020202020204" pitchFamily="34" charset="0"/>
                <a:ea typeface="Times New Roman" panose="02020603050405020304" pitchFamily="18" charset="0"/>
              </a:rPr>
              <a:t>Savonlinnan Autokorjaamotyöväen os. 234		129 jäsentä</a:t>
            </a:r>
          </a:p>
          <a:p>
            <a:pPr indent="0">
              <a:buNone/>
            </a:pPr>
            <a:r>
              <a:rPr lang="fi-FI" sz="1400" dirty="0">
                <a:effectLst/>
                <a:latin typeface="Arial" panose="020B0604020202020204" pitchFamily="34" charset="0"/>
                <a:ea typeface="Times New Roman" panose="02020603050405020304" pitchFamily="18" charset="0"/>
              </a:rPr>
              <a:t>PAM Savonlinnan Hotelli- ja ravintola-alan osasto ry 	617 jäsentä</a:t>
            </a:r>
          </a:p>
          <a:p>
            <a:pPr indent="0">
              <a:buNone/>
            </a:pPr>
            <a:r>
              <a:rPr lang="fi-FI" sz="1400" dirty="0">
                <a:effectLst/>
                <a:latin typeface="Arial" panose="020B0604020202020204" pitchFamily="34" charset="0"/>
                <a:ea typeface="Times New Roman" panose="02020603050405020304" pitchFamily="18" charset="0"/>
              </a:rPr>
              <a:t>Savonlinnan puutyöntekijäin ammattiosasto 704	630 jäsentä</a:t>
            </a:r>
          </a:p>
          <a:p>
            <a:pPr indent="0">
              <a:buNone/>
            </a:pPr>
            <a:r>
              <a:rPr lang="fi-FI" sz="1400" dirty="0">
                <a:effectLst/>
                <a:latin typeface="Arial" panose="020B0604020202020204" pitchFamily="34" charset="0"/>
                <a:ea typeface="Times New Roman" panose="02020603050405020304" pitchFamily="18" charset="0"/>
              </a:rPr>
              <a:t>Rakennusliiton os. 160 Kerimäki		43 jäsentä</a:t>
            </a:r>
          </a:p>
          <a:p>
            <a:pPr indent="0">
              <a:buNone/>
            </a:pPr>
            <a:r>
              <a:rPr lang="fi-FI" sz="1400" dirty="0">
                <a:effectLst/>
                <a:latin typeface="Arial" panose="020B0604020202020204" pitchFamily="34" charset="0"/>
                <a:ea typeface="Times New Roman" panose="02020603050405020304" pitchFamily="18" charset="0"/>
              </a:rPr>
              <a:t>Rakennusliitto os.343 Savonlinnan putkimiehet ja eristäjät97 jäsentä</a:t>
            </a:r>
          </a:p>
          <a:p>
            <a:pPr indent="0">
              <a:buNone/>
            </a:pPr>
            <a:r>
              <a:rPr lang="fi-FI" sz="1400" dirty="0">
                <a:effectLst/>
                <a:latin typeface="Arial" panose="020B0604020202020204" pitchFamily="34" charset="0"/>
                <a:ea typeface="Times New Roman" panose="02020603050405020304" pitchFamily="18" charset="0"/>
              </a:rPr>
              <a:t>Savonlinnan ja lähiympäristön sähkömiehet ry. os. 077	240 jäsentä</a:t>
            </a:r>
          </a:p>
          <a:p>
            <a:pPr indent="0">
              <a:buNone/>
            </a:pPr>
            <a:r>
              <a:rPr lang="fi-FI" sz="1400" dirty="0">
                <a:effectLst/>
                <a:latin typeface="Arial" panose="020B0604020202020204" pitchFamily="34" charset="0"/>
                <a:ea typeface="Times New Roman" panose="02020603050405020304" pitchFamily="18" charset="0"/>
              </a:rPr>
              <a:t>Savonlinnan ja ympäristön automiehet ry. os. 032	365 jäsentä</a:t>
            </a:r>
          </a:p>
          <a:p>
            <a:pPr indent="0">
              <a:buNone/>
            </a:pPr>
            <a:r>
              <a:rPr lang="fi-FI" sz="1400" dirty="0">
                <a:effectLst/>
                <a:latin typeface="Arial" panose="020B0604020202020204" pitchFamily="34" charset="0"/>
                <a:ea typeface="Times New Roman" panose="02020603050405020304" pitchFamily="18" charset="0"/>
              </a:rPr>
              <a:t>Savonlinnan seudun JHL ry 567			1268 jäsentä</a:t>
            </a:r>
          </a:p>
          <a:p>
            <a:pPr indent="0">
              <a:buNone/>
            </a:pPr>
            <a:r>
              <a:rPr lang="fi-FI" sz="1400" dirty="0">
                <a:effectLst/>
                <a:latin typeface="Arial" panose="020B0604020202020204" pitchFamily="34" charset="0"/>
                <a:ea typeface="Times New Roman" panose="02020603050405020304" pitchFamily="18" charset="0"/>
              </a:rPr>
              <a:t>Savonlinnan metallityöväen ammattiosasto ry. 	922 jäsentä</a:t>
            </a:r>
          </a:p>
          <a:p>
            <a:pPr indent="0">
              <a:buNone/>
            </a:pPr>
            <a:r>
              <a:rPr lang="fi-FI" sz="1400" dirty="0">
                <a:effectLst/>
                <a:latin typeface="Arial" panose="020B0604020202020204" pitchFamily="34" charset="0"/>
                <a:ea typeface="Times New Roman" panose="02020603050405020304" pitchFamily="18" charset="0"/>
              </a:rPr>
              <a:t>Järvi-Savon Sähköalojen työntekijät r.y.184		74 jäsentä</a:t>
            </a:r>
          </a:p>
          <a:p>
            <a:pPr indent="0">
              <a:buNone/>
            </a:pPr>
            <a:r>
              <a:rPr lang="fi-FI" sz="1400" dirty="0">
                <a:effectLst/>
                <a:latin typeface="Arial" panose="020B0604020202020204" pitchFamily="34" charset="0"/>
                <a:ea typeface="Times New Roman" panose="02020603050405020304" pitchFamily="18" charset="0"/>
              </a:rPr>
              <a:t>Savonlinnan vaatetustyöntekijäin os. 557		114 jäsentä</a:t>
            </a:r>
          </a:p>
          <a:p>
            <a:pPr indent="0">
              <a:buNone/>
            </a:pPr>
            <a:r>
              <a:rPr lang="fi-FI" sz="1400" dirty="0">
                <a:effectLst/>
                <a:latin typeface="Arial" panose="020B0604020202020204" pitchFamily="34" charset="0"/>
                <a:ea typeface="Times New Roman" panose="02020603050405020304" pitchFamily="18" charset="0"/>
              </a:rPr>
              <a:t>SMU Sisä-Suomen ammattiosasto 		96 jäsentä	</a:t>
            </a:r>
          </a:p>
          <a:p>
            <a:pPr indent="0">
              <a:buNone/>
            </a:pPr>
            <a:r>
              <a:rPr lang="fi-FI" sz="1400" dirty="0">
                <a:effectLst/>
                <a:latin typeface="Arial" panose="020B0604020202020204" pitchFamily="34" charset="0"/>
                <a:ea typeface="Times New Roman" panose="02020603050405020304" pitchFamily="18" charset="0"/>
              </a:rPr>
              <a:t>Punkaharjun Puutyöntekijät ry			572 jäsentä</a:t>
            </a:r>
          </a:p>
          <a:p>
            <a:pPr indent="0">
              <a:buNone/>
            </a:pPr>
            <a:r>
              <a:rPr lang="fi-FI" sz="1200" b="1" dirty="0">
                <a:effectLst/>
                <a:latin typeface="Arial" panose="020B0604020202020204" pitchFamily="34" charset="0"/>
                <a:ea typeface="Times New Roman" panose="02020603050405020304" pitchFamily="18" charset="0"/>
              </a:rPr>
              <a:t>Jäseniä yhteensä				5167 jäsentä</a:t>
            </a:r>
            <a:endParaRPr lang="fi-FI" sz="1200" dirty="0">
              <a:effectLst/>
              <a:latin typeface="Arial" panose="020B0604020202020204" pitchFamily="34" charset="0"/>
              <a:ea typeface="Times New Roman" panose="02020603050405020304" pitchFamily="18" charset="0"/>
            </a:endParaRPr>
          </a:p>
          <a:p>
            <a:endParaRPr lang="fi-FI" dirty="0"/>
          </a:p>
        </p:txBody>
      </p:sp>
      <p:sp>
        <p:nvSpPr>
          <p:cNvPr id="10" name="Rectangle 1">
            <a:extLst>
              <a:ext uri="{FF2B5EF4-FFF2-40B4-BE49-F238E27FC236}">
                <a16:creationId xmlns:a16="http://schemas.microsoft.com/office/drawing/2014/main" id="{AAC340BF-90BA-473B-894E-169728C4A700}"/>
              </a:ext>
            </a:extLst>
          </p:cNvPr>
          <p:cNvSpPr>
            <a:spLocks noChangeArrowheads="1"/>
          </p:cNvSpPr>
          <p:nvPr/>
        </p:nvSpPr>
        <p:spPr bwMode="auto">
          <a:xfrm>
            <a:off x="0" y="-2232"/>
            <a:ext cx="110799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kumimoji="0" lang="fi-FI" altLang="fi-FI"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kumimoji="0" lang="fi-FI" altLang="fi-FI"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9492213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3CF7D5C7-9BEB-4350-98EF-F45305C632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8044" y="752649"/>
            <a:ext cx="9090229" cy="5195145"/>
          </a:xfrm>
          <a:prstGeom prst="rect">
            <a:avLst/>
          </a:prstGeom>
        </p:spPr>
      </p:pic>
      <p:sp>
        <p:nvSpPr>
          <p:cNvPr id="2" name="Tekstiruutu 1">
            <a:extLst>
              <a:ext uri="{FF2B5EF4-FFF2-40B4-BE49-F238E27FC236}">
                <a16:creationId xmlns:a16="http://schemas.microsoft.com/office/drawing/2014/main" id="{625392A2-759E-401B-8B11-7B09EF3DBD1F}"/>
              </a:ext>
            </a:extLst>
          </p:cNvPr>
          <p:cNvSpPr txBox="1"/>
          <p:nvPr/>
        </p:nvSpPr>
        <p:spPr>
          <a:xfrm>
            <a:off x="3657600" y="6115574"/>
            <a:ext cx="2776756" cy="461665"/>
          </a:xfrm>
          <a:prstGeom prst="rect">
            <a:avLst/>
          </a:prstGeom>
          <a:noFill/>
        </p:spPr>
        <p:txBody>
          <a:bodyPr wrap="square" rtlCol="0">
            <a:spAutoFit/>
          </a:bodyPr>
          <a:lstStyle/>
          <a:p>
            <a:r>
              <a:rPr lang="fi-FI" sz="1200" dirty="0">
                <a:latin typeface="Arial" panose="020B0604020202020204" pitchFamily="34" charset="0"/>
                <a:cs typeface="Arial" panose="020B0604020202020204" pitchFamily="34" charset="0"/>
              </a:rPr>
              <a:t>KEVÄTKOKOUS</a:t>
            </a:r>
          </a:p>
          <a:p>
            <a:r>
              <a:rPr lang="fi-FI" sz="1200" dirty="0">
                <a:latin typeface="Arial" panose="020B0604020202020204" pitchFamily="34" charset="0"/>
                <a:cs typeface="Arial" panose="020B0604020202020204" pitchFamily="34" charset="0"/>
              </a:rPr>
              <a:t>PAVILJONGILLA</a:t>
            </a:r>
          </a:p>
        </p:txBody>
      </p:sp>
    </p:spTree>
    <p:extLst>
      <p:ext uri="{BB962C8B-B14F-4D97-AF65-F5344CB8AC3E}">
        <p14:creationId xmlns:p14="http://schemas.microsoft.com/office/powerpoint/2010/main" val="42112056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CC2E6652-1C98-4D95-B0E0-D2870EDDE4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5270" y="348027"/>
            <a:ext cx="4133937" cy="5511916"/>
          </a:xfrm>
          <a:prstGeom prst="rect">
            <a:avLst/>
          </a:prstGeom>
        </p:spPr>
      </p:pic>
      <p:sp>
        <p:nvSpPr>
          <p:cNvPr id="2" name="Tekstiruutu 1">
            <a:extLst>
              <a:ext uri="{FF2B5EF4-FFF2-40B4-BE49-F238E27FC236}">
                <a16:creationId xmlns:a16="http://schemas.microsoft.com/office/drawing/2014/main" id="{BDEF06D7-DD9D-4E5C-9912-61AF97E9C5B6}"/>
              </a:ext>
            </a:extLst>
          </p:cNvPr>
          <p:cNvSpPr txBox="1"/>
          <p:nvPr/>
        </p:nvSpPr>
        <p:spPr>
          <a:xfrm>
            <a:off x="3842158" y="6048462"/>
            <a:ext cx="4051882" cy="646331"/>
          </a:xfrm>
          <a:prstGeom prst="rect">
            <a:avLst/>
          </a:prstGeom>
          <a:noFill/>
        </p:spPr>
        <p:txBody>
          <a:bodyPr wrap="square" rtlCol="0">
            <a:spAutoFit/>
          </a:bodyPr>
          <a:lstStyle/>
          <a:p>
            <a:r>
              <a:rPr lang="fi-FI" dirty="0"/>
              <a:t>TÄHÄN LOPPUI 46 VUODEN TYÖRUPEAMA</a:t>
            </a:r>
          </a:p>
        </p:txBody>
      </p:sp>
    </p:spTree>
    <p:extLst>
      <p:ext uri="{BB962C8B-B14F-4D97-AF65-F5344CB8AC3E}">
        <p14:creationId xmlns:p14="http://schemas.microsoft.com/office/powerpoint/2010/main" val="41656319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414E36AF-5B14-4408-9A40-8F9A4174DE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6307" y="341851"/>
            <a:ext cx="6339385" cy="6174297"/>
          </a:xfrm>
          <a:prstGeom prst="rect">
            <a:avLst/>
          </a:prstGeom>
        </p:spPr>
      </p:pic>
    </p:spTree>
    <p:extLst>
      <p:ext uri="{BB962C8B-B14F-4D97-AF65-F5344CB8AC3E}">
        <p14:creationId xmlns:p14="http://schemas.microsoft.com/office/powerpoint/2010/main" val="28933659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0EBA59E-1DB0-4478-9DBC-EDA6FD881782}"/>
              </a:ext>
            </a:extLst>
          </p:cNvPr>
          <p:cNvSpPr>
            <a:spLocks noGrp="1"/>
          </p:cNvSpPr>
          <p:nvPr>
            <p:ph type="title"/>
          </p:nvPr>
        </p:nvSpPr>
        <p:spPr>
          <a:xfrm>
            <a:off x="2597920" y="365125"/>
            <a:ext cx="8755879" cy="1337840"/>
          </a:xfrm>
        </p:spPr>
        <p:txBody>
          <a:bodyPr/>
          <a:lstStyle/>
          <a:p>
            <a:r>
              <a:rPr lang="fi-FI" sz="44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	</a:t>
            </a:r>
            <a:r>
              <a:rPr lang="fi-FI" sz="28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PAIKALLINEN TOIMINTA</a:t>
            </a:r>
            <a:br>
              <a:rPr lang="fi-FI" sz="4400" dirty="0">
                <a:effectLst/>
                <a:latin typeface="Calibri" panose="020F0502020204030204" pitchFamily="34" charset="0"/>
                <a:ea typeface="Calibri" panose="020F0502020204030204" pitchFamily="34" charset="0"/>
                <a:cs typeface="Times New Roman" panose="02020603050405020304" pitchFamily="18" charset="0"/>
              </a:rPr>
            </a:br>
            <a:endParaRPr lang="fi-FI" dirty="0"/>
          </a:p>
        </p:txBody>
      </p:sp>
      <p:sp>
        <p:nvSpPr>
          <p:cNvPr id="3" name="Sisällön paikkamerkki 2">
            <a:extLst>
              <a:ext uri="{FF2B5EF4-FFF2-40B4-BE49-F238E27FC236}">
                <a16:creationId xmlns:a16="http://schemas.microsoft.com/office/drawing/2014/main" id="{5BA8197F-7430-4359-B964-FBB33D29CCB1}"/>
              </a:ext>
            </a:extLst>
          </p:cNvPr>
          <p:cNvSpPr>
            <a:spLocks noGrp="1"/>
          </p:cNvSpPr>
          <p:nvPr>
            <p:ph sz="half" idx="1"/>
          </p:nvPr>
        </p:nvSpPr>
        <p:spPr>
          <a:xfrm>
            <a:off x="444617" y="365125"/>
            <a:ext cx="2059301" cy="5811838"/>
          </a:xfrm>
        </p:spPr>
        <p:txBody>
          <a:bodyPr>
            <a:normAutofit lnSpcReduction="10000"/>
          </a:bodyPr>
          <a:lstStyle/>
          <a:p>
            <a:pPr marL="0" indent="0">
              <a:buNone/>
            </a:pPr>
            <a:r>
              <a:rPr lang="fi-FI" sz="1300" u="sng" dirty="0">
                <a:latin typeface="Arial" panose="020B0604020202020204" pitchFamily="34" charset="0"/>
              </a:rPr>
              <a:t>28.2.</a:t>
            </a:r>
            <a:r>
              <a:rPr lang="fi-FI" sz="1300" b="0" i="0" dirty="0">
                <a:effectLst/>
                <a:latin typeface="Arial" panose="020B0604020202020204" pitchFamily="34" charset="0"/>
              </a:rPr>
              <a:t>– </a:t>
            </a:r>
            <a:r>
              <a:rPr lang="fi-FI" sz="1300" b="0" i="0" u="none" strike="noStrike" dirty="0">
                <a:effectLst/>
                <a:latin typeface="Arial" panose="020B0604020202020204" pitchFamily="34" charset="0"/>
                <a:hlinkClick r:id="rId2" tooltip="Suomen markka">
                  <a:extLst>
                    <a:ext uri="{A12FA001-AC4F-418D-AE19-62706E023703}">
                      <ahyp:hlinkClr xmlns:ahyp="http://schemas.microsoft.com/office/drawing/2018/hyperlinkcolor" val="tx"/>
                    </a:ext>
                  </a:extLst>
                </a:hlinkClick>
              </a:rPr>
              <a:t>Suomen markka</a:t>
            </a:r>
            <a:r>
              <a:rPr lang="fi-FI" sz="1300" b="0" i="0" dirty="0">
                <a:effectLst/>
                <a:latin typeface="Arial" panose="020B0604020202020204" pitchFamily="34" charset="0"/>
              </a:rPr>
              <a:t> oli viimeistä päivää käypää rahaa</a:t>
            </a:r>
          </a:p>
          <a:p>
            <a:pPr marL="0" indent="0">
              <a:buNone/>
            </a:pPr>
            <a:r>
              <a:rPr lang="fi-FI" sz="1300" u="sng" dirty="0">
                <a:latin typeface="Arial" panose="020B0604020202020204" pitchFamily="34" charset="0"/>
              </a:rPr>
              <a:t>7.6.</a:t>
            </a:r>
            <a:r>
              <a:rPr lang="fi-FI" sz="1300" b="0" i="0" dirty="0">
                <a:effectLst/>
                <a:latin typeface="Arial" panose="020B0604020202020204" pitchFamily="34" charset="0"/>
              </a:rPr>
              <a:t> – SDP:n puheenjohtaja, pääministeri </a:t>
            </a:r>
            <a:r>
              <a:rPr lang="fi-FI" sz="1300" b="0" i="0" u="none" strike="noStrike" dirty="0">
                <a:effectLst/>
                <a:latin typeface="Arial" panose="020B0604020202020204" pitchFamily="34" charset="0"/>
                <a:hlinkClick r:id="rId3" tooltip="Paavo Lipponen">
                  <a:extLst>
                    <a:ext uri="{A12FA001-AC4F-418D-AE19-62706E023703}">
                      <ahyp:hlinkClr xmlns:ahyp="http://schemas.microsoft.com/office/drawing/2018/hyperlinkcolor" val="tx"/>
                    </a:ext>
                  </a:extLst>
                </a:hlinkClick>
              </a:rPr>
              <a:t>Paavo Lipponen</a:t>
            </a:r>
            <a:r>
              <a:rPr lang="fi-FI" sz="1300" b="0" i="0" dirty="0">
                <a:effectLst/>
                <a:latin typeface="Arial" panose="020B0604020202020204" pitchFamily="34" charset="0"/>
              </a:rPr>
              <a:t> valittiin uudelle kaudelle. Tammikuussa kuolleen puoluesihteerin </a:t>
            </a:r>
            <a:r>
              <a:rPr lang="fi-FI" sz="1300" b="0" i="0" u="none" strike="noStrike" dirty="0">
                <a:effectLst/>
                <a:latin typeface="Arial" panose="020B0604020202020204" pitchFamily="34" charset="0"/>
                <a:hlinkClick r:id="rId4" tooltip="Kari Laitinen (poliitikko)">
                  <a:extLst>
                    <a:ext uri="{A12FA001-AC4F-418D-AE19-62706E023703}">
                      <ahyp:hlinkClr xmlns:ahyp="http://schemas.microsoft.com/office/drawing/2018/hyperlinkcolor" val="tx"/>
                    </a:ext>
                  </a:extLst>
                </a:hlinkClick>
              </a:rPr>
              <a:t>Kari Laitisen</a:t>
            </a:r>
            <a:r>
              <a:rPr lang="fi-FI" sz="1300" b="0" i="0" dirty="0">
                <a:effectLst/>
                <a:latin typeface="Arial" panose="020B0604020202020204" pitchFamily="34" charset="0"/>
              </a:rPr>
              <a:t> seuraajaksi valittiin </a:t>
            </a:r>
            <a:r>
              <a:rPr lang="fi-FI" sz="1300" b="0" i="0" u="none" strike="noStrike" dirty="0">
                <a:effectLst/>
                <a:latin typeface="Arial" panose="020B0604020202020204" pitchFamily="34" charset="0"/>
                <a:hlinkClick r:id="rId5" tooltip="Suomen Ammattiliittojen Keskusjärjestö">
                  <a:extLst>
                    <a:ext uri="{A12FA001-AC4F-418D-AE19-62706E023703}">
                      <ahyp:hlinkClr xmlns:ahyp="http://schemas.microsoft.com/office/drawing/2018/hyperlinkcolor" val="tx"/>
                    </a:ext>
                  </a:extLst>
                </a:hlinkClick>
              </a:rPr>
              <a:t>Suomen Ammattiliittojen Keskusjärjestön</a:t>
            </a:r>
            <a:r>
              <a:rPr lang="fi-FI" sz="1300" b="0" i="0" dirty="0">
                <a:effectLst/>
                <a:latin typeface="Arial" panose="020B0604020202020204" pitchFamily="34" charset="0"/>
              </a:rPr>
              <a:t> (SAK) johtaja </a:t>
            </a:r>
            <a:r>
              <a:rPr lang="fi-FI" sz="1300" b="0" i="0" u="none" strike="noStrike" dirty="0">
                <a:effectLst/>
                <a:latin typeface="Arial" panose="020B0604020202020204" pitchFamily="34" charset="0"/>
                <a:hlinkClick r:id="rId6" tooltip="Eero Heinäluoma">
                  <a:extLst>
                    <a:ext uri="{A12FA001-AC4F-418D-AE19-62706E023703}">
                      <ahyp:hlinkClr xmlns:ahyp="http://schemas.microsoft.com/office/drawing/2018/hyperlinkcolor" val="tx"/>
                    </a:ext>
                  </a:extLst>
                </a:hlinkClick>
              </a:rPr>
              <a:t>Eero Heinäluoma</a:t>
            </a:r>
            <a:r>
              <a:rPr lang="fi-FI" sz="1300" b="0" i="0" dirty="0">
                <a:effectLst/>
                <a:latin typeface="Arial" panose="020B0604020202020204" pitchFamily="34" charset="0"/>
              </a:rPr>
              <a:t>.</a:t>
            </a:r>
          </a:p>
          <a:p>
            <a:pPr marL="0" indent="0">
              <a:buNone/>
            </a:pPr>
            <a:r>
              <a:rPr lang="fi-FI" sz="1300" u="sng" dirty="0">
                <a:latin typeface="Arial" panose="020B0604020202020204" pitchFamily="34" charset="0"/>
              </a:rPr>
              <a:t>15.7.</a:t>
            </a:r>
            <a:r>
              <a:rPr lang="fi-FI" sz="1300" b="0" i="0" dirty="0">
                <a:effectLst/>
                <a:latin typeface="Arial" panose="020B0604020202020204" pitchFamily="34" charset="0"/>
              </a:rPr>
              <a:t>– </a:t>
            </a:r>
            <a:r>
              <a:rPr lang="fi-FI" sz="1300" b="0" i="0" u="none" strike="noStrike" dirty="0">
                <a:effectLst/>
                <a:latin typeface="Arial" panose="020B0604020202020204" pitchFamily="34" charset="0"/>
                <a:hlinkClick r:id="rId7" tooltip="Kalakukko">
                  <a:extLst>
                    <a:ext uri="{A12FA001-AC4F-418D-AE19-62706E023703}">
                      <ahyp:hlinkClr xmlns:ahyp="http://schemas.microsoft.com/office/drawing/2018/hyperlinkcolor" val="tx"/>
                    </a:ext>
                  </a:extLst>
                </a:hlinkClick>
              </a:rPr>
              <a:t>Kalakukko</a:t>
            </a:r>
            <a:r>
              <a:rPr lang="fi-FI" sz="1300" b="0" i="0" dirty="0">
                <a:effectLst/>
                <a:latin typeface="Arial" panose="020B0604020202020204" pitchFamily="34" charset="0"/>
              </a:rPr>
              <a:t> sai kolmantena suomalaisena elintarvikkeena EU:n nimisuojan.</a:t>
            </a:r>
          </a:p>
          <a:p>
            <a:pPr marL="0" indent="0">
              <a:buNone/>
            </a:pPr>
            <a:r>
              <a:rPr lang="fi-FI" sz="1300" u="sng" dirty="0">
                <a:latin typeface="Arial" panose="020B0604020202020204" pitchFamily="34" charset="0"/>
              </a:rPr>
              <a:t>29.8.</a:t>
            </a:r>
            <a:r>
              <a:rPr lang="fi-FI" sz="1300" b="0" i="0" dirty="0">
                <a:effectLst/>
                <a:latin typeface="Arial" panose="020B0604020202020204" pitchFamily="34" charset="0"/>
              </a:rPr>
              <a:t> – Saksalainen päivittäistavarakauppaketju </a:t>
            </a:r>
            <a:r>
              <a:rPr lang="fi-FI" sz="1300" b="0" i="0" u="none" strike="noStrike" dirty="0">
                <a:effectLst/>
                <a:latin typeface="Arial" panose="020B0604020202020204" pitchFamily="34" charset="0"/>
                <a:hlinkClick r:id="rId8" tooltip="Lidl">
                  <a:extLst>
                    <a:ext uri="{A12FA001-AC4F-418D-AE19-62706E023703}">
                      <ahyp:hlinkClr xmlns:ahyp="http://schemas.microsoft.com/office/drawing/2018/hyperlinkcolor" val="tx"/>
                    </a:ext>
                  </a:extLst>
                </a:hlinkClick>
              </a:rPr>
              <a:t>Lidl</a:t>
            </a:r>
            <a:r>
              <a:rPr lang="fi-FI" sz="1300" b="0" i="0" dirty="0">
                <a:effectLst/>
                <a:latin typeface="Arial" panose="020B0604020202020204" pitchFamily="34" charset="0"/>
              </a:rPr>
              <a:t> avasi kymmenen ensimmäistä </a:t>
            </a:r>
            <a:r>
              <a:rPr lang="fi-FI" sz="1300" b="0" i="0" u="none" strike="noStrike" dirty="0">
                <a:effectLst/>
                <a:latin typeface="Arial" panose="020B0604020202020204" pitchFamily="34" charset="0"/>
                <a:hlinkClick r:id="rId9" tooltip="Lidl Suomi">
                  <a:extLst>
                    <a:ext uri="{A12FA001-AC4F-418D-AE19-62706E023703}">
                      <ahyp:hlinkClr xmlns:ahyp="http://schemas.microsoft.com/office/drawing/2018/hyperlinkcolor" val="tx"/>
                    </a:ext>
                  </a:extLst>
                </a:hlinkClick>
              </a:rPr>
              <a:t>myymälää Suomessa</a:t>
            </a:r>
            <a:r>
              <a:rPr lang="fi-FI" sz="1300" b="0" i="0" dirty="0">
                <a:effectLst/>
                <a:latin typeface="Arial" panose="020B0604020202020204" pitchFamily="34" charset="0"/>
              </a:rPr>
              <a:t>.</a:t>
            </a:r>
          </a:p>
          <a:p>
            <a:pPr marL="0" indent="0">
              <a:buNone/>
            </a:pPr>
            <a:r>
              <a:rPr lang="fi-FI" sz="1300" u="sng" dirty="0">
                <a:latin typeface="Arial" panose="020B0604020202020204" pitchFamily="34" charset="0"/>
              </a:rPr>
              <a:t>31.12</a:t>
            </a:r>
            <a:r>
              <a:rPr lang="fi-FI" sz="1300" b="0" i="0" dirty="0">
                <a:effectLst/>
                <a:latin typeface="Arial" panose="020B0604020202020204" pitchFamily="34" charset="0"/>
              </a:rPr>
              <a:t> – </a:t>
            </a:r>
            <a:r>
              <a:rPr lang="fi-FI" sz="1300" b="0" i="0" u="none" strike="noStrike" dirty="0">
                <a:effectLst/>
                <a:latin typeface="Arial" panose="020B0604020202020204" pitchFamily="34" charset="0"/>
                <a:hlinkClick r:id="rId10" tooltip="NMT">
                  <a:extLst>
                    <a:ext uri="{A12FA001-AC4F-418D-AE19-62706E023703}">
                      <ahyp:hlinkClr xmlns:ahyp="http://schemas.microsoft.com/office/drawing/2018/hyperlinkcolor" val="tx"/>
                    </a:ext>
                  </a:extLst>
                </a:hlinkClick>
              </a:rPr>
              <a:t>NMT</a:t>
            </a:r>
            <a:r>
              <a:rPr lang="fi-FI" sz="1300" b="0" i="0" dirty="0">
                <a:effectLst/>
                <a:latin typeface="Arial" panose="020B0604020202020204" pitchFamily="34" charset="0"/>
              </a:rPr>
              <a:t>-puhelinverkkojärjestelmä oli Suomessa käytössä viimeistä päivää. </a:t>
            </a:r>
            <a:r>
              <a:rPr lang="fi-FI" sz="1300" b="0" i="0" u="none" strike="noStrike" dirty="0">
                <a:effectLst/>
                <a:latin typeface="Arial" panose="020B0604020202020204" pitchFamily="34" charset="0"/>
                <a:hlinkClick r:id="rId11" tooltip="NMT 450">
                  <a:extLst>
                    <a:ext uri="{A12FA001-AC4F-418D-AE19-62706E023703}">
                      <ahyp:hlinkClr xmlns:ahyp="http://schemas.microsoft.com/office/drawing/2018/hyperlinkcolor" val="tx"/>
                    </a:ext>
                  </a:extLst>
                </a:hlinkClick>
              </a:rPr>
              <a:t>NMT 450</a:t>
            </a:r>
            <a:r>
              <a:rPr lang="fi-FI" sz="1300" b="0" i="0" dirty="0">
                <a:effectLst/>
                <a:latin typeface="Arial" panose="020B0604020202020204" pitchFamily="34" charset="0"/>
              </a:rPr>
              <a:t> -puhelimia arvioitiin olevan käytössä vielä noin 20 000 kappaletta.</a:t>
            </a:r>
          </a:p>
          <a:p>
            <a:endParaRPr lang="fi-FI" sz="1200" dirty="0">
              <a:latin typeface="Arial" panose="020B0604020202020204" pitchFamily="34" charset="0"/>
              <a:cs typeface="Arial" panose="020B0604020202020204" pitchFamily="34" charset="0"/>
            </a:endParaRPr>
          </a:p>
        </p:txBody>
      </p:sp>
      <p:sp>
        <p:nvSpPr>
          <p:cNvPr id="4" name="Sisällön paikkamerkki 3">
            <a:extLst>
              <a:ext uri="{FF2B5EF4-FFF2-40B4-BE49-F238E27FC236}">
                <a16:creationId xmlns:a16="http://schemas.microsoft.com/office/drawing/2014/main" id="{B0059263-3B9C-4C06-BDD8-2FA5FAE43A9B}"/>
              </a:ext>
            </a:extLst>
          </p:cNvPr>
          <p:cNvSpPr>
            <a:spLocks noGrp="1"/>
          </p:cNvSpPr>
          <p:nvPr>
            <p:ph sz="half" idx="2"/>
          </p:nvPr>
        </p:nvSpPr>
        <p:spPr>
          <a:xfrm>
            <a:off x="2597920" y="1182848"/>
            <a:ext cx="8755880" cy="4994115"/>
          </a:xfrm>
        </p:spPr>
        <p:txBody>
          <a:bodyPr>
            <a:normAutofit lnSpcReduction="10000"/>
          </a:bodyPr>
          <a:lstStyle/>
          <a:p>
            <a:pPr marL="0" indent="0">
              <a:buNone/>
            </a:pPr>
            <a:r>
              <a:rPr lang="fi-FI" sz="1800" dirty="0">
                <a:effectLst/>
                <a:latin typeface="Arial" panose="020B0604020202020204" pitchFamily="34" charset="0"/>
                <a:ea typeface="Calibri" panose="020F0502020204030204" pitchFamily="34" charset="0"/>
                <a:cs typeface="Times New Roman" panose="02020603050405020304" pitchFamily="18" charset="0"/>
              </a:rPr>
              <a:t> </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fi-FI" sz="1800" b="1" dirty="0">
                <a:effectLst/>
                <a:latin typeface="Arial" panose="020B0604020202020204" pitchFamily="34" charset="0"/>
                <a:ea typeface="Calibri" panose="020F0502020204030204" pitchFamily="34" charset="0"/>
                <a:cs typeface="Times New Roman" panose="02020603050405020304" pitchFamily="18" charset="0"/>
              </a:rPr>
              <a:t>Paikallisjärjestö </a:t>
            </a:r>
            <a:r>
              <a:rPr lang="fi-FI" sz="1800" dirty="0">
                <a:effectLst/>
                <a:latin typeface="Arial" panose="020B0604020202020204" pitchFamily="34" charset="0"/>
                <a:ea typeface="Calibri" panose="020F0502020204030204" pitchFamily="34" charset="0"/>
                <a:cs typeface="Times New Roman" panose="02020603050405020304" pitchFamily="18" charset="0"/>
              </a:rPr>
              <a:t>on ollut järjestämässä vapputapahtumia yhdessä SDP:n puolueosaston ja kunnallisjärjestön kanssa. Vuosituhannen alussa vappuun kuului marssi Kisalinnalta torille. Perinne jouduttiin lopettamaan osallistujien puutteen takia. Vapputapahtumiin torille saatiin kuitenkin puhujiksi nimekkäitä ammattiyhdistysliikkeen puheenjohtaja tasoisia edustajia. </a:t>
            </a:r>
            <a:r>
              <a:rPr lang="fi-FI" sz="1800" b="1" dirty="0">
                <a:effectLst/>
                <a:latin typeface="Arial" panose="020B0604020202020204" pitchFamily="34" charset="0"/>
                <a:ea typeface="Calibri" panose="020F0502020204030204" pitchFamily="34" charset="0"/>
                <a:cs typeface="Times New Roman" panose="02020603050405020304" pitchFamily="18" charset="0"/>
              </a:rPr>
              <a:t> </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fi-FI" sz="1800" b="1" dirty="0">
              <a:effectLst/>
              <a:latin typeface="Arial" panose="020B0604020202020204" pitchFamily="34" charset="0"/>
              <a:ea typeface="Calibri" panose="020F0502020204030204" pitchFamily="34" charset="0"/>
              <a:cs typeface="Times New Roman" panose="02020603050405020304" pitchFamily="18" charset="0"/>
            </a:endParaRPr>
          </a:p>
          <a:p>
            <a:pPr marL="0" indent="0">
              <a:buNone/>
            </a:pPr>
            <a:endParaRPr lang="fi-FI" sz="1800" b="1" dirty="0">
              <a:latin typeface="Arial" panose="020B0604020202020204" pitchFamily="34" charset="0"/>
              <a:ea typeface="Calibri" panose="020F0502020204030204" pitchFamily="34" charset="0"/>
              <a:cs typeface="Times New Roman" panose="02020603050405020304" pitchFamily="18" charset="0"/>
            </a:endParaRPr>
          </a:p>
          <a:p>
            <a:pPr marL="0" indent="0">
              <a:buNone/>
            </a:pPr>
            <a:endParaRPr lang="fi-FI" sz="1800" b="1" dirty="0">
              <a:effectLst/>
              <a:latin typeface="Arial" panose="020B0604020202020204" pitchFamily="34" charset="0"/>
              <a:ea typeface="Calibri" panose="020F0502020204030204" pitchFamily="34" charset="0"/>
              <a:cs typeface="Times New Roman" panose="02020603050405020304" pitchFamily="18" charset="0"/>
            </a:endParaRPr>
          </a:p>
          <a:p>
            <a:pPr marL="0" indent="0">
              <a:buNone/>
            </a:pPr>
            <a:endParaRPr lang="fi-FI" sz="1800" b="1" dirty="0">
              <a:latin typeface="Arial" panose="020B0604020202020204" pitchFamily="34" charset="0"/>
              <a:ea typeface="Calibri" panose="020F0502020204030204" pitchFamily="34" charset="0"/>
              <a:cs typeface="Times New Roman" panose="02020603050405020304" pitchFamily="18" charset="0"/>
            </a:endParaRPr>
          </a:p>
          <a:p>
            <a:pPr marL="0" indent="0">
              <a:buNone/>
            </a:pPr>
            <a:endParaRPr lang="fi-FI" sz="1800" b="1" dirty="0">
              <a:effectLst/>
              <a:latin typeface="Arial" panose="020B0604020202020204" pitchFamily="34" charset="0"/>
              <a:ea typeface="Calibri" panose="020F0502020204030204" pitchFamily="34" charset="0"/>
              <a:cs typeface="Times New Roman" panose="02020603050405020304" pitchFamily="18" charset="0"/>
            </a:endParaRPr>
          </a:p>
          <a:p>
            <a:pPr marL="0" indent="0">
              <a:buNone/>
            </a:pPr>
            <a:endParaRPr lang="fi-FI" sz="1800" b="1" dirty="0">
              <a:latin typeface="Arial" panose="020B0604020202020204" pitchFamily="34" charset="0"/>
              <a:ea typeface="Calibri" panose="020F0502020204030204" pitchFamily="34" charset="0"/>
              <a:cs typeface="Times New Roman" panose="02020603050405020304" pitchFamily="18" charset="0"/>
            </a:endParaRPr>
          </a:p>
          <a:p>
            <a:pPr marL="0" indent="0">
              <a:buNone/>
            </a:pPr>
            <a:endParaRPr lang="fi-FI" sz="1800" b="1" dirty="0">
              <a:effectLst/>
              <a:latin typeface="Arial" panose="020B0604020202020204" pitchFamily="34" charset="0"/>
              <a:ea typeface="Calibri" panose="020F0502020204030204" pitchFamily="34" charset="0"/>
              <a:cs typeface="Times New Roman" panose="02020603050405020304" pitchFamily="18" charset="0"/>
            </a:endParaRPr>
          </a:p>
          <a:p>
            <a:pPr marL="0" indent="0">
              <a:buNone/>
            </a:pPr>
            <a:r>
              <a:rPr lang="fi-FI" sz="1800" b="1" dirty="0">
                <a:effectLst/>
                <a:latin typeface="Arial" panose="020B0604020202020204" pitchFamily="34" charset="0"/>
                <a:ea typeface="Calibri" panose="020F0502020204030204" pitchFamily="34" charset="0"/>
                <a:cs typeface="Times New Roman" panose="02020603050405020304" pitchFamily="18" charset="0"/>
              </a:rPr>
              <a:t>Perinteisiä</a:t>
            </a:r>
            <a:r>
              <a:rPr lang="fi-FI" sz="1800" dirty="0">
                <a:effectLst/>
                <a:latin typeface="Arial" panose="020B0604020202020204" pitchFamily="34" charset="0"/>
                <a:ea typeface="Calibri" panose="020F0502020204030204" pitchFamily="34" charset="0"/>
                <a:cs typeface="Times New Roman" panose="02020603050405020304" pitchFamily="18" charset="0"/>
              </a:rPr>
              <a:t> tapahtumia on ollut myös pilkkikisat, joita on säiden salliessa järjestetty vuosittain- Tämä perinne loppui 2014 heikon jäätilanteen takia. Aktiivisia pilkkijöitä ei löytynyt järjestäjiksi tämän jälkeen.</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i-FI" dirty="0"/>
          </a:p>
        </p:txBody>
      </p:sp>
      <p:pic>
        <p:nvPicPr>
          <p:cNvPr id="6" name="Kuva 5">
            <a:extLst>
              <a:ext uri="{FF2B5EF4-FFF2-40B4-BE49-F238E27FC236}">
                <a16:creationId xmlns:a16="http://schemas.microsoft.com/office/drawing/2014/main" id="{B54BAC8B-3E0D-4E60-8BFA-342C7E254FA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62149" y="2618697"/>
            <a:ext cx="2829888" cy="2122416"/>
          </a:xfrm>
          <a:prstGeom prst="rect">
            <a:avLst/>
          </a:prstGeom>
        </p:spPr>
      </p:pic>
    </p:spTree>
    <p:extLst>
      <p:ext uri="{BB962C8B-B14F-4D97-AF65-F5344CB8AC3E}">
        <p14:creationId xmlns:p14="http://schemas.microsoft.com/office/powerpoint/2010/main" val="15619387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0EBA59E-1DB0-4478-9DBC-EDA6FD881782}"/>
              </a:ext>
            </a:extLst>
          </p:cNvPr>
          <p:cNvSpPr>
            <a:spLocks noGrp="1"/>
          </p:cNvSpPr>
          <p:nvPr>
            <p:ph type="title"/>
          </p:nvPr>
        </p:nvSpPr>
        <p:spPr>
          <a:xfrm>
            <a:off x="2597920" y="365125"/>
            <a:ext cx="8755879" cy="45719"/>
          </a:xfrm>
        </p:spPr>
        <p:txBody>
          <a:bodyPr>
            <a:normAutofit fontScale="90000"/>
          </a:bodyPr>
          <a:lstStyle/>
          <a:p>
            <a:endParaRPr lang="fi-FI" dirty="0"/>
          </a:p>
        </p:txBody>
      </p:sp>
      <p:pic>
        <p:nvPicPr>
          <p:cNvPr id="6" name="Sisällön paikkamerkki 5">
            <a:extLst>
              <a:ext uri="{FF2B5EF4-FFF2-40B4-BE49-F238E27FC236}">
                <a16:creationId xmlns:a16="http://schemas.microsoft.com/office/drawing/2014/main" id="{C0746E34-F943-4ECA-8603-08A36848455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591888" y="1418089"/>
            <a:ext cx="4092428" cy="2168987"/>
          </a:xfrm>
        </p:spPr>
      </p:pic>
      <p:sp>
        <p:nvSpPr>
          <p:cNvPr id="20" name="Sisällön paikkamerkki 19">
            <a:extLst>
              <a:ext uri="{FF2B5EF4-FFF2-40B4-BE49-F238E27FC236}">
                <a16:creationId xmlns:a16="http://schemas.microsoft.com/office/drawing/2014/main" id="{B8F6D13B-C9D3-44F7-8A39-E4647DEE9180}"/>
              </a:ext>
            </a:extLst>
          </p:cNvPr>
          <p:cNvSpPr>
            <a:spLocks noGrp="1"/>
          </p:cNvSpPr>
          <p:nvPr>
            <p:ph sz="half" idx="1"/>
          </p:nvPr>
        </p:nvSpPr>
        <p:spPr/>
        <p:txBody>
          <a:bodyPr/>
          <a:lstStyle/>
          <a:p>
            <a:endParaRPr lang="fi-FI" dirty="0"/>
          </a:p>
        </p:txBody>
      </p:sp>
    </p:spTree>
    <p:extLst>
      <p:ext uri="{BB962C8B-B14F-4D97-AF65-F5344CB8AC3E}">
        <p14:creationId xmlns:p14="http://schemas.microsoft.com/office/powerpoint/2010/main" val="33616536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0EBA59E-1DB0-4478-9DBC-EDA6FD881782}"/>
              </a:ext>
            </a:extLst>
          </p:cNvPr>
          <p:cNvSpPr>
            <a:spLocks noGrp="1"/>
          </p:cNvSpPr>
          <p:nvPr>
            <p:ph type="title"/>
          </p:nvPr>
        </p:nvSpPr>
        <p:spPr>
          <a:xfrm>
            <a:off x="2597920" y="365125"/>
            <a:ext cx="8755879" cy="247271"/>
          </a:xfrm>
        </p:spPr>
        <p:txBody>
          <a:bodyPr>
            <a:normAutofit fontScale="90000"/>
          </a:bodyPr>
          <a:lstStyle/>
          <a:p>
            <a:endParaRPr lang="fi-FI" dirty="0"/>
          </a:p>
        </p:txBody>
      </p:sp>
      <p:sp>
        <p:nvSpPr>
          <p:cNvPr id="3" name="Sisällön paikkamerkki 2">
            <a:extLst>
              <a:ext uri="{FF2B5EF4-FFF2-40B4-BE49-F238E27FC236}">
                <a16:creationId xmlns:a16="http://schemas.microsoft.com/office/drawing/2014/main" id="{5BA8197F-7430-4359-B964-FBB33D29CCB1}"/>
              </a:ext>
            </a:extLst>
          </p:cNvPr>
          <p:cNvSpPr>
            <a:spLocks noGrp="1"/>
          </p:cNvSpPr>
          <p:nvPr>
            <p:ph sz="half" idx="1"/>
          </p:nvPr>
        </p:nvSpPr>
        <p:spPr>
          <a:xfrm>
            <a:off x="335560" y="365125"/>
            <a:ext cx="2168358" cy="5811838"/>
          </a:xfrm>
        </p:spPr>
        <p:txBody>
          <a:bodyPr>
            <a:noAutofit/>
          </a:bodyPr>
          <a:lstStyle/>
          <a:p>
            <a:pPr marL="0" indent="0">
              <a:buNone/>
            </a:pPr>
            <a:r>
              <a:rPr lang="fi-FI" sz="1200" dirty="0">
                <a:latin typeface="Arial" panose="020B0604020202020204" pitchFamily="34" charset="0"/>
                <a:cs typeface="Arial" panose="020B0604020202020204" pitchFamily="34" charset="0"/>
              </a:rPr>
              <a:t>2003</a:t>
            </a:r>
          </a:p>
          <a:p>
            <a:pPr marL="0" indent="0">
              <a:buNone/>
            </a:pPr>
            <a:r>
              <a:rPr lang="fi-FI" sz="1200" u="sng" dirty="0">
                <a:latin typeface="Arial" panose="020B0604020202020204" pitchFamily="34" charset="0"/>
              </a:rPr>
              <a:t>1.2.</a:t>
            </a:r>
            <a:r>
              <a:rPr lang="fi-FI" sz="1200" b="0" i="0" dirty="0">
                <a:effectLst/>
                <a:latin typeface="Arial" panose="020B0604020202020204" pitchFamily="34" charset="0"/>
              </a:rPr>
              <a:t> – </a:t>
            </a:r>
            <a:r>
              <a:rPr lang="fi-FI" sz="1200" b="0" i="0" u="none" strike="noStrike" dirty="0">
                <a:effectLst/>
                <a:latin typeface="Arial" panose="020B0604020202020204" pitchFamily="34" charset="0"/>
                <a:hlinkClick r:id="rId2" tooltip="Columbia (avaruussukkula)">
                  <a:extLst>
                    <a:ext uri="{A12FA001-AC4F-418D-AE19-62706E023703}">
                      <ahyp:hlinkClr xmlns:ahyp="http://schemas.microsoft.com/office/drawing/2018/hyperlinkcolor" val="tx"/>
                    </a:ext>
                  </a:extLst>
                </a:hlinkClick>
              </a:rPr>
              <a:t>Avaruussukkula Columbia</a:t>
            </a:r>
            <a:r>
              <a:rPr lang="fi-FI" sz="1200" b="0" i="0" dirty="0">
                <a:effectLst/>
                <a:latin typeface="Arial" panose="020B0604020202020204" pitchFamily="34" charset="0"/>
              </a:rPr>
              <a:t> tuhoutui palatessaan lennoltaan. Kaikki seitsemän astronauttia kuolivat.</a:t>
            </a:r>
          </a:p>
          <a:p>
            <a:pPr marL="0" indent="0">
              <a:buNone/>
            </a:pPr>
            <a:r>
              <a:rPr lang="fi-FI" sz="1200" u="sng" dirty="0">
                <a:latin typeface="Arial" panose="020B0604020202020204" pitchFamily="34" charset="0"/>
              </a:rPr>
              <a:t>11.2.</a:t>
            </a:r>
            <a:r>
              <a:rPr lang="fi-FI" sz="1200" b="0" i="0" dirty="0">
                <a:effectLst/>
                <a:latin typeface="Arial" panose="020B0604020202020204" pitchFamily="34" charset="0"/>
              </a:rPr>
              <a:t> – Mikrobiologian professori </a:t>
            </a:r>
            <a:r>
              <a:rPr lang="fi-FI" sz="1200" b="0" i="0" u="none" strike="noStrike" dirty="0">
                <a:effectLst/>
                <a:latin typeface="Arial" panose="020B0604020202020204" pitchFamily="34" charset="0"/>
                <a:hlinkClick r:id="rId3" tooltip="Pirjo Mäkelä">
                  <a:extLst>
                    <a:ext uri="{A12FA001-AC4F-418D-AE19-62706E023703}">
                      <ahyp:hlinkClr xmlns:ahyp="http://schemas.microsoft.com/office/drawing/2018/hyperlinkcolor" val="tx"/>
                    </a:ext>
                  </a:extLst>
                </a:hlinkClick>
              </a:rPr>
              <a:t>Pirjo Mäkelä</a:t>
            </a:r>
            <a:r>
              <a:rPr lang="fi-FI" sz="1200" b="0" i="0" dirty="0">
                <a:effectLst/>
                <a:latin typeface="Arial" panose="020B0604020202020204" pitchFamily="34" charset="0"/>
              </a:rPr>
              <a:t> sai ensimmäisenä naisena Suomessa tieteen </a:t>
            </a:r>
            <a:r>
              <a:rPr lang="fi-FI" sz="1200" b="0" i="0" u="none" strike="noStrike" dirty="0">
                <a:effectLst/>
                <a:latin typeface="Arial" panose="020B0604020202020204" pitchFamily="34" charset="0"/>
                <a:hlinkClick r:id="rId4" tooltip="Akateemikko">
                  <a:extLst>
                    <a:ext uri="{A12FA001-AC4F-418D-AE19-62706E023703}">
                      <ahyp:hlinkClr xmlns:ahyp="http://schemas.microsoft.com/office/drawing/2018/hyperlinkcolor" val="tx"/>
                    </a:ext>
                  </a:extLst>
                </a:hlinkClick>
              </a:rPr>
              <a:t>akateemikon</a:t>
            </a:r>
            <a:r>
              <a:rPr lang="fi-FI" sz="1200" b="0" i="0" dirty="0">
                <a:effectLst/>
                <a:latin typeface="Arial" panose="020B0604020202020204" pitchFamily="34" charset="0"/>
              </a:rPr>
              <a:t> arvon</a:t>
            </a:r>
            <a:endParaRPr lang="fi-FI" sz="1200" b="0" i="0" dirty="0">
              <a:effectLst/>
              <a:latin typeface="Arial" panose="020B0604020202020204" pitchFamily="34" charset="0"/>
              <a:cs typeface="Arial" panose="020B0604020202020204" pitchFamily="34" charset="0"/>
            </a:endParaRPr>
          </a:p>
          <a:p>
            <a:pPr marL="0" indent="0" algn="l">
              <a:buNone/>
            </a:pPr>
            <a:r>
              <a:rPr lang="fi-FI" sz="1200" u="sng" dirty="0">
                <a:latin typeface="Arial" panose="020B0604020202020204" pitchFamily="34" charset="0"/>
              </a:rPr>
              <a:t>19.2.</a:t>
            </a:r>
            <a:r>
              <a:rPr lang="fi-FI" sz="1200" b="0" i="0" dirty="0">
                <a:effectLst/>
                <a:latin typeface="Arial" panose="020B0604020202020204" pitchFamily="34" charset="0"/>
              </a:rPr>
              <a:t> – </a:t>
            </a:r>
            <a:r>
              <a:rPr lang="fi-FI" sz="1200" b="0" i="0" u="none" strike="noStrike" dirty="0">
                <a:effectLst/>
                <a:latin typeface="Arial" panose="020B0604020202020204" pitchFamily="34" charset="0"/>
                <a:hlinkClick r:id="rId5" tooltip="Karjalanpiirakka">
                  <a:extLst>
                    <a:ext uri="{A12FA001-AC4F-418D-AE19-62706E023703}">
                      <ahyp:hlinkClr xmlns:ahyp="http://schemas.microsoft.com/office/drawing/2018/hyperlinkcolor" val="tx"/>
                    </a:ext>
                  </a:extLst>
                </a:hlinkClick>
              </a:rPr>
              <a:t>Karjalanpiirakka</a:t>
            </a:r>
            <a:r>
              <a:rPr lang="fi-FI" sz="1200" b="0" i="0" dirty="0">
                <a:effectLst/>
                <a:latin typeface="Arial" panose="020B0604020202020204" pitchFamily="34" charset="0"/>
              </a:rPr>
              <a:t> sai neljäntenä suomalaisena elintarvikkeena EU:n nimisuojan.</a:t>
            </a:r>
          </a:p>
          <a:p>
            <a:pPr marL="0" indent="0">
              <a:buNone/>
            </a:pPr>
            <a:r>
              <a:rPr lang="fi-FI" sz="1200" u="sng" dirty="0">
                <a:latin typeface="Arial" panose="020B0604020202020204" pitchFamily="34" charset="0"/>
              </a:rPr>
              <a:t>25.4</a:t>
            </a:r>
            <a:r>
              <a:rPr lang="fi-FI" sz="1200" b="0" i="0" dirty="0">
                <a:effectLst/>
                <a:latin typeface="Arial" panose="020B0604020202020204" pitchFamily="34" charset="0"/>
              </a:rPr>
              <a:t> – </a:t>
            </a:r>
            <a:r>
              <a:rPr lang="fi-FI" sz="1200" b="0" i="0" u="none" strike="noStrike" dirty="0">
                <a:effectLst/>
                <a:latin typeface="Arial" panose="020B0604020202020204" pitchFamily="34" charset="0"/>
                <a:hlinkClick r:id="rId6" tooltip="Saab (automerkki)">
                  <a:extLst>
                    <a:ext uri="{A12FA001-AC4F-418D-AE19-62706E023703}">
                      <ahyp:hlinkClr xmlns:ahyp="http://schemas.microsoft.com/office/drawing/2018/hyperlinkcolor" val="tx"/>
                    </a:ext>
                  </a:extLst>
                </a:hlinkClick>
              </a:rPr>
              <a:t>Saab</a:t>
            </a:r>
            <a:r>
              <a:rPr lang="fi-FI" sz="1200" b="0" i="0" dirty="0">
                <a:effectLst/>
                <a:latin typeface="Arial" panose="020B0604020202020204" pitchFamily="34" charset="0"/>
              </a:rPr>
              <a:t>-henkilöautojen valmistus päättyi. Vuodesta </a:t>
            </a:r>
            <a:r>
              <a:rPr lang="fi-FI" sz="1200" b="0" i="0" u="none" strike="noStrike" dirty="0">
                <a:effectLst/>
                <a:latin typeface="Arial" panose="020B0604020202020204" pitchFamily="34" charset="0"/>
                <a:hlinkClick r:id="rId7" tooltip="1968">
                  <a:extLst>
                    <a:ext uri="{A12FA001-AC4F-418D-AE19-62706E023703}">
                      <ahyp:hlinkClr xmlns:ahyp="http://schemas.microsoft.com/office/drawing/2018/hyperlinkcolor" val="tx"/>
                    </a:ext>
                  </a:extLst>
                </a:hlinkClick>
              </a:rPr>
              <a:t>1968</a:t>
            </a:r>
            <a:r>
              <a:rPr lang="fi-FI" sz="1200" b="0" i="0" dirty="0">
                <a:effectLst/>
                <a:latin typeface="Arial" panose="020B0604020202020204" pitchFamily="34" charset="0"/>
              </a:rPr>
              <a:t> alkaen Uudessakaupungissa oli koottu 738 135 Saabia. </a:t>
            </a:r>
          </a:p>
          <a:p>
            <a:pPr marL="0" indent="0">
              <a:buNone/>
            </a:pPr>
            <a:r>
              <a:rPr lang="fi-FI" sz="1200" b="0" i="0" dirty="0">
                <a:effectLst/>
                <a:latin typeface="Arial" panose="020B0604020202020204" pitchFamily="34" charset="0"/>
              </a:rPr>
              <a:t>7.5.– Suomi hävisi Ruotsille MM-jääkiekon puolivälierässä Hartwall-areenalla 5–6, johdettuaan toisessa erässä viiden minuutin pelin jälkeen vielä 5–1.</a:t>
            </a:r>
          </a:p>
          <a:p>
            <a:pPr marL="0" indent="0">
              <a:buNone/>
            </a:pPr>
            <a:br>
              <a:rPr lang="fi-FI" sz="1200" dirty="0"/>
            </a:br>
            <a:endParaRPr lang="fi-FI" sz="1200" dirty="0">
              <a:latin typeface="Arial" panose="020B0604020202020204" pitchFamily="34" charset="0"/>
              <a:cs typeface="Arial" panose="020B0604020202020204" pitchFamily="34" charset="0"/>
            </a:endParaRPr>
          </a:p>
        </p:txBody>
      </p:sp>
      <p:sp>
        <p:nvSpPr>
          <p:cNvPr id="4" name="Sisällön paikkamerkki 3">
            <a:extLst>
              <a:ext uri="{FF2B5EF4-FFF2-40B4-BE49-F238E27FC236}">
                <a16:creationId xmlns:a16="http://schemas.microsoft.com/office/drawing/2014/main" id="{B0059263-3B9C-4C06-BDD8-2FA5FAE43A9B}"/>
              </a:ext>
            </a:extLst>
          </p:cNvPr>
          <p:cNvSpPr>
            <a:spLocks noGrp="1"/>
          </p:cNvSpPr>
          <p:nvPr>
            <p:ph sz="half" idx="2"/>
          </p:nvPr>
        </p:nvSpPr>
        <p:spPr>
          <a:xfrm>
            <a:off x="2597920" y="855677"/>
            <a:ext cx="8755880" cy="5321286"/>
          </a:xfrm>
        </p:spPr>
        <p:txBody>
          <a:bodyPr>
            <a:normAutofit/>
          </a:bodyPr>
          <a:lstStyle/>
          <a:p>
            <a:pPr marL="0" indent="0">
              <a:buNone/>
            </a:pPr>
            <a:r>
              <a:rPr lang="fi-FI" sz="1800" b="1" dirty="0">
                <a:effectLst/>
                <a:latin typeface="Arial" panose="020B0604020202020204" pitchFamily="34" charset="0"/>
                <a:ea typeface="Calibri" panose="020F0502020204030204" pitchFamily="34" charset="0"/>
                <a:cs typeface="Times New Roman" panose="02020603050405020304" pitchFamily="18" charset="0"/>
              </a:rPr>
              <a:t>SAPSYT</a:t>
            </a:r>
            <a:r>
              <a:rPr lang="fi-FI" sz="1800" dirty="0">
                <a:effectLst/>
                <a:latin typeface="Arial" panose="020B0604020202020204" pitchFamily="34" charset="0"/>
                <a:ea typeface="Calibri" panose="020F0502020204030204" pitchFamily="34" charset="0"/>
                <a:cs typeface="Times New Roman" panose="02020603050405020304" pitchFamily="18" charset="0"/>
              </a:rPr>
              <a:t> yhteistyö STTK:n, Akavan ja Osuuspankin kanssa on jatkunut aina vuoteen</a:t>
            </a:r>
            <a:r>
              <a:rPr lang="fi-FI" sz="18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 </a:t>
            </a:r>
            <a:r>
              <a:rPr lang="fi-FI" sz="1800" dirty="0">
                <a:effectLst/>
                <a:latin typeface="Arial" panose="020B0604020202020204" pitchFamily="34" charset="0"/>
                <a:ea typeface="Calibri" panose="020F0502020204030204" pitchFamily="34" charset="0"/>
                <a:cs typeface="Times New Roman" panose="02020603050405020304" pitchFamily="18" charset="0"/>
              </a:rPr>
              <a:t>2017</a:t>
            </a:r>
            <a:r>
              <a:rPr lang="fi-FI" sz="18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a:t>
            </a:r>
            <a:r>
              <a:rPr lang="fi-FI" sz="1800" dirty="0">
                <a:effectLst/>
                <a:latin typeface="Arial" panose="020B0604020202020204" pitchFamily="34" charset="0"/>
                <a:ea typeface="Calibri" panose="020F0502020204030204" pitchFamily="34" charset="0"/>
                <a:cs typeface="Times New Roman" panose="02020603050405020304" pitchFamily="18" charset="0"/>
              </a:rPr>
              <a:t> SAPSYT:n merkittävin toimi oli vuoden palkansaajan valinta kolmella eri alueella. Vuoden palkansaajat julkaistiin vuorotellen Savonlinnan, Mikkelin ja Pieksämäen paikallisjärjestöjen vetämissä seminaareissa. Osuuspankin oli tärkeä tukija näissä tapahtumissa. </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fi-FI" sz="1800" b="1" dirty="0">
                <a:effectLst/>
                <a:latin typeface="Arial" panose="020B0604020202020204" pitchFamily="34" charset="0"/>
                <a:ea typeface="Calibri" panose="020F0502020204030204" pitchFamily="34" charset="0"/>
                <a:cs typeface="Times New Roman" panose="02020603050405020304" pitchFamily="18" charset="0"/>
              </a:rPr>
              <a:t>SAPSYT</a:t>
            </a:r>
            <a:r>
              <a:rPr lang="fi-FI" sz="1800" dirty="0">
                <a:effectLst/>
                <a:latin typeface="Arial" panose="020B0604020202020204" pitchFamily="34" charset="0"/>
                <a:ea typeface="Calibri" panose="020F0502020204030204" pitchFamily="34" charset="0"/>
                <a:cs typeface="Times New Roman" panose="02020603050405020304" pitchFamily="18" charset="0"/>
              </a:rPr>
              <a:t> järjesti myös kansanedustajien evästystilaisuuksia, joissa esille tuli ainakin seuraavia aiheita syrjäseutujen joukkoliikenne, liikenneyhteydet, koulukuljetukset, pätkätyöt ja niiden minimointi, työsuojelu, seutukuntayhteistyö, kuntien työllistämispolitiikka suhteessa väestön ikääntymiseen sekä valtion suhde kuntatalouteen. Samoihin aiheisiin vois tarttua myös tänäänkin.</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fi-FI" sz="1800" b="1" dirty="0">
                <a:effectLst/>
                <a:latin typeface="Arial" panose="020B0604020202020204" pitchFamily="34" charset="0"/>
                <a:ea typeface="Calibri" panose="020F0502020204030204" pitchFamily="34" charset="0"/>
                <a:cs typeface="Times New Roman" panose="02020603050405020304" pitchFamily="18" charset="0"/>
              </a:rPr>
              <a:t>Osuuspankin</a:t>
            </a:r>
            <a:r>
              <a:rPr lang="fi-FI" sz="1800" dirty="0">
                <a:effectLst/>
                <a:latin typeface="Arial" panose="020B0604020202020204" pitchFamily="34" charset="0"/>
                <a:ea typeface="Calibri" panose="020F0502020204030204" pitchFamily="34" charset="0"/>
                <a:cs typeface="Times New Roman" panose="02020603050405020304" pitchFamily="18" charset="0"/>
              </a:rPr>
              <a:t> jäädessä pois yhteistyöstä on SAK:n paikallisjärjestöt kuitenkin jatkaneet vuoden palkansaajan valintoja.</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i-FI" dirty="0"/>
          </a:p>
        </p:txBody>
      </p:sp>
    </p:spTree>
    <p:extLst>
      <p:ext uri="{BB962C8B-B14F-4D97-AF65-F5344CB8AC3E}">
        <p14:creationId xmlns:p14="http://schemas.microsoft.com/office/powerpoint/2010/main" val="9778553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0EBA59E-1DB0-4478-9DBC-EDA6FD881782}"/>
              </a:ext>
            </a:extLst>
          </p:cNvPr>
          <p:cNvSpPr>
            <a:spLocks noGrp="1"/>
          </p:cNvSpPr>
          <p:nvPr>
            <p:ph type="title"/>
          </p:nvPr>
        </p:nvSpPr>
        <p:spPr>
          <a:xfrm>
            <a:off x="2597920" y="365125"/>
            <a:ext cx="8755879" cy="129825"/>
          </a:xfrm>
        </p:spPr>
        <p:txBody>
          <a:bodyPr>
            <a:normAutofit fontScale="90000"/>
          </a:bodyPr>
          <a:lstStyle/>
          <a:p>
            <a:endParaRPr lang="fi-FI" dirty="0"/>
          </a:p>
        </p:txBody>
      </p:sp>
      <p:sp>
        <p:nvSpPr>
          <p:cNvPr id="3" name="Sisällön paikkamerkki 2">
            <a:extLst>
              <a:ext uri="{FF2B5EF4-FFF2-40B4-BE49-F238E27FC236}">
                <a16:creationId xmlns:a16="http://schemas.microsoft.com/office/drawing/2014/main" id="{5BA8197F-7430-4359-B964-FBB33D29CCB1}"/>
              </a:ext>
            </a:extLst>
          </p:cNvPr>
          <p:cNvSpPr>
            <a:spLocks noGrp="1"/>
          </p:cNvSpPr>
          <p:nvPr>
            <p:ph sz="half" idx="1"/>
          </p:nvPr>
        </p:nvSpPr>
        <p:spPr>
          <a:xfrm>
            <a:off x="352338" y="365125"/>
            <a:ext cx="2245582" cy="5811838"/>
          </a:xfrm>
        </p:spPr>
        <p:txBody>
          <a:bodyPr>
            <a:normAutofit/>
          </a:bodyPr>
          <a:lstStyle/>
          <a:p>
            <a:pPr marL="0" indent="0">
              <a:buNone/>
            </a:pPr>
            <a:r>
              <a:rPr lang="fi-FI" sz="1200" u="sng" dirty="0">
                <a:latin typeface="Arial" panose="020B0604020202020204" pitchFamily="34" charset="0"/>
              </a:rPr>
              <a:t>18.6.</a:t>
            </a:r>
            <a:r>
              <a:rPr lang="fi-FI" sz="1200" b="0" i="0" dirty="0">
                <a:effectLst/>
                <a:latin typeface="Arial" panose="020B0604020202020204" pitchFamily="34" charset="0"/>
              </a:rPr>
              <a:t> – </a:t>
            </a:r>
            <a:r>
              <a:rPr lang="fi-FI" sz="1200" b="0" i="0" u="none" strike="noStrike" dirty="0">
                <a:effectLst/>
                <a:latin typeface="Arial" panose="020B0604020202020204" pitchFamily="34" charset="0"/>
                <a:hlinkClick r:id="rId2" tooltip="Anneli Jäätteenmäki">
                  <a:extLst>
                    <a:ext uri="{A12FA001-AC4F-418D-AE19-62706E023703}">
                      <ahyp:hlinkClr xmlns:ahyp="http://schemas.microsoft.com/office/drawing/2018/hyperlinkcolor" val="tx"/>
                    </a:ext>
                  </a:extLst>
                </a:hlinkClick>
              </a:rPr>
              <a:t>Anneli Jäätteenmäki</a:t>
            </a:r>
            <a:r>
              <a:rPr lang="fi-FI" sz="1200" b="0" i="0" dirty="0">
                <a:effectLst/>
                <a:latin typeface="Arial" panose="020B0604020202020204" pitchFamily="34" charset="0"/>
              </a:rPr>
              <a:t> erosi pääministerin paikalta </a:t>
            </a:r>
            <a:r>
              <a:rPr lang="fi-FI" sz="1200" b="0" i="0" u="none" strike="noStrike" dirty="0">
                <a:effectLst/>
                <a:latin typeface="Arial" panose="020B0604020202020204" pitchFamily="34" charset="0"/>
                <a:hlinkClick r:id="rId3" tooltip="Irak-skandaali">
                  <a:extLst>
                    <a:ext uri="{A12FA001-AC4F-418D-AE19-62706E023703}">
                      <ahyp:hlinkClr xmlns:ahyp="http://schemas.microsoft.com/office/drawing/2018/hyperlinkcolor" val="tx"/>
                    </a:ext>
                  </a:extLst>
                </a:hlinkClick>
              </a:rPr>
              <a:t>Irak-skandaalin</a:t>
            </a:r>
            <a:r>
              <a:rPr lang="fi-FI" sz="1200" b="0" i="0" dirty="0">
                <a:effectLst/>
                <a:latin typeface="Arial" panose="020B0604020202020204" pitchFamily="34" charset="0"/>
              </a:rPr>
              <a:t> vuoksi</a:t>
            </a:r>
          </a:p>
          <a:p>
            <a:pPr marL="0" indent="0">
              <a:buNone/>
            </a:pPr>
            <a:r>
              <a:rPr lang="fi-FI" sz="1200" u="sng" dirty="0">
                <a:latin typeface="Arial" panose="020B0604020202020204" pitchFamily="34" charset="0"/>
              </a:rPr>
              <a:t>24.6.</a:t>
            </a:r>
            <a:r>
              <a:rPr lang="fi-FI" sz="1200" b="0" i="0" dirty="0">
                <a:effectLst/>
                <a:latin typeface="Arial" panose="020B0604020202020204" pitchFamily="34" charset="0"/>
              </a:rPr>
              <a:t> – Presidentti Tarja Halonen nimitti </a:t>
            </a:r>
            <a:r>
              <a:rPr lang="fi-FI" sz="1200" b="0" i="0" u="none" strike="noStrike" dirty="0">
                <a:effectLst/>
                <a:latin typeface="Arial" panose="020B0604020202020204" pitchFamily="34" charset="0"/>
                <a:hlinkClick r:id="rId4" tooltip="Matti Vanhanen">
                  <a:extLst>
                    <a:ext uri="{A12FA001-AC4F-418D-AE19-62706E023703}">
                      <ahyp:hlinkClr xmlns:ahyp="http://schemas.microsoft.com/office/drawing/2018/hyperlinkcolor" val="tx"/>
                    </a:ext>
                  </a:extLst>
                </a:hlinkClick>
              </a:rPr>
              <a:t>Matti Vanhasen</a:t>
            </a:r>
            <a:r>
              <a:rPr lang="fi-FI" sz="1200" b="0" i="0" dirty="0">
                <a:effectLst/>
                <a:latin typeface="Arial" panose="020B0604020202020204" pitchFamily="34" charset="0"/>
              </a:rPr>
              <a:t> </a:t>
            </a:r>
            <a:r>
              <a:rPr lang="fi-FI" sz="1200" b="0" i="0" u="none" strike="noStrike" dirty="0">
                <a:effectLst/>
                <a:latin typeface="Arial" panose="020B0604020202020204" pitchFamily="34" charset="0"/>
                <a:hlinkClick r:id="rId5" tooltip="Vanhasen I hallitus">
                  <a:extLst>
                    <a:ext uri="{A12FA001-AC4F-418D-AE19-62706E023703}">
                      <ahyp:hlinkClr xmlns:ahyp="http://schemas.microsoft.com/office/drawing/2018/hyperlinkcolor" val="tx"/>
                    </a:ext>
                  </a:extLst>
                </a:hlinkClick>
              </a:rPr>
              <a:t>hallituksen</a:t>
            </a:r>
            <a:r>
              <a:rPr lang="fi-FI" sz="1200" b="0" i="0" dirty="0">
                <a:effectLst/>
                <a:latin typeface="Arial" panose="020B0604020202020204" pitchFamily="34" charset="0"/>
              </a:rPr>
              <a:t>. </a:t>
            </a:r>
          </a:p>
          <a:p>
            <a:pPr marL="0" indent="0">
              <a:buNone/>
            </a:pPr>
            <a:r>
              <a:rPr lang="fi-FI" sz="1200" u="sng" dirty="0">
                <a:latin typeface="Arial" panose="020B0604020202020204" pitchFamily="34" charset="0"/>
              </a:rPr>
              <a:t>5.7.</a:t>
            </a:r>
            <a:r>
              <a:rPr lang="fi-FI" sz="1200" b="0" i="0" dirty="0">
                <a:effectLst/>
                <a:latin typeface="Arial" panose="020B0604020202020204" pitchFamily="34" charset="0"/>
              </a:rPr>
              <a:t> – </a:t>
            </a:r>
            <a:r>
              <a:rPr lang="fi-FI" sz="1200" b="0" i="0" u="none" strike="noStrike" dirty="0">
                <a:effectLst/>
                <a:latin typeface="Arial" panose="020B0604020202020204" pitchFamily="34" charset="0"/>
                <a:hlinkClick r:id="rId6" tooltip="Maailman terveysjärjestö">
                  <a:extLst>
                    <a:ext uri="{A12FA001-AC4F-418D-AE19-62706E023703}">
                      <ahyp:hlinkClr xmlns:ahyp="http://schemas.microsoft.com/office/drawing/2018/hyperlinkcolor" val="tx"/>
                    </a:ext>
                  </a:extLst>
                </a:hlinkClick>
              </a:rPr>
              <a:t>WHO</a:t>
            </a:r>
            <a:r>
              <a:rPr lang="fi-FI" sz="1200" b="0" i="0" dirty="0">
                <a:effectLst/>
                <a:latin typeface="Arial" panose="020B0604020202020204" pitchFamily="34" charset="0"/>
              </a:rPr>
              <a:t> julisti </a:t>
            </a:r>
            <a:r>
              <a:rPr lang="fi-FI" sz="1200" b="0" i="0" u="none" strike="noStrike" dirty="0">
                <a:effectLst/>
                <a:latin typeface="Arial" panose="020B0604020202020204" pitchFamily="34" charset="0"/>
                <a:hlinkClick r:id="rId7" tooltip="SARS">
                  <a:extLst>
                    <a:ext uri="{A12FA001-AC4F-418D-AE19-62706E023703}">
                      <ahyp:hlinkClr xmlns:ahyp="http://schemas.microsoft.com/office/drawing/2018/hyperlinkcolor" val="tx"/>
                    </a:ext>
                  </a:extLst>
                </a:hlinkClick>
              </a:rPr>
              <a:t>SARSin</a:t>
            </a:r>
            <a:r>
              <a:rPr lang="fi-FI" sz="1200" b="0" i="0" dirty="0">
                <a:effectLst/>
                <a:latin typeface="Arial" panose="020B0604020202020204" pitchFamily="34" charset="0"/>
              </a:rPr>
              <a:t> nujer-retuksi.</a:t>
            </a:r>
          </a:p>
          <a:p>
            <a:pPr marL="0" indent="0">
              <a:buNone/>
            </a:pPr>
            <a:r>
              <a:rPr lang="fi-FI" sz="1200" u="sng" dirty="0">
                <a:latin typeface="Arial" panose="020B0604020202020204" pitchFamily="34" charset="0"/>
              </a:rPr>
              <a:t>10.9.</a:t>
            </a:r>
            <a:r>
              <a:rPr lang="fi-FI" sz="1200" b="0" i="0" dirty="0">
                <a:effectLst/>
                <a:latin typeface="Arial" panose="020B0604020202020204" pitchFamily="34" charset="0"/>
              </a:rPr>
              <a:t>  </a:t>
            </a:r>
            <a:r>
              <a:rPr lang="fi-FI" sz="1200" b="0" i="0" u="none" strike="noStrike" dirty="0">
                <a:effectLst/>
                <a:latin typeface="Arial" panose="020B0604020202020204" pitchFamily="34" charset="0"/>
                <a:hlinkClick r:id="rId8" tooltip="Ruotsi">
                  <a:extLst>
                    <a:ext uri="{A12FA001-AC4F-418D-AE19-62706E023703}">
                      <ahyp:hlinkClr xmlns:ahyp="http://schemas.microsoft.com/office/drawing/2018/hyperlinkcolor" val="tx"/>
                    </a:ext>
                  </a:extLst>
                </a:hlinkClick>
              </a:rPr>
              <a:t>Ruotsin</a:t>
            </a:r>
            <a:r>
              <a:rPr lang="fi-FI" sz="1200" b="0" i="0" dirty="0">
                <a:effectLst/>
                <a:latin typeface="Arial" panose="020B0604020202020204" pitchFamily="34" charset="0"/>
              </a:rPr>
              <a:t> ulkoministeriä</a:t>
            </a:r>
            <a:r>
              <a:rPr lang="fi-FI" sz="1200" b="0" i="0" u="none" strike="noStrike" dirty="0">
                <a:effectLst/>
                <a:latin typeface="Arial" panose="020B0604020202020204" pitchFamily="34" charset="0"/>
                <a:hlinkClick r:id="rId9" tooltip="Anna Lindh">
                  <a:extLst>
                    <a:ext uri="{A12FA001-AC4F-418D-AE19-62706E023703}">
                      <ahyp:hlinkClr xmlns:ahyp="http://schemas.microsoft.com/office/drawing/2018/hyperlinkcolor" val="tx"/>
                    </a:ext>
                  </a:extLst>
                </a:hlinkClick>
              </a:rPr>
              <a:t> Anna Lindhiä</a:t>
            </a:r>
            <a:r>
              <a:rPr lang="fi-FI" sz="1200" b="0" i="0" dirty="0">
                <a:effectLst/>
                <a:latin typeface="Arial" panose="020B0604020202020204" pitchFamily="34" charset="0"/>
              </a:rPr>
              <a:t> puukotettiin </a:t>
            </a:r>
            <a:r>
              <a:rPr lang="fi-FI" sz="1200" b="0" i="0" u="none" strike="noStrike" dirty="0">
                <a:effectLst/>
                <a:latin typeface="Arial" panose="020B0604020202020204" pitchFamily="34" charset="0"/>
                <a:hlinkClick r:id="rId10" tooltip="Tukholma">
                  <a:extLst>
                    <a:ext uri="{A12FA001-AC4F-418D-AE19-62706E023703}">
                      <ahyp:hlinkClr xmlns:ahyp="http://schemas.microsoft.com/office/drawing/2018/hyperlinkcolor" val="tx"/>
                    </a:ext>
                  </a:extLst>
                </a:hlinkClick>
              </a:rPr>
              <a:t>Tukholma-laisessa</a:t>
            </a:r>
            <a:r>
              <a:rPr lang="fi-FI" sz="1200" b="0" i="0" dirty="0">
                <a:effectLst/>
                <a:latin typeface="Arial" panose="020B0604020202020204" pitchFamily="34" charset="0"/>
              </a:rPr>
              <a:t> tavaratalossa. Hän kuoli seuraavana päivänä</a:t>
            </a:r>
          </a:p>
          <a:p>
            <a:pPr marL="0" indent="0">
              <a:buNone/>
            </a:pPr>
            <a:r>
              <a:rPr lang="fi-FI" sz="1200" u="sng" dirty="0">
                <a:latin typeface="Arial" panose="020B0604020202020204" pitchFamily="34" charset="0"/>
              </a:rPr>
              <a:t>13.12.</a:t>
            </a:r>
            <a:r>
              <a:rPr lang="fi-FI" sz="1200" b="0" i="0" dirty="0">
                <a:effectLst/>
                <a:latin typeface="Arial" panose="020B0604020202020204" pitchFamily="34" charset="0"/>
              </a:rPr>
              <a:t> – </a:t>
            </a:r>
            <a:r>
              <a:rPr lang="fi-FI" sz="1200" b="0" i="0" u="none" strike="noStrike" dirty="0">
                <a:effectLst/>
                <a:latin typeface="Arial" panose="020B0604020202020204" pitchFamily="34" charset="0"/>
                <a:hlinkClick r:id="rId11" tooltip="Saddam Hussein">
                  <a:extLst>
                    <a:ext uri="{A12FA001-AC4F-418D-AE19-62706E023703}">
                      <ahyp:hlinkClr xmlns:ahyp="http://schemas.microsoft.com/office/drawing/2018/hyperlinkcolor" val="tx"/>
                    </a:ext>
                  </a:extLst>
                </a:hlinkClick>
              </a:rPr>
              <a:t>Saddam Hussein</a:t>
            </a:r>
            <a:r>
              <a:rPr lang="fi-FI" sz="1200" b="0" i="0" dirty="0">
                <a:effectLst/>
                <a:latin typeface="Arial" panose="020B0604020202020204" pitchFamily="34" charset="0"/>
              </a:rPr>
              <a:t> vangittiin </a:t>
            </a:r>
            <a:r>
              <a:rPr lang="fi-FI" sz="1200" b="0" i="0" u="none" strike="noStrike" dirty="0">
                <a:effectLst/>
                <a:latin typeface="Arial" panose="020B0604020202020204" pitchFamily="34" charset="0"/>
                <a:hlinkClick r:id="rId12" tooltip="Tikrit">
                  <a:extLst>
                    <a:ext uri="{A12FA001-AC4F-418D-AE19-62706E023703}">
                      <ahyp:hlinkClr xmlns:ahyp="http://schemas.microsoft.com/office/drawing/2018/hyperlinkcolor" val="tx"/>
                    </a:ext>
                  </a:extLst>
                </a:hlinkClick>
              </a:rPr>
              <a:t>Tikritissä</a:t>
            </a:r>
            <a:r>
              <a:rPr lang="fi-FI" sz="1200" b="0" i="0" dirty="0">
                <a:solidFill>
                  <a:srgbClr val="202122"/>
                </a:solidFill>
                <a:effectLst/>
                <a:latin typeface="Arial" panose="020B0604020202020204" pitchFamily="34" charset="0"/>
              </a:rPr>
              <a:t>.</a:t>
            </a:r>
            <a:endParaRPr lang="fi-FI" sz="1200" dirty="0">
              <a:latin typeface="Arial" panose="020B0604020202020204" pitchFamily="34" charset="0"/>
              <a:cs typeface="Arial" panose="020B0604020202020204" pitchFamily="34" charset="0"/>
            </a:endParaRPr>
          </a:p>
        </p:txBody>
      </p:sp>
      <p:sp>
        <p:nvSpPr>
          <p:cNvPr id="4" name="Sisällön paikkamerkki 3">
            <a:extLst>
              <a:ext uri="{FF2B5EF4-FFF2-40B4-BE49-F238E27FC236}">
                <a16:creationId xmlns:a16="http://schemas.microsoft.com/office/drawing/2014/main" id="{B0059263-3B9C-4C06-BDD8-2FA5FAE43A9B}"/>
              </a:ext>
            </a:extLst>
          </p:cNvPr>
          <p:cNvSpPr>
            <a:spLocks noGrp="1"/>
          </p:cNvSpPr>
          <p:nvPr>
            <p:ph sz="half" idx="2"/>
          </p:nvPr>
        </p:nvSpPr>
        <p:spPr>
          <a:xfrm>
            <a:off x="2597920" y="771787"/>
            <a:ext cx="8755880" cy="5405176"/>
          </a:xfrm>
        </p:spPr>
        <p:txBody>
          <a:bodyPr/>
          <a:lstStyle/>
          <a:p>
            <a:pPr marL="0" indent="0">
              <a:buNone/>
            </a:pPr>
            <a:r>
              <a:rPr lang="fi-FI" sz="1800" b="1" dirty="0">
                <a:effectLst/>
                <a:latin typeface="Arial" panose="020B0604020202020204" pitchFamily="34" charset="0"/>
                <a:ea typeface="Calibri" panose="020F0502020204030204" pitchFamily="34" charset="0"/>
                <a:cs typeface="Times New Roman" panose="02020603050405020304" pitchFamily="18" charset="0"/>
              </a:rPr>
              <a:t>Ammattiosastojen</a:t>
            </a:r>
            <a:r>
              <a:rPr lang="fi-FI" sz="1800" dirty="0">
                <a:effectLst/>
                <a:latin typeface="Arial" panose="020B0604020202020204" pitchFamily="34" charset="0"/>
                <a:ea typeface="Calibri" panose="020F0502020204030204" pitchFamily="34" charset="0"/>
                <a:cs typeface="Times New Roman" panose="02020603050405020304" pitchFamily="18" charset="0"/>
              </a:rPr>
              <a:t> tapaamisia järjestettiin yhteistyössä Casinon ja Osuuspankin kanssa. Nämä tilaisuudet olivat tärkeitä tilaisuuksia eri osastojen yhteistyön kehittämisessä- Casinoa pyörittäneen Lomaliiton vaikeudet lopettivat tämän toiminnan. Näissä tilaisuuksissa oli myös TSL:n Itä-Savon opintojärjestö aktiivisena toimijana.</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fi-FI" sz="1800" b="1" dirty="0">
                <a:effectLst/>
                <a:latin typeface="Arial" panose="020B0604020202020204" pitchFamily="34" charset="0"/>
                <a:ea typeface="Calibri" panose="020F0502020204030204" pitchFamily="34" charset="0"/>
                <a:cs typeface="Times New Roman" panose="02020603050405020304" pitchFamily="18" charset="0"/>
              </a:rPr>
              <a:t>Paikallisjärjestö</a:t>
            </a:r>
            <a:r>
              <a:rPr lang="fi-FI" sz="1800" dirty="0">
                <a:effectLst/>
                <a:latin typeface="Arial" panose="020B0604020202020204" pitchFamily="34" charset="0"/>
                <a:ea typeface="Calibri" panose="020F0502020204030204" pitchFamily="34" charset="0"/>
                <a:cs typeface="Times New Roman" panose="02020603050405020304" pitchFamily="18" charset="0"/>
              </a:rPr>
              <a:t> on osallistunut aktiivisesti vaalityöhön niin EU-, presidentin, - eduskunnan- kuin paikallisissa vaaleissa. Vaalityötä on tehty soppatykeillä, toritapahtumilla, makkaran paistolla, kahvituksilla sekä varsinkin järjestämällä puhetilaisuuksia, myös karaokeilta ja työväen lauluilta olivat menestyksiä. Vaalimateriaalin jakaminen on myös työllistänyt jäsenistöä paljon.</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fi-FI" sz="1800" dirty="0">
                <a:effectLst/>
                <a:latin typeface="Arial" panose="020B0604020202020204" pitchFamily="34" charset="0"/>
                <a:ea typeface="Calibri" panose="020F0502020204030204" pitchFamily="34" charset="0"/>
                <a:cs typeface="Times New Roman" panose="02020603050405020304" pitchFamily="18" charset="0"/>
              </a:rPr>
              <a:t>Vaalityötä tehtiin yhteistyössä SDP:n ja Vasemmistoliiton paikallisten yhdistysten kanssa.</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fi-FI" sz="1800" dirty="0">
                <a:effectLst/>
                <a:latin typeface="Arial" panose="020B0604020202020204" pitchFamily="34" charset="0"/>
                <a:ea typeface="Calibri" panose="020F0502020204030204" pitchFamily="34" charset="0"/>
                <a:cs typeface="Times New Roman" panose="02020603050405020304" pitchFamily="18" charset="0"/>
              </a:rPr>
              <a:t>Menestys eri vaaleissa on ollut vaihtelevaa. </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i-FI" dirty="0"/>
          </a:p>
        </p:txBody>
      </p:sp>
      <p:pic>
        <p:nvPicPr>
          <p:cNvPr id="6" name="Kuva 5">
            <a:extLst>
              <a:ext uri="{FF2B5EF4-FFF2-40B4-BE49-F238E27FC236}">
                <a16:creationId xmlns:a16="http://schemas.microsoft.com/office/drawing/2014/main" id="{F58C86CC-86D9-40A1-9ACE-7E5516DBA0D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316904" y="3861873"/>
            <a:ext cx="4108902" cy="2315090"/>
          </a:xfrm>
          <a:prstGeom prst="rect">
            <a:avLst/>
          </a:prstGeom>
        </p:spPr>
      </p:pic>
    </p:spTree>
    <p:extLst>
      <p:ext uri="{BB962C8B-B14F-4D97-AF65-F5344CB8AC3E}">
        <p14:creationId xmlns:p14="http://schemas.microsoft.com/office/powerpoint/2010/main" val="26141435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0EBA59E-1DB0-4478-9DBC-EDA6FD881782}"/>
              </a:ext>
            </a:extLst>
          </p:cNvPr>
          <p:cNvSpPr>
            <a:spLocks noGrp="1"/>
          </p:cNvSpPr>
          <p:nvPr>
            <p:ph type="title"/>
          </p:nvPr>
        </p:nvSpPr>
        <p:spPr>
          <a:xfrm>
            <a:off x="2597920" y="365125"/>
            <a:ext cx="8755879" cy="45719"/>
          </a:xfrm>
        </p:spPr>
        <p:txBody>
          <a:bodyPr>
            <a:normAutofit fontScale="90000"/>
          </a:bodyPr>
          <a:lstStyle/>
          <a:p>
            <a:endParaRPr lang="fi-FI" dirty="0"/>
          </a:p>
        </p:txBody>
      </p:sp>
      <p:sp>
        <p:nvSpPr>
          <p:cNvPr id="3" name="Sisällön paikkamerkki 2">
            <a:extLst>
              <a:ext uri="{FF2B5EF4-FFF2-40B4-BE49-F238E27FC236}">
                <a16:creationId xmlns:a16="http://schemas.microsoft.com/office/drawing/2014/main" id="{5BA8197F-7430-4359-B964-FBB33D29CCB1}"/>
              </a:ext>
            </a:extLst>
          </p:cNvPr>
          <p:cNvSpPr>
            <a:spLocks noGrp="1"/>
          </p:cNvSpPr>
          <p:nvPr>
            <p:ph sz="half" idx="1"/>
          </p:nvPr>
        </p:nvSpPr>
        <p:spPr>
          <a:xfrm>
            <a:off x="184558" y="365125"/>
            <a:ext cx="2413362" cy="5811838"/>
          </a:xfrm>
        </p:spPr>
        <p:txBody>
          <a:bodyPr>
            <a:normAutofit/>
          </a:bodyPr>
          <a:lstStyle/>
          <a:p>
            <a:pPr marL="0" indent="0">
              <a:buNone/>
            </a:pPr>
            <a:r>
              <a:rPr lang="fi-FI" sz="1200" dirty="0">
                <a:latin typeface="Arial" panose="020B0604020202020204" pitchFamily="34" charset="0"/>
                <a:cs typeface="Arial" panose="020B0604020202020204" pitchFamily="34" charset="0"/>
              </a:rPr>
              <a:t>2004</a:t>
            </a:r>
          </a:p>
          <a:p>
            <a:pPr marL="0" indent="0">
              <a:buNone/>
            </a:pPr>
            <a:r>
              <a:rPr lang="fi-FI" sz="1200" b="0" i="0" dirty="0">
                <a:effectLst/>
                <a:latin typeface="Arial" panose="020B0604020202020204" pitchFamily="34" charset="0"/>
              </a:rPr>
              <a:t>5.1. – 25-vuotias </a:t>
            </a:r>
            <a:r>
              <a:rPr lang="fi-FI" sz="1200" b="0" i="0" u="none" strike="noStrike" dirty="0">
                <a:effectLst/>
                <a:latin typeface="Arial" panose="020B0604020202020204" pitchFamily="34" charset="0"/>
                <a:hlinkClick r:id="rId2" tooltip="Mijailo Mijailović">
                  <a:extLst>
                    <a:ext uri="{A12FA001-AC4F-418D-AE19-62706E023703}">
                      <ahyp:hlinkClr xmlns:ahyp="http://schemas.microsoft.com/office/drawing/2018/hyperlinkcolor" val="tx"/>
                    </a:ext>
                  </a:extLst>
                </a:hlinkClick>
              </a:rPr>
              <a:t>Mijailo Mijailović</a:t>
            </a:r>
            <a:r>
              <a:rPr lang="fi-FI" sz="1200" b="0" i="0" dirty="0">
                <a:effectLst/>
                <a:latin typeface="Arial" panose="020B0604020202020204" pitchFamily="34" charset="0"/>
              </a:rPr>
              <a:t> tunnusti </a:t>
            </a:r>
            <a:r>
              <a:rPr lang="fi-FI" sz="1200" b="0" i="0" u="none" strike="noStrike" dirty="0">
                <a:effectLst/>
                <a:latin typeface="Arial" panose="020B0604020202020204" pitchFamily="34" charset="0"/>
                <a:hlinkClick r:id="rId3" tooltip="Ruotsi">
                  <a:extLst>
                    <a:ext uri="{A12FA001-AC4F-418D-AE19-62706E023703}">
                      <ahyp:hlinkClr xmlns:ahyp="http://schemas.microsoft.com/office/drawing/2018/hyperlinkcolor" val="tx"/>
                    </a:ext>
                  </a:extLst>
                </a:hlinkClick>
              </a:rPr>
              <a:t>Ruotsin</a:t>
            </a:r>
            <a:r>
              <a:rPr lang="fi-FI" sz="1200" b="0" i="0" dirty="0">
                <a:effectLst/>
                <a:latin typeface="Arial" panose="020B0604020202020204" pitchFamily="34" charset="0"/>
              </a:rPr>
              <a:t> ulkoministeri </a:t>
            </a:r>
            <a:r>
              <a:rPr lang="fi-FI" sz="1200" b="0" i="0" u="none" strike="noStrike" dirty="0">
                <a:effectLst/>
                <a:latin typeface="Arial" panose="020B0604020202020204" pitchFamily="34" charset="0"/>
                <a:hlinkClick r:id="rId4" tooltip="Anna Lindh">
                  <a:extLst>
                    <a:ext uri="{A12FA001-AC4F-418D-AE19-62706E023703}">
                      <ahyp:hlinkClr xmlns:ahyp="http://schemas.microsoft.com/office/drawing/2018/hyperlinkcolor" val="tx"/>
                    </a:ext>
                  </a:extLst>
                </a:hlinkClick>
              </a:rPr>
              <a:t>Anna Lindhin</a:t>
            </a:r>
            <a:r>
              <a:rPr lang="fi-FI" sz="1200" u="none" strike="noStrike" dirty="0">
                <a:latin typeface="Arial" panose="020B0604020202020204" pitchFamily="34" charset="0"/>
              </a:rPr>
              <a:t> puukotuksen.</a:t>
            </a:r>
            <a:endParaRPr lang="fi-FI" sz="1200" b="0" i="0" dirty="0">
              <a:effectLst/>
              <a:latin typeface="Arial" panose="020B0604020202020204" pitchFamily="34" charset="0"/>
            </a:endParaRPr>
          </a:p>
          <a:p>
            <a:pPr marL="0" indent="0">
              <a:buNone/>
            </a:pPr>
            <a:r>
              <a:rPr lang="fi-FI" sz="1200" u="sng" dirty="0">
                <a:latin typeface="Arial" panose="020B0604020202020204" pitchFamily="34" charset="0"/>
              </a:rPr>
              <a:t>7.1.</a:t>
            </a:r>
            <a:r>
              <a:rPr lang="fi-FI" sz="1200" b="0" i="0" dirty="0">
                <a:effectLst/>
                <a:latin typeface="Arial" panose="020B0604020202020204" pitchFamily="34" charset="0"/>
              </a:rPr>
              <a:t> – Mijailo Mijailović tuomittiin Anna Lindhin murhasta</a:t>
            </a:r>
            <a:endParaRPr lang="fi-FI" sz="1200" b="0" i="0" dirty="0">
              <a:effectLst/>
              <a:latin typeface="Arial" panose="020B0604020202020204" pitchFamily="34" charset="0"/>
              <a:cs typeface="Arial" panose="020B0604020202020204" pitchFamily="34" charset="0"/>
            </a:endParaRPr>
          </a:p>
          <a:p>
            <a:pPr marL="0" indent="0">
              <a:buNone/>
            </a:pPr>
            <a:r>
              <a:rPr lang="fi-FI" sz="1200" u="sng" dirty="0">
                <a:latin typeface="Arial" panose="020B0604020202020204" pitchFamily="34" charset="0"/>
              </a:rPr>
              <a:t>9.1.</a:t>
            </a:r>
            <a:r>
              <a:rPr lang="fi-FI" sz="1200" b="0" i="0" dirty="0">
                <a:effectLst/>
                <a:latin typeface="Arial" panose="020B0604020202020204" pitchFamily="34" charset="0"/>
              </a:rPr>
              <a:t> – </a:t>
            </a:r>
            <a:r>
              <a:rPr lang="fi-FI" sz="1200" b="0" i="0" u="none" strike="noStrike" dirty="0">
                <a:effectLst/>
                <a:latin typeface="Arial" panose="020B0604020202020204" pitchFamily="34" charset="0"/>
                <a:hlinkClick r:id="rId5" tooltip="Hanna Pakarinen">
                  <a:extLst>
                    <a:ext uri="{A12FA001-AC4F-418D-AE19-62706E023703}">
                      <ahyp:hlinkClr xmlns:ahyp="http://schemas.microsoft.com/office/drawing/2018/hyperlinkcolor" val="tx"/>
                    </a:ext>
                  </a:extLst>
                </a:hlinkClick>
              </a:rPr>
              <a:t>Hanna Pakarinen</a:t>
            </a:r>
            <a:r>
              <a:rPr lang="fi-FI" sz="1200" b="0" i="0" dirty="0">
                <a:effectLst/>
                <a:latin typeface="Arial" panose="020B0604020202020204" pitchFamily="34" charset="0"/>
              </a:rPr>
              <a:t> valittiin ensimmäiseksi </a:t>
            </a:r>
            <a:r>
              <a:rPr lang="fi-FI" sz="1200" b="0" i="0" u="none" strike="noStrike" dirty="0">
                <a:effectLst/>
                <a:latin typeface="Arial" panose="020B0604020202020204" pitchFamily="34" charset="0"/>
                <a:hlinkClick r:id="rId6" tooltip="Idols">
                  <a:extLst>
                    <a:ext uri="{A12FA001-AC4F-418D-AE19-62706E023703}">
                      <ahyp:hlinkClr xmlns:ahyp="http://schemas.microsoft.com/office/drawing/2018/hyperlinkcolor" val="tx"/>
                    </a:ext>
                  </a:extLst>
                </a:hlinkClick>
              </a:rPr>
              <a:t>Idols</a:t>
            </a:r>
            <a:r>
              <a:rPr lang="fi-FI" sz="1200" b="0" i="0" dirty="0">
                <a:effectLst/>
                <a:latin typeface="Arial" panose="020B0604020202020204" pitchFamily="34" charset="0"/>
              </a:rPr>
              <a:t>-voittajaksi.</a:t>
            </a:r>
          </a:p>
          <a:p>
            <a:pPr marL="0" indent="0">
              <a:buNone/>
            </a:pPr>
            <a:r>
              <a:rPr lang="fi-FI" sz="1200" u="sng" dirty="0">
                <a:latin typeface="Arial" panose="020B0604020202020204" pitchFamily="34" charset="0"/>
              </a:rPr>
              <a:t>24.1</a:t>
            </a:r>
            <a:r>
              <a:rPr lang="fi-FI" sz="1200" b="0" i="0" dirty="0">
                <a:effectLst/>
                <a:latin typeface="Arial" panose="020B0604020202020204" pitchFamily="34" charset="0"/>
              </a:rPr>
              <a:t>– Nasan MER-B (</a:t>
            </a:r>
            <a:r>
              <a:rPr lang="fi-FI" sz="1200" b="0" i="1" u="none" strike="noStrike" dirty="0">
                <a:effectLst/>
                <a:latin typeface="Arial" panose="020B0604020202020204" pitchFamily="34" charset="0"/>
                <a:hlinkClick r:id="rId7" tooltip="Opportunity">
                  <a:extLst>
                    <a:ext uri="{A12FA001-AC4F-418D-AE19-62706E023703}">
                      <ahyp:hlinkClr xmlns:ahyp="http://schemas.microsoft.com/office/drawing/2018/hyperlinkcolor" val="tx"/>
                    </a:ext>
                  </a:extLst>
                </a:hlinkClick>
              </a:rPr>
              <a:t>Opportunity</a:t>
            </a:r>
            <a:r>
              <a:rPr lang="fi-FI" sz="1200" b="0" i="0" dirty="0">
                <a:effectLst/>
                <a:latin typeface="Arial" panose="020B0604020202020204" pitchFamily="34" charset="0"/>
              </a:rPr>
              <a:t>) -luotain laskeutui Marsiin.</a:t>
            </a:r>
          </a:p>
          <a:p>
            <a:pPr marL="0" indent="0">
              <a:buNone/>
            </a:pPr>
            <a:r>
              <a:rPr lang="fi-FI" sz="1200" u="sng" dirty="0">
                <a:latin typeface="Arial" panose="020B0604020202020204" pitchFamily="34" charset="0"/>
              </a:rPr>
              <a:t>29.1.</a:t>
            </a:r>
            <a:r>
              <a:rPr lang="fi-FI" sz="1200" b="0" i="0" dirty="0">
                <a:effectLst/>
                <a:latin typeface="Arial" panose="020B0604020202020204" pitchFamily="34" charset="0"/>
              </a:rPr>
              <a:t>– Helsingin käräjäoikeus tuomitsi kansanedustaja </a:t>
            </a:r>
            <a:r>
              <a:rPr lang="fi-FI" sz="1200" b="0" i="0" u="none" strike="noStrike" dirty="0">
                <a:effectLst/>
                <a:latin typeface="Arial" panose="020B0604020202020204" pitchFamily="34" charset="0"/>
                <a:hlinkClick r:id="rId8" tooltip="Tony Halme">
                  <a:extLst>
                    <a:ext uri="{A12FA001-AC4F-418D-AE19-62706E023703}">
                      <ahyp:hlinkClr xmlns:ahyp="http://schemas.microsoft.com/office/drawing/2018/hyperlinkcolor" val="tx"/>
                    </a:ext>
                  </a:extLst>
                </a:hlinkClick>
              </a:rPr>
              <a:t>Tony Halmeen</a:t>
            </a:r>
            <a:r>
              <a:rPr lang="fi-FI" sz="1200" b="0" i="0" dirty="0">
                <a:effectLst/>
                <a:latin typeface="Arial" panose="020B0604020202020204" pitchFamily="34" charset="0"/>
              </a:rPr>
              <a:t> neljän kuukauden ehdolliseen </a:t>
            </a:r>
            <a:r>
              <a:rPr lang="fi-FI" sz="1200" b="0" i="0" u="none" strike="noStrike" dirty="0">
                <a:effectLst/>
                <a:latin typeface="Arial" panose="020B0604020202020204" pitchFamily="34" charset="0"/>
                <a:hlinkClick r:id="rId9" tooltip="Vankeus">
                  <a:extLst>
                    <a:ext uri="{A12FA001-AC4F-418D-AE19-62706E023703}">
                      <ahyp:hlinkClr xmlns:ahyp="http://schemas.microsoft.com/office/drawing/2018/hyperlinkcolor" val="tx"/>
                    </a:ext>
                  </a:extLst>
                </a:hlinkClick>
              </a:rPr>
              <a:t>vankeuteen</a:t>
            </a:r>
            <a:r>
              <a:rPr lang="fi-FI" sz="1200" b="0" i="0" dirty="0">
                <a:effectLst/>
                <a:latin typeface="Arial" panose="020B0604020202020204" pitchFamily="34" charset="0"/>
              </a:rPr>
              <a:t> ja lähes 4 500 euron </a:t>
            </a:r>
            <a:r>
              <a:rPr lang="fi-FI" sz="1200" b="0" i="0" u="none" strike="noStrike" dirty="0">
                <a:effectLst/>
                <a:latin typeface="Arial" panose="020B0604020202020204" pitchFamily="34" charset="0"/>
                <a:hlinkClick r:id="rId10" tooltip="Sakko">
                  <a:extLst>
                    <a:ext uri="{A12FA001-AC4F-418D-AE19-62706E023703}">
                      <ahyp:hlinkClr xmlns:ahyp="http://schemas.microsoft.com/office/drawing/2018/hyperlinkcolor" val="tx"/>
                    </a:ext>
                  </a:extLst>
                </a:hlinkClick>
              </a:rPr>
              <a:t>sakkoihin</a:t>
            </a:r>
            <a:r>
              <a:rPr lang="fi-FI" sz="1200" b="0" i="0" dirty="0">
                <a:effectLst/>
                <a:latin typeface="Arial" panose="020B0604020202020204" pitchFamily="34" charset="0"/>
              </a:rPr>
              <a:t> muun muassa ampuma-aserikoksesta, </a:t>
            </a:r>
            <a:r>
              <a:rPr lang="fi-FI" sz="1200" b="0" i="0" u="none" strike="noStrike" dirty="0">
                <a:effectLst/>
                <a:latin typeface="Arial" panose="020B0604020202020204" pitchFamily="34" charset="0"/>
                <a:hlinkClick r:id="rId11" tooltip="Salakuljetus">
                  <a:extLst>
                    <a:ext uri="{A12FA001-AC4F-418D-AE19-62706E023703}">
                      <ahyp:hlinkClr xmlns:ahyp="http://schemas.microsoft.com/office/drawing/2018/hyperlinkcolor" val="tx"/>
                    </a:ext>
                  </a:extLst>
                </a:hlinkClick>
              </a:rPr>
              <a:t>salakuljetuksesta</a:t>
            </a:r>
            <a:r>
              <a:rPr lang="fi-FI" sz="1200" b="0" i="0" dirty="0">
                <a:effectLst/>
                <a:latin typeface="Arial" panose="020B0604020202020204" pitchFamily="34" charset="0"/>
              </a:rPr>
              <a:t> ja </a:t>
            </a:r>
            <a:r>
              <a:rPr lang="fi-FI" sz="1200" b="0" i="0" u="none" strike="noStrike" dirty="0">
                <a:effectLst/>
                <a:latin typeface="Arial" panose="020B0604020202020204" pitchFamily="34" charset="0"/>
                <a:hlinkClick r:id="rId12" tooltip="Päihde">
                  <a:extLst>
                    <a:ext uri="{A12FA001-AC4F-418D-AE19-62706E023703}">
                      <ahyp:hlinkClr xmlns:ahyp="http://schemas.microsoft.com/office/drawing/2018/hyperlinkcolor" val="tx"/>
                    </a:ext>
                  </a:extLst>
                </a:hlinkClick>
              </a:rPr>
              <a:t>huumausaineen</a:t>
            </a:r>
            <a:r>
              <a:rPr lang="fi-FI" sz="1200" b="0" i="0" dirty="0">
                <a:effectLst/>
                <a:latin typeface="Arial" panose="020B0604020202020204" pitchFamily="34" charset="0"/>
              </a:rPr>
              <a:t> käyttörikoksesta. Tuomio koski tapahtumia Halmeen asunnossa Helsingin </a:t>
            </a:r>
            <a:r>
              <a:rPr lang="fi-FI" sz="1200" b="0" i="0" u="none" strike="noStrike" dirty="0">
                <a:effectLst/>
                <a:latin typeface="Arial" panose="020B0604020202020204" pitchFamily="34" charset="0"/>
                <a:hlinkClick r:id="rId13" tooltip="Ullanlinna">
                  <a:extLst>
                    <a:ext uri="{A12FA001-AC4F-418D-AE19-62706E023703}">
                      <ahyp:hlinkClr xmlns:ahyp="http://schemas.microsoft.com/office/drawing/2018/hyperlinkcolor" val="tx"/>
                    </a:ext>
                  </a:extLst>
                </a:hlinkClick>
              </a:rPr>
              <a:t>Ullanlinnassa</a:t>
            </a:r>
            <a:r>
              <a:rPr lang="fi-FI" sz="1200" b="0" i="0" dirty="0">
                <a:effectLst/>
                <a:latin typeface="Arial" panose="020B0604020202020204" pitchFamily="34" charset="0"/>
              </a:rPr>
              <a:t> </a:t>
            </a:r>
            <a:r>
              <a:rPr lang="fi-FI" sz="1200" b="0" i="0" u="none" strike="noStrike" dirty="0">
                <a:effectLst/>
                <a:latin typeface="Arial" panose="020B0604020202020204" pitchFamily="34" charset="0"/>
                <a:hlinkClick r:id="rId14" tooltip="Heinäkuu">
                  <a:extLst>
                    <a:ext uri="{A12FA001-AC4F-418D-AE19-62706E023703}">
                      <ahyp:hlinkClr xmlns:ahyp="http://schemas.microsoft.com/office/drawing/2018/hyperlinkcolor" val="tx"/>
                    </a:ext>
                  </a:extLst>
                </a:hlinkClick>
              </a:rPr>
              <a:t>heinä-kuun</a:t>
            </a:r>
            <a:r>
              <a:rPr lang="fi-FI" sz="1200" b="0" i="0" dirty="0">
                <a:effectLst/>
                <a:latin typeface="Arial" panose="020B0604020202020204" pitchFamily="34" charset="0"/>
              </a:rPr>
              <a:t> alussa </a:t>
            </a:r>
            <a:r>
              <a:rPr lang="fi-FI" sz="1200" b="0" i="0" u="none" strike="noStrike" dirty="0">
                <a:effectLst/>
                <a:latin typeface="Arial" panose="020B0604020202020204" pitchFamily="34" charset="0"/>
                <a:hlinkClick r:id="rId15" tooltip="2003">
                  <a:extLst>
                    <a:ext uri="{A12FA001-AC4F-418D-AE19-62706E023703}">
                      <ahyp:hlinkClr xmlns:ahyp="http://schemas.microsoft.com/office/drawing/2018/hyperlinkcolor" val="tx"/>
                    </a:ext>
                  </a:extLst>
                </a:hlinkClick>
              </a:rPr>
              <a:t>2003</a:t>
            </a:r>
            <a:r>
              <a:rPr lang="fi-FI" sz="1200" b="0" i="0" dirty="0">
                <a:effectLst/>
                <a:latin typeface="Arial" panose="020B0604020202020204" pitchFamily="34" charset="0"/>
              </a:rPr>
              <a:t>.</a:t>
            </a:r>
          </a:p>
          <a:p>
            <a:endParaRPr lang="fi-FI" sz="1200" dirty="0">
              <a:latin typeface="Arial" panose="020B0604020202020204" pitchFamily="34" charset="0"/>
              <a:cs typeface="Arial" panose="020B0604020202020204" pitchFamily="34" charset="0"/>
            </a:endParaRPr>
          </a:p>
        </p:txBody>
      </p:sp>
      <p:sp>
        <p:nvSpPr>
          <p:cNvPr id="4" name="Sisällön paikkamerkki 3">
            <a:extLst>
              <a:ext uri="{FF2B5EF4-FFF2-40B4-BE49-F238E27FC236}">
                <a16:creationId xmlns:a16="http://schemas.microsoft.com/office/drawing/2014/main" id="{B0059263-3B9C-4C06-BDD8-2FA5FAE43A9B}"/>
              </a:ext>
            </a:extLst>
          </p:cNvPr>
          <p:cNvSpPr>
            <a:spLocks noGrp="1"/>
          </p:cNvSpPr>
          <p:nvPr>
            <p:ph sz="half" idx="2"/>
          </p:nvPr>
        </p:nvSpPr>
        <p:spPr>
          <a:xfrm>
            <a:off x="2597920" y="800728"/>
            <a:ext cx="8755880" cy="5376235"/>
          </a:xfrm>
        </p:spPr>
        <p:txBody>
          <a:bodyPr>
            <a:normAutofit/>
          </a:bodyPr>
          <a:lstStyle/>
          <a:p>
            <a:pPr marL="0" indent="0">
              <a:buNone/>
            </a:pPr>
            <a:r>
              <a:rPr lang="fi-FI" sz="1800" b="1" dirty="0">
                <a:effectLst/>
                <a:latin typeface="Arial" panose="020B0604020202020204" pitchFamily="34" charset="0"/>
                <a:ea typeface="Calibri" panose="020F0502020204030204" pitchFamily="34" charset="0"/>
                <a:cs typeface="Times New Roman" panose="02020603050405020304" pitchFamily="18" charset="0"/>
              </a:rPr>
              <a:t>Valtakunnalliseen </a:t>
            </a:r>
            <a:r>
              <a:rPr lang="fi-FI" sz="1800" dirty="0">
                <a:effectLst/>
                <a:latin typeface="Arial" panose="020B0604020202020204" pitchFamily="34" charset="0"/>
                <a:ea typeface="Calibri" panose="020F0502020204030204" pitchFamily="34" charset="0"/>
                <a:cs typeface="Times New Roman" panose="02020603050405020304" pitchFamily="18" charset="0"/>
              </a:rPr>
              <a:t>Liikkeessä -kampanjaan osallistuimme järjestämällä erilaisia tapahtumia ja tekemällä oppilaitosvierailuja. Liikkeessä - kampanjassa näkyi seutukunnallinen yhteistyö siten, että järjestöauto (Kemianliitto) vieraili helmikuussa Savonlinnan lisäksi Kerimäellä ja Punkaharjulla. Näillä pysähdyspaikoilla jaettiin ay-materiaalia ammattiosastojen aktiivien toimesta. Huhtikuussa vierailimme AKT:n järjestöauton kanssa ammattikoululla ja aikuiskoulutuskeskuksella kertomassa ay-liikkeestä. </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fi-FI" sz="1800" b="1" dirty="0">
                <a:effectLst/>
                <a:latin typeface="Arial" panose="020B0604020202020204" pitchFamily="34" charset="0"/>
                <a:ea typeface="Calibri" panose="020F0502020204030204" pitchFamily="34" charset="0"/>
                <a:cs typeface="Times New Roman" panose="02020603050405020304" pitchFamily="18" charset="0"/>
              </a:rPr>
              <a:t>Nuorten aktiivisuuden</a:t>
            </a:r>
            <a:r>
              <a:rPr lang="fi-FI" sz="1800" dirty="0">
                <a:effectLst/>
                <a:latin typeface="Arial" panose="020B0604020202020204" pitchFamily="34" charset="0"/>
                <a:ea typeface="Calibri" panose="020F0502020204030204" pitchFamily="34" charset="0"/>
                <a:cs typeface="Times New Roman" panose="02020603050405020304" pitchFamily="18" charset="0"/>
              </a:rPr>
              <a:t> lisäämiseksi on tehty useita projektia. OKL:n liikuntahallilla oli ProJob- messut. Paikallisjärjestöstä oli mukana edustajat kahdeksasta ammattiosastosta yhteisellä messuosastolla. Tehtiin jäsenhankintaa ja jaettiin ay-materiaalia. Messuilla kävi vierailulla valitettavan vähän yleisöä, vain n. 900 henkilöä.</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fi-FI" sz="1800" b="1" dirty="0">
                <a:effectLst/>
                <a:latin typeface="Arial" panose="020B0604020202020204" pitchFamily="34" charset="0"/>
                <a:ea typeface="Calibri" panose="020F0502020204030204" pitchFamily="34" charset="0"/>
                <a:cs typeface="Times New Roman" panose="02020603050405020304" pitchFamily="18" charset="0"/>
              </a:rPr>
              <a:t>Paikallisjärjestö</a:t>
            </a:r>
            <a:r>
              <a:rPr lang="fi-FI" sz="1800" dirty="0">
                <a:effectLst/>
                <a:latin typeface="Arial" panose="020B0604020202020204" pitchFamily="34" charset="0"/>
                <a:ea typeface="Calibri" panose="020F0502020204030204" pitchFamily="34" charset="0"/>
                <a:cs typeface="Times New Roman" panose="02020603050405020304" pitchFamily="18" charset="0"/>
              </a:rPr>
              <a:t> yhdessä TSL:n Itä-Savon opintojärjestön kanssa järjesti Aholahden liikuntakeskuksessa ”Nuorten kutsunnat” tapahtuman nuorille, jossa oli tarkoitus ay-tiedon lisäksi tarjota karting ajoa. Sääolosuhteista johtuen karting muuttui kuitenkin mönkijä ajoksi.</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i-FI" dirty="0"/>
          </a:p>
        </p:txBody>
      </p:sp>
    </p:spTree>
    <p:extLst>
      <p:ext uri="{BB962C8B-B14F-4D97-AF65-F5344CB8AC3E}">
        <p14:creationId xmlns:p14="http://schemas.microsoft.com/office/powerpoint/2010/main" val="3837407224"/>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805</TotalTime>
  <Words>10331</Words>
  <Application>Microsoft Office PowerPoint</Application>
  <PresentationFormat>Laajakuva</PresentationFormat>
  <Paragraphs>641</Paragraphs>
  <Slides>60</Slides>
  <Notes>0</Notes>
  <HiddenSlides>0</HiddenSlides>
  <MMClips>0</MMClips>
  <ScaleCrop>false</ScaleCrop>
  <HeadingPairs>
    <vt:vector size="6" baseType="variant">
      <vt:variant>
        <vt:lpstr>Käytetyt fontit</vt:lpstr>
      </vt:variant>
      <vt:variant>
        <vt:i4>4</vt:i4>
      </vt:variant>
      <vt:variant>
        <vt:lpstr>Teema</vt:lpstr>
      </vt:variant>
      <vt:variant>
        <vt:i4>1</vt:i4>
      </vt:variant>
      <vt:variant>
        <vt:lpstr>Dian otsikot</vt:lpstr>
      </vt:variant>
      <vt:variant>
        <vt:i4>60</vt:i4>
      </vt:variant>
    </vt:vector>
  </HeadingPairs>
  <TitlesOfParts>
    <vt:vector size="65" baseType="lpstr">
      <vt:lpstr>Arial</vt:lpstr>
      <vt:lpstr>Calibri</vt:lpstr>
      <vt:lpstr>Calibri Light</vt:lpstr>
      <vt:lpstr>Times New Roman</vt:lpstr>
      <vt:lpstr>Office-teema</vt:lpstr>
      <vt:lpstr>APJ:N HISTORIAKATSAUS VUODESTA 2000 VUOTEEN 2021 </vt:lpstr>
      <vt:lpstr>  JOHDANTO </vt:lpstr>
      <vt:lpstr> PUHEENJOHTAJAT </vt:lpstr>
      <vt:lpstr>  HALLITUS </vt:lpstr>
      <vt:lpstr>HALLITUKSESSA TOIMINEET</vt:lpstr>
      <vt:lpstr> PAIKALLINEN TOIMINTA </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 AMMATTIOSASTOJEN YHTEISTYÖ </vt:lpstr>
      <vt:lpstr>OSALLISTUMINEN SAK.N TAPAHTUMIIN</vt:lpstr>
      <vt:lpstr>PowerPoint-esitys</vt:lpstr>
      <vt:lpstr>PowerPoint-esitys</vt:lpstr>
      <vt:lpstr>PowerPoint-esitys</vt:lpstr>
      <vt:lpstr>   TYÖTAISTELUT </vt:lpstr>
      <vt:lpstr> KOULUTUKSET</vt:lpstr>
      <vt:lpstr>PowerPoint-esitys</vt:lpstr>
      <vt:lpstr>PowerPoint-esitys</vt:lpstr>
      <vt:lpstr>PowerPoint-esitys</vt:lpstr>
      <vt:lpstr> EDUSTUKSET ERI YHTEISÖISSÄ </vt:lpstr>
      <vt:lpstr>URHEILUTOIMINTA </vt:lpstr>
      <vt:lpstr>TALOUS </vt:lpstr>
      <vt:lpstr> TYÖLLISTÄMINEN </vt:lpstr>
      <vt:lpstr> MUISTAMISET </vt:lpstr>
      <vt:lpstr> SEUTUKUNTATYÖRYHMÄ </vt:lpstr>
      <vt:lpstr> MUUTA </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 </vt:lpstr>
      <vt:lpstr>PowerPoint-esitys</vt:lpstr>
      <vt:lpstr>PowerPoint-esitys</vt:lpstr>
      <vt:lpstr>PowerPoint-esitys</vt:lpstr>
      <vt:lpstr>PowerPoint-esitys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APJ:N HISTORIAKATSAUS VUODESTA 2000 VUOTEEN 2021 </dc:title>
  <dc:creator>Markku Valjakka</dc:creator>
  <cp:lastModifiedBy>Markku Valjakka</cp:lastModifiedBy>
  <cp:revision>14</cp:revision>
  <dcterms:created xsi:type="dcterms:W3CDTF">2022-01-29T16:43:25Z</dcterms:created>
  <dcterms:modified xsi:type="dcterms:W3CDTF">2022-03-10T18:25:35Z</dcterms:modified>
</cp:coreProperties>
</file>